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102.jpg" ContentType="image/jpg"/>
  <Override PartName="/ppt/notesSlides/notesSlide18.xml" ContentType="application/vnd.openxmlformats-officedocument.presentationml.notesSlide+xml"/>
  <Override PartName="/ppt/theme/themeOverride2.xml" ContentType="application/vnd.openxmlformats-officedocument.themeOverride+xml"/>
  <Override PartName="/ppt/notesSlides/notesSlide19.xml" ContentType="application/vnd.openxmlformats-officedocument.presentationml.notesSlide+xml"/>
  <Override PartName="/ppt/media/image111.jpg" ContentType="image/jpg"/>
  <Override PartName="/ppt/media/image112.jpg" ContentType="image/jpg"/>
  <Override PartName="/ppt/media/image113.jpg" ContentType="image/jpg"/>
  <Override PartName="/ppt/media/image114.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media/image180.jpg" ContentType="image/jpg"/>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media/image191.jpg" ContentType="image/jpg"/>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7" r:id="rId2"/>
    <p:sldMasterId id="2147483711" r:id="rId3"/>
    <p:sldMasterId id="2147483737" r:id="rId4"/>
    <p:sldMasterId id="2147483743" r:id="rId5"/>
    <p:sldMasterId id="2147483770" r:id="rId6"/>
    <p:sldMasterId id="2147483790" r:id="rId7"/>
    <p:sldMasterId id="2147483804" r:id="rId8"/>
    <p:sldMasterId id="2147483830" r:id="rId9"/>
  </p:sldMasterIdLst>
  <p:notesMasterIdLst>
    <p:notesMasterId r:id="rId166"/>
  </p:notesMasterIdLst>
  <p:handoutMasterIdLst>
    <p:handoutMasterId r:id="rId167"/>
  </p:handoutMasterIdLst>
  <p:sldIdLst>
    <p:sldId id="259" r:id="rId10"/>
    <p:sldId id="2076137895" r:id="rId11"/>
    <p:sldId id="2076137799" r:id="rId12"/>
    <p:sldId id="2076137145" r:id="rId13"/>
    <p:sldId id="4535" r:id="rId14"/>
    <p:sldId id="4610" r:id="rId15"/>
    <p:sldId id="4612" r:id="rId16"/>
    <p:sldId id="4547" r:id="rId17"/>
    <p:sldId id="2076137116" r:id="rId18"/>
    <p:sldId id="10393" r:id="rId19"/>
    <p:sldId id="2076137800" r:id="rId20"/>
    <p:sldId id="10392" r:id="rId21"/>
    <p:sldId id="11682" r:id="rId22"/>
    <p:sldId id="2076137776" r:id="rId23"/>
    <p:sldId id="10819" r:id="rId24"/>
    <p:sldId id="2076136495" r:id="rId25"/>
    <p:sldId id="2076136496" r:id="rId26"/>
    <p:sldId id="2044" r:id="rId27"/>
    <p:sldId id="2045" r:id="rId28"/>
    <p:sldId id="2076136503" r:id="rId29"/>
    <p:sldId id="2047" r:id="rId30"/>
    <p:sldId id="359" r:id="rId31"/>
    <p:sldId id="2048" r:id="rId32"/>
    <p:sldId id="1895" r:id="rId33"/>
    <p:sldId id="2443" r:id="rId34"/>
    <p:sldId id="1551" r:id="rId35"/>
    <p:sldId id="2432" r:id="rId36"/>
    <p:sldId id="2433" r:id="rId37"/>
    <p:sldId id="262" r:id="rId38"/>
    <p:sldId id="263" r:id="rId39"/>
    <p:sldId id="2442" r:id="rId40"/>
    <p:sldId id="1761" r:id="rId41"/>
    <p:sldId id="2444" r:id="rId42"/>
    <p:sldId id="2446" r:id="rId43"/>
    <p:sldId id="2447" r:id="rId44"/>
    <p:sldId id="264" r:id="rId45"/>
    <p:sldId id="2448" r:id="rId46"/>
    <p:sldId id="2449" r:id="rId47"/>
    <p:sldId id="1762" r:id="rId48"/>
    <p:sldId id="1763" r:id="rId49"/>
    <p:sldId id="2430" r:id="rId50"/>
    <p:sldId id="2450" r:id="rId51"/>
    <p:sldId id="1764" r:id="rId52"/>
    <p:sldId id="1562" r:id="rId53"/>
    <p:sldId id="1563" r:id="rId54"/>
    <p:sldId id="1565" r:id="rId55"/>
    <p:sldId id="2414" r:id="rId56"/>
    <p:sldId id="1566" r:id="rId57"/>
    <p:sldId id="1572" r:id="rId58"/>
    <p:sldId id="1573" r:id="rId59"/>
    <p:sldId id="2415" r:id="rId60"/>
    <p:sldId id="1765" r:id="rId61"/>
    <p:sldId id="1766" r:id="rId62"/>
    <p:sldId id="1767" r:id="rId63"/>
    <p:sldId id="1768" r:id="rId64"/>
    <p:sldId id="1769" r:id="rId65"/>
    <p:sldId id="1770" r:id="rId66"/>
    <p:sldId id="1771" r:id="rId67"/>
    <p:sldId id="1772" r:id="rId68"/>
    <p:sldId id="1773" r:id="rId69"/>
    <p:sldId id="1774" r:id="rId70"/>
    <p:sldId id="11685" r:id="rId71"/>
    <p:sldId id="2416" r:id="rId72"/>
    <p:sldId id="2417" r:id="rId73"/>
    <p:sldId id="2418" r:id="rId74"/>
    <p:sldId id="2419" r:id="rId75"/>
    <p:sldId id="2420" r:id="rId76"/>
    <p:sldId id="11687" r:id="rId77"/>
    <p:sldId id="2076137801" r:id="rId78"/>
    <p:sldId id="2076137802" r:id="rId79"/>
    <p:sldId id="2076137804" r:id="rId80"/>
    <p:sldId id="2076137805" r:id="rId81"/>
    <p:sldId id="2076137803" r:id="rId82"/>
    <p:sldId id="2076137808" r:id="rId83"/>
    <p:sldId id="1775" r:id="rId84"/>
    <p:sldId id="1776" r:id="rId85"/>
    <p:sldId id="1777" r:id="rId86"/>
    <p:sldId id="2076137809" r:id="rId87"/>
    <p:sldId id="2076137810" r:id="rId88"/>
    <p:sldId id="2076137811" r:id="rId89"/>
    <p:sldId id="2076137812" r:id="rId90"/>
    <p:sldId id="2076137813" r:id="rId91"/>
    <p:sldId id="11686" r:id="rId92"/>
    <p:sldId id="2437" r:id="rId93"/>
    <p:sldId id="2076137796" r:id="rId94"/>
    <p:sldId id="1817" r:id="rId95"/>
    <p:sldId id="2076137797" r:id="rId96"/>
    <p:sldId id="1830" r:id="rId97"/>
    <p:sldId id="1850" r:id="rId98"/>
    <p:sldId id="1835" r:id="rId99"/>
    <p:sldId id="2438" r:id="rId100"/>
    <p:sldId id="2076137798" r:id="rId101"/>
    <p:sldId id="2436" r:id="rId102"/>
    <p:sldId id="2076137816" r:id="rId103"/>
    <p:sldId id="2076137817" r:id="rId104"/>
    <p:sldId id="2076137818" r:id="rId105"/>
    <p:sldId id="2076137819" r:id="rId106"/>
    <p:sldId id="11688" r:id="rId107"/>
    <p:sldId id="2076137820" r:id="rId108"/>
    <p:sldId id="2076137821" r:id="rId109"/>
    <p:sldId id="2076137822" r:id="rId110"/>
    <p:sldId id="2076137823" r:id="rId111"/>
    <p:sldId id="10341" r:id="rId112"/>
    <p:sldId id="2076137824" r:id="rId113"/>
    <p:sldId id="10342" r:id="rId114"/>
    <p:sldId id="2076137825" r:id="rId115"/>
    <p:sldId id="2076137826" r:id="rId116"/>
    <p:sldId id="2076137827" r:id="rId117"/>
    <p:sldId id="2076137828" r:id="rId118"/>
    <p:sldId id="2076137829" r:id="rId119"/>
    <p:sldId id="10356" r:id="rId120"/>
    <p:sldId id="267" r:id="rId121"/>
    <p:sldId id="2076137830" r:id="rId122"/>
    <p:sldId id="2076137831" r:id="rId123"/>
    <p:sldId id="2076136435" r:id="rId124"/>
    <p:sldId id="2076136436" r:id="rId125"/>
    <p:sldId id="10350" r:id="rId126"/>
    <p:sldId id="3805" r:id="rId127"/>
    <p:sldId id="10348" r:id="rId128"/>
    <p:sldId id="10387" r:id="rId129"/>
    <p:sldId id="2076137814" r:id="rId130"/>
    <p:sldId id="10352" r:id="rId131"/>
    <p:sldId id="10351" r:id="rId132"/>
    <p:sldId id="2076137832" r:id="rId133"/>
    <p:sldId id="10339" r:id="rId134"/>
    <p:sldId id="2076137815" r:id="rId135"/>
    <p:sldId id="2076137833" r:id="rId136"/>
    <p:sldId id="2076137834" r:id="rId137"/>
    <p:sldId id="2076137835" r:id="rId138"/>
    <p:sldId id="2076137878" r:id="rId139"/>
    <p:sldId id="2076137888" r:id="rId140"/>
    <p:sldId id="2076137886" r:id="rId141"/>
    <p:sldId id="2076137887" r:id="rId142"/>
    <p:sldId id="2076137889" r:id="rId143"/>
    <p:sldId id="8749" r:id="rId144"/>
    <p:sldId id="3824" r:id="rId145"/>
    <p:sldId id="3825" r:id="rId146"/>
    <p:sldId id="2076136459" r:id="rId147"/>
    <p:sldId id="2076137275" r:id="rId148"/>
    <p:sldId id="8752" r:id="rId149"/>
    <p:sldId id="3829" r:id="rId150"/>
    <p:sldId id="8754" r:id="rId151"/>
    <p:sldId id="8755" r:id="rId152"/>
    <p:sldId id="8756" r:id="rId153"/>
    <p:sldId id="2076136451" r:id="rId154"/>
    <p:sldId id="2076136460" r:id="rId155"/>
    <p:sldId id="2076136440" r:id="rId156"/>
    <p:sldId id="2076136466" r:id="rId157"/>
    <p:sldId id="2076136442" r:id="rId158"/>
    <p:sldId id="2076137894" r:id="rId159"/>
    <p:sldId id="2427" r:id="rId160"/>
    <p:sldId id="2421" r:id="rId161"/>
    <p:sldId id="2440" r:id="rId162"/>
    <p:sldId id="2428" r:id="rId163"/>
    <p:sldId id="2429" r:id="rId164"/>
    <p:sldId id="1760" r:id="rId1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AB3"/>
    <a:srgbClr val="124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95226" autoAdjust="0"/>
  </p:normalViewPr>
  <p:slideViewPr>
    <p:cSldViewPr snapToGrid="0">
      <p:cViewPr varScale="1">
        <p:scale>
          <a:sx n="78" d="100"/>
          <a:sy n="78" d="100"/>
        </p:scale>
        <p:origin x="754" y="58"/>
      </p:cViewPr>
      <p:guideLst/>
    </p:cSldViewPr>
  </p:slideViewPr>
  <p:notesTextViewPr>
    <p:cViewPr>
      <p:scale>
        <a:sx n="1" d="1"/>
        <a:sy n="1" d="1"/>
      </p:scale>
      <p:origin x="0" y="0"/>
    </p:cViewPr>
  </p:notesTextViewPr>
  <p:notesViewPr>
    <p:cSldViewPr snapToGrid="0">
      <p:cViewPr varScale="1">
        <p:scale>
          <a:sx n="48" d="100"/>
          <a:sy n="48" d="100"/>
        </p:scale>
        <p:origin x="2752" y="2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38" Type="http://schemas.openxmlformats.org/officeDocument/2006/relationships/slide" Target="slides/slide129.xml"/><Relationship Id="rId154" Type="http://schemas.openxmlformats.org/officeDocument/2006/relationships/slide" Target="slides/slide145.xml"/><Relationship Id="rId159" Type="http://schemas.openxmlformats.org/officeDocument/2006/relationships/slide" Target="slides/slide150.xml"/><Relationship Id="rId170" Type="http://schemas.openxmlformats.org/officeDocument/2006/relationships/theme" Target="theme/theme1.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144" Type="http://schemas.openxmlformats.org/officeDocument/2006/relationships/slide" Target="slides/slide135.xml"/><Relationship Id="rId149" Type="http://schemas.openxmlformats.org/officeDocument/2006/relationships/slide" Target="slides/slide140.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160" Type="http://schemas.openxmlformats.org/officeDocument/2006/relationships/slide" Target="slides/slide151.xml"/><Relationship Id="rId165" Type="http://schemas.openxmlformats.org/officeDocument/2006/relationships/slide" Target="slides/slide15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50" Type="http://schemas.openxmlformats.org/officeDocument/2006/relationships/slide" Target="slides/slide141.xml"/><Relationship Id="rId155" Type="http://schemas.openxmlformats.org/officeDocument/2006/relationships/slide" Target="slides/slide146.xml"/><Relationship Id="rId171" Type="http://schemas.openxmlformats.org/officeDocument/2006/relationships/tableStyles" Target="tableStyles.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slide" Target="slides/slide131.xml"/><Relationship Id="rId145" Type="http://schemas.openxmlformats.org/officeDocument/2006/relationships/slide" Target="slides/slide136.xml"/><Relationship Id="rId161" Type="http://schemas.openxmlformats.org/officeDocument/2006/relationships/slide" Target="slides/slide152.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slide" Target="slides/slide110.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30" Type="http://schemas.openxmlformats.org/officeDocument/2006/relationships/slide" Target="slides/slide121.xml"/><Relationship Id="rId135" Type="http://schemas.openxmlformats.org/officeDocument/2006/relationships/slide" Target="slides/slide126.xml"/><Relationship Id="rId143" Type="http://schemas.openxmlformats.org/officeDocument/2006/relationships/slide" Target="slides/slide134.xml"/><Relationship Id="rId148" Type="http://schemas.openxmlformats.org/officeDocument/2006/relationships/slide" Target="slides/slide139.xml"/><Relationship Id="rId151" Type="http://schemas.openxmlformats.org/officeDocument/2006/relationships/slide" Target="slides/slide142.xml"/><Relationship Id="rId156" Type="http://schemas.openxmlformats.org/officeDocument/2006/relationships/slide" Target="slides/slide147.xml"/><Relationship Id="rId164" Type="http://schemas.openxmlformats.org/officeDocument/2006/relationships/slide" Target="slides/slide155.xml"/><Relationship Id="rId16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slide" Target="slides/slide137.xml"/><Relationship Id="rId167"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162" Type="http://schemas.openxmlformats.org/officeDocument/2006/relationships/slide" Target="slides/slide15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157" Type="http://schemas.openxmlformats.org/officeDocument/2006/relationships/slide" Target="slides/slide148.xml"/><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slide" Target="slides/slide14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slide" Target="slides/slide154.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0FC455-43B1-44C0-9DFE-1489BC6B9100}" type="doc">
      <dgm:prSet loTypeId="urn:microsoft.com/office/officeart/2005/8/layout/pyramid1" loCatId="pyramid" qsTypeId="urn:microsoft.com/office/officeart/2005/8/quickstyle/3d3" qsCatId="3D" csTypeId="urn:microsoft.com/office/officeart/2005/8/colors/colorful4" csCatId="colorful" phldr="1"/>
      <dgm:spPr/>
    </dgm:pt>
    <dgm:pt modelId="{583E8FBA-9AC9-4868-9497-9141519AC4B9}">
      <dgm:prSet phldrT="[Text]" custT="1"/>
      <dgm:spPr>
        <a:solidFill>
          <a:schemeClr val="accent5">
            <a:lumMod val="20000"/>
            <a:lumOff val="80000"/>
          </a:schemeClr>
        </a:solidFill>
      </dgm:spPr>
      <dgm:t>
        <a:bodyPr/>
        <a:lstStyle/>
        <a:p>
          <a:r>
            <a:rPr lang="en-US" sz="1800" dirty="0"/>
            <a:t> </a:t>
          </a:r>
        </a:p>
        <a:p>
          <a:endParaRPr lang="en-US" sz="1800" dirty="0"/>
        </a:p>
        <a:p>
          <a:r>
            <a:rPr lang="en-US" sz="1200" b="1" dirty="0">
              <a:solidFill>
                <a:schemeClr val="accent1">
                  <a:lumMod val="50000"/>
                </a:schemeClr>
              </a:solidFill>
            </a:rPr>
            <a:t>Enterprise</a:t>
          </a:r>
        </a:p>
      </dgm:t>
    </dgm:pt>
    <dgm:pt modelId="{E3DF0261-469F-4066-AA31-97DF120A1D98}" type="parTrans" cxnId="{7023E4AA-C3FD-4B76-A5C3-2A57D1BD86E6}">
      <dgm:prSet/>
      <dgm:spPr/>
      <dgm:t>
        <a:bodyPr/>
        <a:lstStyle/>
        <a:p>
          <a:endParaRPr lang="en-US"/>
        </a:p>
      </dgm:t>
    </dgm:pt>
    <dgm:pt modelId="{2FF6E0BB-47FD-475E-B0E9-9723D2225A92}" type="sibTrans" cxnId="{7023E4AA-C3FD-4B76-A5C3-2A57D1BD86E6}">
      <dgm:prSet/>
      <dgm:spPr/>
      <dgm:t>
        <a:bodyPr/>
        <a:lstStyle/>
        <a:p>
          <a:endParaRPr lang="en-US"/>
        </a:p>
      </dgm:t>
    </dgm:pt>
    <dgm:pt modelId="{B0A29C9D-2573-40E2-9840-A22551040EFB}">
      <dgm:prSet phldrT="[Text]" custT="1"/>
      <dgm:spPr>
        <a:solidFill>
          <a:schemeClr val="accent5">
            <a:lumMod val="40000"/>
            <a:lumOff val="60000"/>
          </a:schemeClr>
        </a:solidFill>
      </dgm:spPr>
      <dgm:t>
        <a:bodyPr/>
        <a:lstStyle/>
        <a:p>
          <a:r>
            <a:rPr lang="en-US" sz="2400" dirty="0"/>
            <a:t> </a:t>
          </a:r>
          <a:r>
            <a:rPr lang="en-US" sz="1200" b="1" dirty="0">
              <a:solidFill>
                <a:schemeClr val="accent1">
                  <a:lumMod val="50000"/>
                </a:schemeClr>
              </a:solidFill>
            </a:rPr>
            <a:t>Corporate</a:t>
          </a:r>
        </a:p>
      </dgm:t>
    </dgm:pt>
    <dgm:pt modelId="{45BD3E10-D3D0-412A-8CE2-EFBA698FABE5}" type="parTrans" cxnId="{31DD15A5-9498-479C-90F4-0ED6BB03E99D}">
      <dgm:prSet/>
      <dgm:spPr/>
      <dgm:t>
        <a:bodyPr/>
        <a:lstStyle/>
        <a:p>
          <a:endParaRPr lang="en-US"/>
        </a:p>
      </dgm:t>
    </dgm:pt>
    <dgm:pt modelId="{305F519C-1934-484E-8B27-67797F98875A}" type="sibTrans" cxnId="{31DD15A5-9498-479C-90F4-0ED6BB03E99D}">
      <dgm:prSet/>
      <dgm:spPr/>
      <dgm:t>
        <a:bodyPr/>
        <a:lstStyle/>
        <a:p>
          <a:endParaRPr lang="en-US"/>
        </a:p>
      </dgm:t>
    </dgm:pt>
    <dgm:pt modelId="{954DAD75-6A6C-487D-8095-FF1F23BE3C2D}">
      <dgm:prSet phldrT="[Text]" custT="1"/>
      <dgm:spPr>
        <a:solidFill>
          <a:schemeClr val="accent5">
            <a:lumMod val="60000"/>
            <a:lumOff val="40000"/>
          </a:schemeClr>
        </a:solidFill>
      </dgm:spPr>
      <dgm:t>
        <a:bodyPr/>
        <a:lstStyle/>
        <a:p>
          <a:r>
            <a:rPr lang="en-US" sz="3300" b="1" dirty="0"/>
            <a:t> </a:t>
          </a:r>
          <a:r>
            <a:rPr lang="en-US" sz="1200" b="1" dirty="0">
              <a:solidFill>
                <a:schemeClr val="bg1"/>
              </a:solidFill>
            </a:rPr>
            <a:t>Midmarket</a:t>
          </a:r>
        </a:p>
      </dgm:t>
    </dgm:pt>
    <dgm:pt modelId="{F9E5EF53-5DFA-464F-82F9-4BF14FC16377}" type="parTrans" cxnId="{927805F0-4DB6-45DF-8174-EB8FC208138D}">
      <dgm:prSet/>
      <dgm:spPr/>
      <dgm:t>
        <a:bodyPr/>
        <a:lstStyle/>
        <a:p>
          <a:endParaRPr lang="en-US"/>
        </a:p>
      </dgm:t>
    </dgm:pt>
    <dgm:pt modelId="{78693D3E-7ED5-4D14-8E52-5D5AFE4B17B1}" type="sibTrans" cxnId="{927805F0-4DB6-45DF-8174-EB8FC208138D}">
      <dgm:prSet/>
      <dgm:spPr/>
      <dgm:t>
        <a:bodyPr/>
        <a:lstStyle/>
        <a:p>
          <a:endParaRPr lang="en-US"/>
        </a:p>
      </dgm:t>
    </dgm:pt>
    <dgm:pt modelId="{E686E416-35A5-4D05-9768-F1069375C8D3}">
      <dgm:prSet phldrT="[Text]" custT="1"/>
      <dgm:spPr>
        <a:solidFill>
          <a:schemeClr val="accent5">
            <a:lumMod val="75000"/>
          </a:schemeClr>
        </a:solidFill>
      </dgm:spPr>
      <dgm:t>
        <a:bodyPr/>
        <a:lstStyle/>
        <a:p>
          <a:r>
            <a:rPr lang="en-US" sz="6500" b="1" dirty="0"/>
            <a:t> </a:t>
          </a:r>
          <a:r>
            <a:rPr lang="en-US" sz="1200" b="1" dirty="0">
              <a:solidFill>
                <a:schemeClr val="bg1"/>
              </a:solidFill>
            </a:rPr>
            <a:t>Small</a:t>
          </a:r>
        </a:p>
      </dgm:t>
    </dgm:pt>
    <dgm:pt modelId="{D69AB63A-F944-444B-98BC-CF4D404F6D6D}" type="parTrans" cxnId="{F786E670-2FF3-4A3B-B15F-538299BA9FB3}">
      <dgm:prSet/>
      <dgm:spPr/>
      <dgm:t>
        <a:bodyPr/>
        <a:lstStyle/>
        <a:p>
          <a:endParaRPr lang="en-US"/>
        </a:p>
      </dgm:t>
    </dgm:pt>
    <dgm:pt modelId="{9736ACE3-5CEF-404F-B392-1E34E8D1B187}" type="sibTrans" cxnId="{F786E670-2FF3-4A3B-B15F-538299BA9FB3}">
      <dgm:prSet/>
      <dgm:spPr/>
      <dgm:t>
        <a:bodyPr/>
        <a:lstStyle/>
        <a:p>
          <a:endParaRPr lang="en-US"/>
        </a:p>
      </dgm:t>
    </dgm:pt>
    <dgm:pt modelId="{0CABAFCF-DE9D-4897-BF9D-9737134BE429}" type="pres">
      <dgm:prSet presAssocID="{040FC455-43B1-44C0-9DFE-1489BC6B9100}" presName="Name0" presStyleCnt="0">
        <dgm:presLayoutVars>
          <dgm:dir/>
          <dgm:animLvl val="lvl"/>
          <dgm:resizeHandles val="exact"/>
        </dgm:presLayoutVars>
      </dgm:prSet>
      <dgm:spPr/>
    </dgm:pt>
    <dgm:pt modelId="{F644CF5D-CA31-4820-96B1-44DB8437FD3F}" type="pres">
      <dgm:prSet presAssocID="{583E8FBA-9AC9-4868-9497-9141519AC4B9}" presName="Name8" presStyleCnt="0"/>
      <dgm:spPr/>
    </dgm:pt>
    <dgm:pt modelId="{ED4AEA18-C672-48CA-8683-EAA3C1948131}" type="pres">
      <dgm:prSet presAssocID="{583E8FBA-9AC9-4868-9497-9141519AC4B9}" presName="level" presStyleLbl="node1" presStyleIdx="0" presStyleCnt="4">
        <dgm:presLayoutVars>
          <dgm:chMax val="1"/>
          <dgm:bulletEnabled val="1"/>
        </dgm:presLayoutVars>
      </dgm:prSet>
      <dgm:spPr/>
    </dgm:pt>
    <dgm:pt modelId="{A8C2F3E1-A045-4AEF-9089-7337C577EF29}" type="pres">
      <dgm:prSet presAssocID="{583E8FBA-9AC9-4868-9497-9141519AC4B9}" presName="levelTx" presStyleLbl="revTx" presStyleIdx="0" presStyleCnt="0">
        <dgm:presLayoutVars>
          <dgm:chMax val="1"/>
          <dgm:bulletEnabled val="1"/>
        </dgm:presLayoutVars>
      </dgm:prSet>
      <dgm:spPr/>
    </dgm:pt>
    <dgm:pt modelId="{605C65CB-D74A-41AD-9A51-21F780DE67D6}" type="pres">
      <dgm:prSet presAssocID="{B0A29C9D-2573-40E2-9840-A22551040EFB}" presName="Name8" presStyleCnt="0"/>
      <dgm:spPr/>
    </dgm:pt>
    <dgm:pt modelId="{5C347702-2BE1-4840-92D9-19DC282D49A7}" type="pres">
      <dgm:prSet presAssocID="{B0A29C9D-2573-40E2-9840-A22551040EFB}" presName="level" presStyleLbl="node1" presStyleIdx="1" presStyleCnt="4">
        <dgm:presLayoutVars>
          <dgm:chMax val="1"/>
          <dgm:bulletEnabled val="1"/>
        </dgm:presLayoutVars>
      </dgm:prSet>
      <dgm:spPr/>
    </dgm:pt>
    <dgm:pt modelId="{32BCB783-EA01-4F27-BF98-5A59123F4376}" type="pres">
      <dgm:prSet presAssocID="{B0A29C9D-2573-40E2-9840-A22551040EFB}" presName="levelTx" presStyleLbl="revTx" presStyleIdx="0" presStyleCnt="0">
        <dgm:presLayoutVars>
          <dgm:chMax val="1"/>
          <dgm:bulletEnabled val="1"/>
        </dgm:presLayoutVars>
      </dgm:prSet>
      <dgm:spPr/>
    </dgm:pt>
    <dgm:pt modelId="{6763D137-4D9B-415A-9150-E90287CDFCAD}" type="pres">
      <dgm:prSet presAssocID="{954DAD75-6A6C-487D-8095-FF1F23BE3C2D}" presName="Name8" presStyleCnt="0"/>
      <dgm:spPr/>
    </dgm:pt>
    <dgm:pt modelId="{491D18FC-171A-4CE3-99EE-58468FB718B8}" type="pres">
      <dgm:prSet presAssocID="{954DAD75-6A6C-487D-8095-FF1F23BE3C2D}" presName="level" presStyleLbl="node1" presStyleIdx="2" presStyleCnt="4">
        <dgm:presLayoutVars>
          <dgm:chMax val="1"/>
          <dgm:bulletEnabled val="1"/>
        </dgm:presLayoutVars>
      </dgm:prSet>
      <dgm:spPr/>
    </dgm:pt>
    <dgm:pt modelId="{4AF05873-C6F1-4087-A675-6AC316BFD0DA}" type="pres">
      <dgm:prSet presAssocID="{954DAD75-6A6C-487D-8095-FF1F23BE3C2D}" presName="levelTx" presStyleLbl="revTx" presStyleIdx="0" presStyleCnt="0">
        <dgm:presLayoutVars>
          <dgm:chMax val="1"/>
          <dgm:bulletEnabled val="1"/>
        </dgm:presLayoutVars>
      </dgm:prSet>
      <dgm:spPr/>
    </dgm:pt>
    <dgm:pt modelId="{1D150D06-D1BF-4502-AB7F-8A126BAE004A}" type="pres">
      <dgm:prSet presAssocID="{E686E416-35A5-4D05-9768-F1069375C8D3}" presName="Name8" presStyleCnt="0"/>
      <dgm:spPr/>
    </dgm:pt>
    <dgm:pt modelId="{20F97D72-4649-4649-9A31-8B358F357FE8}" type="pres">
      <dgm:prSet presAssocID="{E686E416-35A5-4D05-9768-F1069375C8D3}" presName="level" presStyleLbl="node1" presStyleIdx="3" presStyleCnt="4">
        <dgm:presLayoutVars>
          <dgm:chMax val="1"/>
          <dgm:bulletEnabled val="1"/>
        </dgm:presLayoutVars>
      </dgm:prSet>
      <dgm:spPr/>
    </dgm:pt>
    <dgm:pt modelId="{2273C584-9219-4CAD-A512-4D55A9F302B8}" type="pres">
      <dgm:prSet presAssocID="{E686E416-35A5-4D05-9768-F1069375C8D3}" presName="levelTx" presStyleLbl="revTx" presStyleIdx="0" presStyleCnt="0">
        <dgm:presLayoutVars>
          <dgm:chMax val="1"/>
          <dgm:bulletEnabled val="1"/>
        </dgm:presLayoutVars>
      </dgm:prSet>
      <dgm:spPr/>
    </dgm:pt>
  </dgm:ptLst>
  <dgm:cxnLst>
    <dgm:cxn modelId="{456E720D-2274-47B1-8233-3BE3142542F1}" type="presOf" srcId="{B0A29C9D-2573-40E2-9840-A22551040EFB}" destId="{32BCB783-EA01-4F27-BF98-5A59123F4376}" srcOrd="1" destOrd="0" presId="urn:microsoft.com/office/officeart/2005/8/layout/pyramid1"/>
    <dgm:cxn modelId="{DD98B41B-F607-4214-92D2-0C72BB47F193}" type="presOf" srcId="{040FC455-43B1-44C0-9DFE-1489BC6B9100}" destId="{0CABAFCF-DE9D-4897-BF9D-9737134BE429}" srcOrd="0" destOrd="0" presId="urn:microsoft.com/office/officeart/2005/8/layout/pyramid1"/>
    <dgm:cxn modelId="{60D51F1E-FAF0-49EB-88CA-34AC01F8E719}" type="presOf" srcId="{954DAD75-6A6C-487D-8095-FF1F23BE3C2D}" destId="{4AF05873-C6F1-4087-A675-6AC316BFD0DA}" srcOrd="1" destOrd="0" presId="urn:microsoft.com/office/officeart/2005/8/layout/pyramid1"/>
    <dgm:cxn modelId="{294C8360-475F-49FD-9525-992D810933CA}" type="presOf" srcId="{583E8FBA-9AC9-4868-9497-9141519AC4B9}" destId="{A8C2F3E1-A045-4AEF-9089-7337C577EF29}" srcOrd="1" destOrd="0" presId="urn:microsoft.com/office/officeart/2005/8/layout/pyramid1"/>
    <dgm:cxn modelId="{05F0DC6F-E4E1-4890-AD5B-6ADA26A5B9E6}" type="presOf" srcId="{954DAD75-6A6C-487D-8095-FF1F23BE3C2D}" destId="{491D18FC-171A-4CE3-99EE-58468FB718B8}" srcOrd="0" destOrd="0" presId="urn:microsoft.com/office/officeart/2005/8/layout/pyramid1"/>
    <dgm:cxn modelId="{F786E670-2FF3-4A3B-B15F-538299BA9FB3}" srcId="{040FC455-43B1-44C0-9DFE-1489BC6B9100}" destId="{E686E416-35A5-4D05-9768-F1069375C8D3}" srcOrd="3" destOrd="0" parTransId="{D69AB63A-F944-444B-98BC-CF4D404F6D6D}" sibTransId="{9736ACE3-5CEF-404F-B392-1E34E8D1B187}"/>
    <dgm:cxn modelId="{A94C0083-457B-4D80-BB5A-F40B6324B1E4}" type="presOf" srcId="{583E8FBA-9AC9-4868-9497-9141519AC4B9}" destId="{ED4AEA18-C672-48CA-8683-EAA3C1948131}" srcOrd="0" destOrd="0" presId="urn:microsoft.com/office/officeart/2005/8/layout/pyramid1"/>
    <dgm:cxn modelId="{31DD15A5-9498-479C-90F4-0ED6BB03E99D}" srcId="{040FC455-43B1-44C0-9DFE-1489BC6B9100}" destId="{B0A29C9D-2573-40E2-9840-A22551040EFB}" srcOrd="1" destOrd="0" parTransId="{45BD3E10-D3D0-412A-8CE2-EFBA698FABE5}" sibTransId="{305F519C-1934-484E-8B27-67797F98875A}"/>
    <dgm:cxn modelId="{CD8883A6-6C76-4B64-B1AD-91A9CE91AAEF}" type="presOf" srcId="{E686E416-35A5-4D05-9768-F1069375C8D3}" destId="{2273C584-9219-4CAD-A512-4D55A9F302B8}" srcOrd="1" destOrd="0" presId="urn:microsoft.com/office/officeart/2005/8/layout/pyramid1"/>
    <dgm:cxn modelId="{7023E4AA-C3FD-4B76-A5C3-2A57D1BD86E6}" srcId="{040FC455-43B1-44C0-9DFE-1489BC6B9100}" destId="{583E8FBA-9AC9-4868-9497-9141519AC4B9}" srcOrd="0" destOrd="0" parTransId="{E3DF0261-469F-4066-AA31-97DF120A1D98}" sibTransId="{2FF6E0BB-47FD-475E-B0E9-9723D2225A92}"/>
    <dgm:cxn modelId="{7570ABCE-B0A2-4CDA-9FFC-DEB1529A06CB}" type="presOf" srcId="{E686E416-35A5-4D05-9768-F1069375C8D3}" destId="{20F97D72-4649-4649-9A31-8B358F357FE8}" srcOrd="0" destOrd="0" presId="urn:microsoft.com/office/officeart/2005/8/layout/pyramid1"/>
    <dgm:cxn modelId="{6377DAE5-5E56-419C-AA98-E9BFE6E76004}" type="presOf" srcId="{B0A29C9D-2573-40E2-9840-A22551040EFB}" destId="{5C347702-2BE1-4840-92D9-19DC282D49A7}" srcOrd="0" destOrd="0" presId="urn:microsoft.com/office/officeart/2005/8/layout/pyramid1"/>
    <dgm:cxn modelId="{927805F0-4DB6-45DF-8174-EB8FC208138D}" srcId="{040FC455-43B1-44C0-9DFE-1489BC6B9100}" destId="{954DAD75-6A6C-487D-8095-FF1F23BE3C2D}" srcOrd="2" destOrd="0" parTransId="{F9E5EF53-5DFA-464F-82F9-4BF14FC16377}" sibTransId="{78693D3E-7ED5-4D14-8E52-5D5AFE4B17B1}"/>
    <dgm:cxn modelId="{89FC235D-92C3-4BF3-BC6B-C63868EB7126}" type="presParOf" srcId="{0CABAFCF-DE9D-4897-BF9D-9737134BE429}" destId="{F644CF5D-CA31-4820-96B1-44DB8437FD3F}" srcOrd="0" destOrd="0" presId="urn:microsoft.com/office/officeart/2005/8/layout/pyramid1"/>
    <dgm:cxn modelId="{707FC241-3A6B-4E5C-96AC-11B6968BD754}" type="presParOf" srcId="{F644CF5D-CA31-4820-96B1-44DB8437FD3F}" destId="{ED4AEA18-C672-48CA-8683-EAA3C1948131}" srcOrd="0" destOrd="0" presId="urn:microsoft.com/office/officeart/2005/8/layout/pyramid1"/>
    <dgm:cxn modelId="{F4CAEB58-D846-4825-9D67-B73E381EF84E}" type="presParOf" srcId="{F644CF5D-CA31-4820-96B1-44DB8437FD3F}" destId="{A8C2F3E1-A045-4AEF-9089-7337C577EF29}" srcOrd="1" destOrd="0" presId="urn:microsoft.com/office/officeart/2005/8/layout/pyramid1"/>
    <dgm:cxn modelId="{44B70A4C-6BFA-42DE-BC7D-E00B53002EFA}" type="presParOf" srcId="{0CABAFCF-DE9D-4897-BF9D-9737134BE429}" destId="{605C65CB-D74A-41AD-9A51-21F780DE67D6}" srcOrd="1" destOrd="0" presId="urn:microsoft.com/office/officeart/2005/8/layout/pyramid1"/>
    <dgm:cxn modelId="{1AC4ED71-0A84-44C3-8C5F-DA97B6735081}" type="presParOf" srcId="{605C65CB-D74A-41AD-9A51-21F780DE67D6}" destId="{5C347702-2BE1-4840-92D9-19DC282D49A7}" srcOrd="0" destOrd="0" presId="urn:microsoft.com/office/officeart/2005/8/layout/pyramid1"/>
    <dgm:cxn modelId="{E03B88D7-7FF4-4F23-A43C-23DB62E67BA7}" type="presParOf" srcId="{605C65CB-D74A-41AD-9A51-21F780DE67D6}" destId="{32BCB783-EA01-4F27-BF98-5A59123F4376}" srcOrd="1" destOrd="0" presId="urn:microsoft.com/office/officeart/2005/8/layout/pyramid1"/>
    <dgm:cxn modelId="{DB6924D9-2BF5-4414-9F65-F2D6047C8C32}" type="presParOf" srcId="{0CABAFCF-DE9D-4897-BF9D-9737134BE429}" destId="{6763D137-4D9B-415A-9150-E90287CDFCAD}" srcOrd="2" destOrd="0" presId="urn:microsoft.com/office/officeart/2005/8/layout/pyramid1"/>
    <dgm:cxn modelId="{C6C8D232-6F22-4B99-8809-38FB2BEFD253}" type="presParOf" srcId="{6763D137-4D9B-415A-9150-E90287CDFCAD}" destId="{491D18FC-171A-4CE3-99EE-58468FB718B8}" srcOrd="0" destOrd="0" presId="urn:microsoft.com/office/officeart/2005/8/layout/pyramid1"/>
    <dgm:cxn modelId="{5B2BDB98-A24E-40DA-B7BF-9596212FBA6B}" type="presParOf" srcId="{6763D137-4D9B-415A-9150-E90287CDFCAD}" destId="{4AF05873-C6F1-4087-A675-6AC316BFD0DA}" srcOrd="1" destOrd="0" presId="urn:microsoft.com/office/officeart/2005/8/layout/pyramid1"/>
    <dgm:cxn modelId="{8140E6C0-B499-485E-ABD8-4C06F3826700}" type="presParOf" srcId="{0CABAFCF-DE9D-4897-BF9D-9737134BE429}" destId="{1D150D06-D1BF-4502-AB7F-8A126BAE004A}" srcOrd="3" destOrd="0" presId="urn:microsoft.com/office/officeart/2005/8/layout/pyramid1"/>
    <dgm:cxn modelId="{E2B5F859-C5B8-4544-A7E4-0F4453AD6065}" type="presParOf" srcId="{1D150D06-D1BF-4502-AB7F-8A126BAE004A}" destId="{20F97D72-4649-4649-9A31-8B358F357FE8}" srcOrd="0" destOrd="0" presId="urn:microsoft.com/office/officeart/2005/8/layout/pyramid1"/>
    <dgm:cxn modelId="{99528D7D-00D6-4E86-AFC8-45597F75FE68}" type="presParOf" srcId="{1D150D06-D1BF-4502-AB7F-8A126BAE004A}" destId="{2273C584-9219-4CAD-A512-4D55A9F302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AEA18-C672-48CA-8683-EAA3C1948131}">
      <dsp:nvSpPr>
        <dsp:cNvPr id="0" name=""/>
        <dsp:cNvSpPr/>
      </dsp:nvSpPr>
      <dsp:spPr>
        <a:xfrm>
          <a:off x="1533525" y="0"/>
          <a:ext cx="1022350" cy="1193270"/>
        </a:xfrm>
        <a:prstGeom prst="trapezoid">
          <a:avLst>
            <a:gd name="adj" fmla="val 50000"/>
          </a:avLst>
        </a:prstGeom>
        <a:solidFill>
          <a:schemeClr val="accent5">
            <a:lumMod val="20000"/>
            <a:lumOff val="8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200" b="1" kern="1200" dirty="0">
              <a:solidFill>
                <a:schemeClr val="accent1">
                  <a:lumMod val="50000"/>
                </a:schemeClr>
              </a:solidFill>
            </a:rPr>
            <a:t>Enterprise</a:t>
          </a:r>
        </a:p>
      </dsp:txBody>
      <dsp:txXfrm>
        <a:off x="1533525" y="0"/>
        <a:ext cx="1022350" cy="1193270"/>
      </dsp:txXfrm>
    </dsp:sp>
    <dsp:sp modelId="{5C347702-2BE1-4840-92D9-19DC282D49A7}">
      <dsp:nvSpPr>
        <dsp:cNvPr id="0" name=""/>
        <dsp:cNvSpPr/>
      </dsp:nvSpPr>
      <dsp:spPr>
        <a:xfrm>
          <a:off x="1022350" y="1193270"/>
          <a:ext cx="2044700" cy="1193270"/>
        </a:xfrm>
        <a:prstGeom prst="trapezoid">
          <a:avLst>
            <a:gd name="adj" fmla="val 42838"/>
          </a:avLst>
        </a:prstGeom>
        <a:solidFill>
          <a:schemeClr val="accent5">
            <a:lumMod val="40000"/>
            <a:lumOff val="6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 </a:t>
          </a:r>
          <a:r>
            <a:rPr lang="en-US" sz="1200" b="1" kern="1200" dirty="0">
              <a:solidFill>
                <a:schemeClr val="accent1">
                  <a:lumMod val="50000"/>
                </a:schemeClr>
              </a:solidFill>
            </a:rPr>
            <a:t>Corporate</a:t>
          </a:r>
        </a:p>
      </dsp:txBody>
      <dsp:txXfrm>
        <a:off x="1380172" y="1193270"/>
        <a:ext cx="1329055" cy="1193270"/>
      </dsp:txXfrm>
    </dsp:sp>
    <dsp:sp modelId="{491D18FC-171A-4CE3-99EE-58468FB718B8}">
      <dsp:nvSpPr>
        <dsp:cNvPr id="0" name=""/>
        <dsp:cNvSpPr/>
      </dsp:nvSpPr>
      <dsp:spPr>
        <a:xfrm>
          <a:off x="511174" y="2386541"/>
          <a:ext cx="3067050" cy="1193270"/>
        </a:xfrm>
        <a:prstGeom prst="trapezoid">
          <a:avLst>
            <a:gd name="adj" fmla="val 42838"/>
          </a:avLst>
        </a:prstGeom>
        <a:solidFill>
          <a:schemeClr val="accent5">
            <a:lumMod val="60000"/>
            <a:lum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t> </a:t>
          </a:r>
          <a:r>
            <a:rPr lang="en-US" sz="1200" b="1" kern="1200" dirty="0">
              <a:solidFill>
                <a:schemeClr val="bg1"/>
              </a:solidFill>
            </a:rPr>
            <a:t>Midmarket</a:t>
          </a:r>
        </a:p>
      </dsp:txBody>
      <dsp:txXfrm>
        <a:off x="1047908" y="2386541"/>
        <a:ext cx="1993582" cy="1193270"/>
      </dsp:txXfrm>
    </dsp:sp>
    <dsp:sp modelId="{20F97D72-4649-4649-9A31-8B358F357FE8}">
      <dsp:nvSpPr>
        <dsp:cNvPr id="0" name=""/>
        <dsp:cNvSpPr/>
      </dsp:nvSpPr>
      <dsp:spPr>
        <a:xfrm>
          <a:off x="0" y="3579812"/>
          <a:ext cx="4089400" cy="1193270"/>
        </a:xfrm>
        <a:prstGeom prst="trapezoid">
          <a:avLst>
            <a:gd name="adj" fmla="val 42838"/>
          </a:avLst>
        </a:prstGeom>
        <a:solidFill>
          <a:schemeClr val="accent5">
            <a:lumMod val="7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dirty="0"/>
            <a:t> </a:t>
          </a:r>
          <a:r>
            <a:rPr lang="en-US" sz="1200" b="1" kern="1200" dirty="0">
              <a:solidFill>
                <a:schemeClr val="bg1"/>
              </a:solidFill>
            </a:rPr>
            <a:t>Small</a:t>
          </a:r>
        </a:p>
      </dsp:txBody>
      <dsp:txXfrm>
        <a:off x="715644" y="3579812"/>
        <a:ext cx="2658110" cy="1193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17D95-EE74-4680-BEC8-B2EBADA6C1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F788F4C-7AED-4EB6-AD02-931F34CF05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E39EC2-C9AF-48E2-A234-804D16863469}" type="datetimeFigureOut">
              <a:rPr lang="en-GB" smtClean="0"/>
              <a:t>26/08/2021</a:t>
            </a:fld>
            <a:endParaRPr lang="en-GB"/>
          </a:p>
        </p:txBody>
      </p:sp>
      <p:sp>
        <p:nvSpPr>
          <p:cNvPr id="4" name="Footer Placeholder 3">
            <a:extLst>
              <a:ext uri="{FF2B5EF4-FFF2-40B4-BE49-F238E27FC236}">
                <a16:creationId xmlns:a16="http://schemas.microsoft.com/office/drawing/2014/main" id="{CA122B00-27B8-4190-8DCF-CCD6F54F9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8F5DE79-8AC8-4DEA-B0AC-FBBF29E8EA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D711B2-E30F-4B7D-AC1A-DE2202420FCC}" type="slidenum">
              <a:rPr lang="en-GB" smtClean="0"/>
              <a:t>‹#›</a:t>
            </a:fld>
            <a:endParaRPr lang="en-GB"/>
          </a:p>
        </p:txBody>
      </p:sp>
    </p:spTree>
    <p:extLst>
      <p:ext uri="{BB962C8B-B14F-4D97-AF65-F5344CB8AC3E}">
        <p14:creationId xmlns:p14="http://schemas.microsoft.com/office/powerpoint/2010/main" val="28118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7FAAF-A9C3-4A30-B48E-F103E6666FBE}" type="datetimeFigureOut">
              <a:rPr lang="en-GB" smtClean="0"/>
              <a:t>26/08/2021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A407-23FD-4204-83F7-7C93442C7350}" type="slidenum">
              <a:rPr lang="en-GB" smtClean="0"/>
              <a:t>‹#›</a:t>
            </a:fld>
            <a:endParaRPr lang="en-GB"/>
          </a:p>
        </p:txBody>
      </p:sp>
    </p:spTree>
    <p:extLst>
      <p:ext uri="{BB962C8B-B14F-4D97-AF65-F5344CB8AC3E}">
        <p14:creationId xmlns:p14="http://schemas.microsoft.com/office/powerpoint/2010/main" val="122900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googleapis.com/books/v1/volumes?q=ISBN:9780789748591"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powerapps/maker/model-driven-apps/embedded-canvas-app-add-classic-designer"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www.sharepointpals.com/post/step-by-step-procedure-to-call-sharepoint-office-365-rest-api-from-microsoft-flow/"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en-us/power-platform/admin/control-environment-creation"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powerapps.microsoft.com/en-us/blog/establishing-an-environment-strategy-for-microsoft-power-platform/"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office365/securitycompliance/turn-audit-log-search-on-or-off"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docs.microsoft.com/en-us/flow/" TargetMode="External"/><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661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25</a:t>
            </a:fld>
            <a:endParaRPr lang="en-GB"/>
          </a:p>
        </p:txBody>
      </p:sp>
    </p:spTree>
    <p:extLst>
      <p:ext uri="{BB962C8B-B14F-4D97-AF65-F5344CB8AC3E}">
        <p14:creationId xmlns:p14="http://schemas.microsoft.com/office/powerpoint/2010/main" val="2540620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394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986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923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31</a:t>
            </a:fld>
            <a:endParaRPr lang="en-GB"/>
          </a:p>
        </p:txBody>
      </p:sp>
    </p:spTree>
    <p:extLst>
      <p:ext uri="{BB962C8B-B14F-4D97-AF65-F5344CB8AC3E}">
        <p14:creationId xmlns:p14="http://schemas.microsoft.com/office/powerpoint/2010/main" val="3144820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35</a:t>
            </a:fld>
            <a:endParaRPr lang="en-GB"/>
          </a:p>
        </p:txBody>
      </p:sp>
    </p:spTree>
    <p:extLst>
      <p:ext uri="{BB962C8B-B14F-4D97-AF65-F5344CB8AC3E}">
        <p14:creationId xmlns:p14="http://schemas.microsoft.com/office/powerpoint/2010/main" val="212860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10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833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0269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852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8/26/2021 10:03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116047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999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24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476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136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6058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833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199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9100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574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76302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489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320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70</a:t>
            </a:fld>
            <a:endParaRPr lang="en-GB"/>
          </a:p>
        </p:txBody>
      </p:sp>
    </p:spTree>
    <p:extLst>
      <p:ext uri="{BB962C8B-B14F-4D97-AF65-F5344CB8AC3E}">
        <p14:creationId xmlns:p14="http://schemas.microsoft.com/office/powerpoint/2010/main" val="25304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5751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830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51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23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97560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89190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8037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7036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10342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71203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16913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96493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84189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https://www.googleapis.com/books/v1/volumes?q=search </a:t>
            </a:r>
          </a:p>
          <a:p>
            <a:r>
              <a:rPr lang="en-GB" dirty="0">
                <a:hlinkClick r:id="rId3"/>
              </a:rPr>
              <a:t>https://www.googleapis.com/books/v1/volumes?q=ISBN:9780789748591</a:t>
            </a:r>
            <a:r>
              <a:rPr lang="en-GB" dirty="0"/>
              <a:t> </a:t>
            </a:r>
          </a:p>
          <a:p>
            <a:r>
              <a:rPr lang="en-GB" dirty="0"/>
              <a:t>Gallery </a:t>
            </a:r>
          </a:p>
          <a:p>
            <a:r>
              <a:rPr lang="en-GB" dirty="0"/>
              <a:t>First(</a:t>
            </a:r>
            <a:r>
              <a:rPr lang="en-GB" dirty="0" err="1"/>
              <a:t>mybooks</a:t>
            </a:r>
            <a:r>
              <a:rPr lang="en-GB" dirty="0"/>
              <a:t>).items</a:t>
            </a:r>
          </a:p>
          <a:p>
            <a:endParaRPr lang="en-GB" dirty="0"/>
          </a:p>
          <a:p>
            <a:r>
              <a:rPr lang="en-CA" dirty="0" err="1"/>
              <a:t>ThisItem.volumeInfo.imageLinks.thumbnail</a:t>
            </a:r>
            <a:endParaRPr lang="en-CA" dirty="0"/>
          </a:p>
          <a:p>
            <a:r>
              <a:rPr lang="en-CA" dirty="0" err="1"/>
              <a:t>ThisItem.volumeInfo.title</a:t>
            </a:r>
            <a:endParaRPr lang="en-CA" dirty="0"/>
          </a:p>
          <a:p>
            <a:r>
              <a:rPr lang="en-CA" dirty="0" err="1"/>
              <a:t>ThisItem.volumeInfo.description</a:t>
            </a:r>
            <a:endParaRPr lang="en-CA" dirty="0"/>
          </a:p>
          <a:p>
            <a:endParaRPr lang="en-CA" dirty="0"/>
          </a:p>
          <a:p>
            <a:endParaRPr lang="en-CA" dirty="0"/>
          </a:p>
          <a:p>
            <a:r>
              <a:rPr lang="en-CA" dirty="0"/>
              <a:t>Host : www.googleapis.com</a:t>
            </a:r>
          </a:p>
          <a:p>
            <a:r>
              <a:rPr lang="en-CA" dirty="0"/>
              <a:t>Base Url: /books/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9699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4077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https://docs.microsoft.com/en-us/powerapps/maker/model-driven-apps/embedded-canvas-app-add-classic-designer</a:t>
            </a:r>
            <a:endParaRPr lang="en-GB" dirty="0"/>
          </a:p>
          <a:p>
            <a:endParaRPr lang="en-GB" dirty="0"/>
          </a:p>
          <a:p>
            <a:r>
              <a:rPr lang="en-GB" dirty="0">
                <a:hlinkClick r:id="rId4"/>
              </a:rPr>
              <a:t>https://www.sharepointpals.com/post/step-by-step-procedure-to-call-sharepoint-office-365-rest-api-from-microsoft-flow/</a:t>
            </a:r>
            <a:r>
              <a:rPr lang="en-GB" dirty="0"/>
              <a:t>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24572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67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0661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1997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3204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100</a:t>
            </a:fld>
            <a:endParaRPr lang="en-GB"/>
          </a:p>
        </p:txBody>
      </p:sp>
    </p:spTree>
    <p:extLst>
      <p:ext uri="{BB962C8B-B14F-4D97-AF65-F5344CB8AC3E}">
        <p14:creationId xmlns:p14="http://schemas.microsoft.com/office/powerpoint/2010/main" val="253041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101</a:t>
            </a:fld>
            <a:endParaRPr lang="en-GB"/>
          </a:p>
        </p:txBody>
      </p:sp>
    </p:spTree>
    <p:extLst>
      <p:ext uri="{BB962C8B-B14F-4D97-AF65-F5344CB8AC3E}">
        <p14:creationId xmlns:p14="http://schemas.microsoft.com/office/powerpoint/2010/main" val="12034595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dirty="0">
                <a:solidFill>
                  <a:schemeClr val="tx1"/>
                </a:solidFill>
              </a:rPr>
              <a:t>For data residency concerns, </a:t>
            </a:r>
            <a:r>
              <a:rPr lang="en-US" sz="1200" dirty="0" err="1">
                <a:solidFill>
                  <a:schemeClr val="tx1"/>
                </a:solidFill>
              </a:rPr>
              <a:t>envs</a:t>
            </a:r>
            <a:r>
              <a:rPr lang="en-US" sz="1200" dirty="0">
                <a:solidFill>
                  <a:schemeClr val="tx1"/>
                </a:solidFill>
              </a:rPr>
              <a:t> are tied to geographic location </a:t>
            </a:r>
          </a:p>
          <a:p>
            <a:r>
              <a:rPr lang="en-US" sz="1200" dirty="0">
                <a:solidFill>
                  <a:schemeClr val="tx1"/>
                </a:solidFill>
              </a:rPr>
              <a:t>Every tenant has a default environment, created automatically. </a:t>
            </a:r>
          </a:p>
          <a:p>
            <a:r>
              <a:rPr lang="en-US" sz="1200" dirty="0">
                <a:solidFill>
                  <a:schemeClr val="tx1"/>
                </a:solidFill>
              </a:rPr>
              <a:t>Additional </a:t>
            </a:r>
            <a:r>
              <a:rPr lang="en-US" sz="1200" dirty="0" err="1">
                <a:solidFill>
                  <a:schemeClr val="tx1"/>
                </a:solidFill>
              </a:rPr>
              <a:t>envs</a:t>
            </a:r>
            <a:r>
              <a:rPr lang="en-US" sz="1200" dirty="0">
                <a:solidFill>
                  <a:schemeClr val="tx1"/>
                </a:solidFill>
              </a:rPr>
              <a:t> for DevOps, for permission reasons</a:t>
            </a:r>
          </a:p>
          <a:p>
            <a:r>
              <a:rPr lang="en-US" sz="1200" dirty="0">
                <a:solidFill>
                  <a:schemeClr val="tx1"/>
                </a:solidFill>
              </a:rPr>
              <a:t>Full control over who can create those environments </a:t>
            </a: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b="1" i="0" kern="1200">
                <a:solidFill>
                  <a:schemeClr val="tx1"/>
                </a:solidFill>
                <a:effectLst/>
                <a:latin typeface="Segoe UI" pitchFamily="34" charset="0"/>
                <a:ea typeface="Segoe UI" pitchFamily="34" charset="0"/>
                <a:cs typeface="Segoe UI" pitchFamily="34" charset="0"/>
              </a:rPr>
              <a:t>Control who can create and manage environments in the Power Platform Admin center: </a:t>
            </a:r>
            <a:r>
              <a:rPr lang="en-US">
                <a:hlinkClick r:id="rId3"/>
              </a:rPr>
              <a:t>https</a:t>
            </a:r>
            <a:r>
              <a:rPr lang="en-US" dirty="0">
                <a:hlinkClick r:id="rId3"/>
              </a:rPr>
              <a:t>://docs.microsoft.com/en-us/power-platform/admin/control-environment-creation</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sz="1200" dirty="0">
              <a:solidFill>
                <a:schemeClr val="bg1"/>
              </a:solidFill>
            </a:endParaRP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dirty="0">
                <a:solidFill>
                  <a:schemeClr val="bg1"/>
                </a:solidFill>
              </a:rPr>
              <a:t>Developer environment is created whenever a user signs-up for the PowerApps community plan - </a:t>
            </a:r>
            <a:r>
              <a:rPr lang="en-US" sz="1200" dirty="0">
                <a:solidFill>
                  <a:schemeClr val="bg1"/>
                </a:solidFill>
                <a:hlinkClick r:id="rId3"/>
              </a:rPr>
              <a:t>http://aka.ms/powerappcommunityplan</a:t>
            </a:r>
            <a:r>
              <a:rPr lang="en-US" sz="1200" dirty="0">
                <a:solidFill>
                  <a:schemeClr val="bg1"/>
                </a:solidFill>
              </a:rPr>
              <a:t>, can’t restrict unless with service ticket</a:t>
            </a:r>
          </a:p>
          <a:p>
            <a:r>
              <a:rPr lang="en-US" sz="1200" dirty="0">
                <a:solidFill>
                  <a:schemeClr val="bg1"/>
                </a:solidFill>
              </a:rPr>
              <a:t>Production environments can be created by any licensed user as long as there is 1GB of remaining storage capacity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7152091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t>Default for people to get started, build apps for their teams</a:t>
            </a:r>
          </a:p>
          <a:p>
            <a:endParaRPr lang="en-GB" dirty="0"/>
          </a:p>
          <a:p>
            <a:r>
              <a:rPr lang="en-GB">
                <a:hlinkClick r:id="rId3"/>
              </a:rPr>
              <a:t>https://powerapps.microsoft.com/en-us/blog/establishing-an-environment-strategy-for-microsoft-power-platform/</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678358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106</a:t>
            </a:fld>
            <a:endParaRPr lang="en-GB"/>
          </a:p>
        </p:txBody>
      </p:sp>
    </p:spTree>
    <p:extLst>
      <p:ext uri="{BB962C8B-B14F-4D97-AF65-F5344CB8AC3E}">
        <p14:creationId xmlns:p14="http://schemas.microsoft.com/office/powerpoint/2010/main" val="39807765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5"/>
          </p:nvPr>
        </p:nvSpPr>
        <p:spPr/>
        <p:txBody>
          <a:bodyPr/>
          <a:lstStyle/>
          <a:p>
            <a:fld id="{72663D9C-1D7D-4FC0-B2CB-7774326D51DC}" type="slidenum">
              <a:rPr lang="en-GB" smtClean="0"/>
              <a:t>107</a:t>
            </a:fld>
            <a:endParaRPr lang="en-GB"/>
          </a:p>
        </p:txBody>
      </p:sp>
    </p:spTree>
    <p:extLst>
      <p:ext uri="{BB962C8B-B14F-4D97-AF65-F5344CB8AC3E}">
        <p14:creationId xmlns:p14="http://schemas.microsoft.com/office/powerpoint/2010/main" val="5740540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pMopao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853393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5"/>
          </p:nvPr>
        </p:nvSpPr>
        <p:spPr/>
        <p:txBody>
          <a:bodyPr/>
          <a:lstStyle/>
          <a:p>
            <a:fld id="{72663D9C-1D7D-4FC0-B2CB-7774326D51DC}" type="slidenum">
              <a:rPr lang="en-GB" smtClean="0"/>
              <a:t>112</a:t>
            </a:fld>
            <a:endParaRPr lang="en-GB"/>
          </a:p>
        </p:txBody>
      </p:sp>
    </p:spTree>
    <p:extLst>
      <p:ext uri="{BB962C8B-B14F-4D97-AF65-F5344CB8AC3E}">
        <p14:creationId xmlns:p14="http://schemas.microsoft.com/office/powerpoint/2010/main" val="10985920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r>
              <a:rPr lang="en-US" sz="1500" dirty="0">
                <a:solidFill>
                  <a:schemeClr val="bg1"/>
                </a:solidFill>
              </a:rPr>
              <a:t>Default environment can also now have a CDS database</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113</a:t>
            </a:fld>
            <a:endParaRPr lang="en-GB"/>
          </a:p>
        </p:txBody>
      </p:sp>
    </p:spTree>
    <p:extLst>
      <p:ext uri="{BB962C8B-B14F-4D97-AF65-F5344CB8AC3E}">
        <p14:creationId xmlns:p14="http://schemas.microsoft.com/office/powerpoint/2010/main" val="10981061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920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20567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741776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a:solidFill>
                  <a:schemeClr val="tx1"/>
                </a:solidFill>
              </a:rPr>
              <a:t>All env admins and makers are migrated </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1941914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3497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182372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782990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8/26/2021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38398794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Applies to all environments that aren’t your managed environments </a:t>
            </a:r>
          </a:p>
          <a:p>
            <a:r>
              <a:rPr lang="en-US" dirty="0"/>
              <a:t>Put Office into business and Azure into non-business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8/26/2021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26069205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8/26/2021 10:03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25478831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08397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131</a:t>
            </a:fld>
            <a:endParaRPr lang="en-US"/>
          </a:p>
        </p:txBody>
      </p:sp>
    </p:spTree>
    <p:extLst>
      <p:ext uri="{BB962C8B-B14F-4D97-AF65-F5344CB8AC3E}">
        <p14:creationId xmlns:p14="http://schemas.microsoft.com/office/powerpoint/2010/main" val="17550592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132</a:t>
            </a:fld>
            <a:endParaRPr lang="en-US"/>
          </a:p>
        </p:txBody>
      </p:sp>
    </p:spTree>
    <p:extLst>
      <p:ext uri="{BB962C8B-B14F-4D97-AF65-F5344CB8AC3E}">
        <p14:creationId xmlns:p14="http://schemas.microsoft.com/office/powerpoint/2010/main" val="10622129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133</a:t>
            </a:fld>
            <a:endParaRPr lang="en-US"/>
          </a:p>
        </p:txBody>
      </p:sp>
    </p:spTree>
    <p:extLst>
      <p:ext uri="{BB962C8B-B14F-4D97-AF65-F5344CB8AC3E}">
        <p14:creationId xmlns:p14="http://schemas.microsoft.com/office/powerpoint/2010/main" val="29656518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52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are two types of audit logging that can be used to monitor activity in the platform.  Office 365 activity logging can be enabled to monitor activity such as creating resources and using resources like flows or canvas apps.  This can be used with out CDS being in an environment.  CDS audit can be configured to monitor user usage and modification of CDS entities.</a:t>
            </a:r>
          </a:p>
        </p:txBody>
      </p:sp>
      <p:sp>
        <p:nvSpPr>
          <p:cNvPr id="4" name="Slide Number Placeholder 3"/>
          <p:cNvSpPr>
            <a:spLocks noGrp="1"/>
          </p:cNvSpPr>
          <p:nvPr>
            <p:ph type="sldNum" sz="quarter" idx="5"/>
          </p:nvPr>
        </p:nvSpPr>
        <p:spPr/>
        <p:txBody>
          <a:bodyPr/>
          <a:lstStyle/>
          <a:p>
            <a:fld id="{8CEEC488-DFA6-44D4-AFB0-C242488D84E3}" type="slidenum">
              <a:rPr lang="en-US" smtClean="0"/>
              <a:t>135</a:t>
            </a:fld>
            <a:endParaRPr lang="en-US"/>
          </a:p>
        </p:txBody>
      </p:sp>
    </p:spTree>
    <p:extLst>
      <p:ext uri="{BB962C8B-B14F-4D97-AF65-F5344CB8AC3E}">
        <p14:creationId xmlns:p14="http://schemas.microsoft.com/office/powerpoint/2010/main" val="22617679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t>SIEM – Security Information and Event Management</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8/26/2021 10:03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136</a:t>
            </a:fld>
            <a:endParaRPr lang="en-US"/>
          </a:p>
        </p:txBody>
      </p:sp>
    </p:spTree>
    <p:extLst>
      <p:ext uri="{BB962C8B-B14F-4D97-AF65-F5344CB8AC3E}">
        <p14:creationId xmlns:p14="http://schemas.microsoft.com/office/powerpoint/2010/main" val="18167411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0482334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254426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kern="1200">
                <a:solidFill>
                  <a:schemeClr val="tx1"/>
                </a:solidFill>
                <a:effectLst/>
                <a:latin typeface="Segoe UI" pitchFamily="34" charset="0"/>
                <a:ea typeface="Segoe UI" pitchFamily="34" charset="0"/>
                <a:cs typeface="Segoe UI" pitchFamily="34" charset="0"/>
                <a:hlinkClick r:id="rId3"/>
              </a:rPr>
              <a:t>https://docs.microsoft.com/en-us/office365/securitycompliance/turn-audit-log-search-on-or-off</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140</a:t>
            </a:fld>
            <a:endParaRPr lang="en-US"/>
          </a:p>
        </p:txBody>
      </p:sp>
    </p:spTree>
    <p:extLst>
      <p:ext uri="{BB962C8B-B14F-4D97-AF65-F5344CB8AC3E}">
        <p14:creationId xmlns:p14="http://schemas.microsoft.com/office/powerpoint/2010/main" val="9291789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Segoe UI" pitchFamily="34" charset="0"/>
                <a:ea typeface="Segoe UI" pitchFamily="34" charset="0"/>
                <a:cs typeface="Segoe UI" pitchFamily="34" charset="0"/>
              </a:rPr>
              <a:t>You enable or disable auditing at the environment level by setting in the admin portal on the environment. However, for entities and attributes, you set a property value of the entity or attribute metadata.</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142</a:t>
            </a:fld>
            <a:endParaRPr lang="en-US"/>
          </a:p>
        </p:txBody>
      </p:sp>
    </p:spTree>
    <p:extLst>
      <p:ext uri="{BB962C8B-B14F-4D97-AF65-F5344CB8AC3E}">
        <p14:creationId xmlns:p14="http://schemas.microsoft.com/office/powerpoint/2010/main" val="27386374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Audit entities enables tracking of modifications to entity data to be tracked, this data is viewed in the context of the record in CDS</a:t>
            </a:r>
          </a:p>
          <a:p>
            <a:r>
              <a:rPr lang="en-US"/>
              <a:t>Audit user access and read access logs the data and it shows up in the Office 365 Security and Compliance center with other activity.</a:t>
            </a:r>
          </a:p>
        </p:txBody>
      </p:sp>
      <p:sp>
        <p:nvSpPr>
          <p:cNvPr id="4" name="Slide Number Placeholder 3"/>
          <p:cNvSpPr>
            <a:spLocks noGrp="1"/>
          </p:cNvSpPr>
          <p:nvPr>
            <p:ph type="sldNum" sz="quarter" idx="5"/>
          </p:nvPr>
        </p:nvSpPr>
        <p:spPr/>
        <p:txBody>
          <a:bodyPr/>
          <a:lstStyle/>
          <a:p>
            <a:fld id="{8CEEC488-DFA6-44D4-AFB0-C242488D84E3}" type="slidenum">
              <a:rPr lang="en-US" smtClean="0"/>
              <a:t>143</a:t>
            </a:fld>
            <a:endParaRPr lang="en-US"/>
          </a:p>
        </p:txBody>
      </p:sp>
    </p:spTree>
    <p:extLst>
      <p:ext uri="{BB962C8B-B14F-4D97-AF65-F5344CB8AC3E}">
        <p14:creationId xmlns:p14="http://schemas.microsoft.com/office/powerpoint/2010/main" val="32170718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must be done on classic solution explorer</a:t>
            </a:r>
          </a:p>
        </p:txBody>
      </p:sp>
      <p:sp>
        <p:nvSpPr>
          <p:cNvPr id="4" name="Slide Number Placeholder 3"/>
          <p:cNvSpPr>
            <a:spLocks noGrp="1"/>
          </p:cNvSpPr>
          <p:nvPr>
            <p:ph type="sldNum" sz="quarter" idx="5"/>
          </p:nvPr>
        </p:nvSpPr>
        <p:spPr/>
        <p:txBody>
          <a:bodyPr/>
          <a:lstStyle/>
          <a:p>
            <a:fld id="{8CEEC488-DFA6-44D4-AFB0-C242488D84E3}" type="slidenum">
              <a:rPr lang="en-US" smtClean="0"/>
              <a:t>144</a:t>
            </a:fld>
            <a:endParaRPr lang="en-US"/>
          </a:p>
        </p:txBody>
      </p:sp>
    </p:spTree>
    <p:extLst>
      <p:ext uri="{BB962C8B-B14F-4D97-AF65-F5344CB8AC3E}">
        <p14:creationId xmlns:p14="http://schemas.microsoft.com/office/powerpoint/2010/main" val="21760358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1239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79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pitchFamily="34" charset="0"/>
                <a:ea typeface="Segoe UI" pitchFamily="34" charset="0"/>
                <a:cs typeface="Segoe UI" pitchFamily="34" charset="0"/>
              </a:rPr>
              <a:t>Usage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insights related to the types of flows that are in use. This includes Button, Scheduled and System Event flows, all broken down by the number of runs and the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Created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 into the different types of flows that have been created. This includes Button, Scheduled and System Event flows, all broken down by the number of runs and a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Errors</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insights into flows that may be experiencing issues. The errors will be broken down by error type so that you can look for common problems that may exist. This can kick off the discussion with the maker so they can look at the detail for the flow.</a:t>
            </a:r>
          </a:p>
          <a:p>
            <a:r>
              <a:rPr lang="en-US" sz="1200" b="1" i="0" u="none" strike="noStrike" kern="1200" dirty="0">
                <a:solidFill>
                  <a:schemeClr val="tx1"/>
                </a:solidFill>
                <a:effectLst/>
                <a:latin typeface="Segoe UI" pitchFamily="34" charset="0"/>
                <a:ea typeface="Segoe UI" pitchFamily="34" charset="0"/>
                <a:cs typeface="Segoe UI" pitchFamily="34" charset="0"/>
              </a:rPr>
              <a:t>Shared</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 into the flows that have been shared within an environment. Include information will be the type of flow including Button, Scheduled or System Events. </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149</a:t>
            </a:fld>
            <a:endParaRPr lang="en-US"/>
          </a:p>
        </p:txBody>
      </p:sp>
    </p:spTree>
    <p:extLst>
      <p:ext uri="{BB962C8B-B14F-4D97-AF65-F5344CB8AC3E}">
        <p14:creationId xmlns:p14="http://schemas.microsoft.com/office/powerpoint/2010/main" val="10371772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150</a:t>
            </a:fld>
            <a:endParaRPr lang="en-GB"/>
          </a:p>
        </p:txBody>
      </p:sp>
    </p:spTree>
    <p:extLst>
      <p:ext uri="{BB962C8B-B14F-4D97-AF65-F5344CB8AC3E}">
        <p14:creationId xmlns:p14="http://schemas.microsoft.com/office/powerpoint/2010/main" val="39351817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7267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https://docs.microsoft.com/en-us/flow/</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34703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8/26/2021 10:03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96034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3.xml"/><Relationship Id="rId5" Type="http://schemas.openxmlformats.org/officeDocument/2006/relationships/image" Target="../media/image15.png"/><Relationship Id="rId4" Type="http://schemas.openxmlformats.org/officeDocument/2006/relationships/image" Target="../media/image14.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2.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4473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3966851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52026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60258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356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7970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2057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673257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279935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8/26/2021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225319983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3340-A39B-43A7-94EE-B7030CD3FD49}"/>
              </a:ext>
            </a:extLst>
          </p:cNvPr>
          <p:cNvSpPr>
            <a:spLocks noGrp="1"/>
          </p:cNvSpPr>
          <p:nvPr>
            <p:ph type="ctrTitle"/>
          </p:nvPr>
        </p:nvSpPr>
        <p:spPr>
          <a:xfrm>
            <a:off x="1524000" y="1663945"/>
            <a:ext cx="9144000" cy="1846018"/>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2FDCBF10-E02C-45A7-AC38-14BCBAE0DCFB}"/>
              </a:ext>
            </a:extLst>
          </p:cNvPr>
          <p:cNvSpPr>
            <a:spLocks noGrp="1"/>
          </p:cNvSpPr>
          <p:nvPr>
            <p:ph type="subTitle" idx="1"/>
          </p:nvPr>
        </p:nvSpPr>
        <p:spPr>
          <a:xfrm>
            <a:off x="1524000" y="3602038"/>
            <a:ext cx="9144000" cy="369332"/>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73F31B-DD28-474A-B9F6-7F33264F4D8D}"/>
              </a:ext>
            </a:extLst>
          </p:cNvPr>
          <p:cNvSpPr>
            <a:spLocks noGrp="1"/>
          </p:cNvSpPr>
          <p:nvPr>
            <p:ph type="dt" sz="half" idx="10"/>
          </p:nvPr>
        </p:nvSpPr>
        <p:spPr/>
        <p:txBody>
          <a:bodyPr/>
          <a:lstStyle/>
          <a:p>
            <a:pPr defTabSz="914192"/>
            <a:fld id="{550ADE0A-E2C9-45AB-9EB4-F14ED6C42F48}" type="datetimeFigureOut">
              <a:rPr lang="en-US" smtClean="0">
                <a:solidFill>
                  <a:srgbClr val="1A1A1A"/>
                </a:solidFill>
              </a:rPr>
              <a:pPr defTabSz="914192"/>
              <a:t>8/26/2021</a:t>
            </a:fld>
            <a:endParaRPr lang="en-US">
              <a:solidFill>
                <a:srgbClr val="1A1A1A"/>
              </a:solidFill>
            </a:endParaRPr>
          </a:p>
        </p:txBody>
      </p:sp>
      <p:sp>
        <p:nvSpPr>
          <p:cNvPr id="5" name="Footer Placeholder 4">
            <a:extLst>
              <a:ext uri="{FF2B5EF4-FFF2-40B4-BE49-F238E27FC236}">
                <a16:creationId xmlns:a16="http://schemas.microsoft.com/office/drawing/2014/main" id="{C3CF7C02-91DE-4D27-9A8D-2AA99A076C6A}"/>
              </a:ext>
            </a:extLst>
          </p:cNvPr>
          <p:cNvSpPr>
            <a:spLocks noGrp="1"/>
          </p:cNvSpPr>
          <p:nvPr>
            <p:ph type="ftr" sz="quarter" idx="11"/>
          </p:nvPr>
        </p:nvSpPr>
        <p:spPr/>
        <p:txBody>
          <a:bodyPr/>
          <a:lstStyle/>
          <a:p>
            <a:pPr defTabSz="914192"/>
            <a:endParaRPr lang="en-US">
              <a:solidFill>
                <a:srgbClr val="1A1A1A"/>
              </a:solidFill>
            </a:endParaRPr>
          </a:p>
        </p:txBody>
      </p:sp>
      <p:sp>
        <p:nvSpPr>
          <p:cNvPr id="6" name="Slide Number Placeholder 5">
            <a:extLst>
              <a:ext uri="{FF2B5EF4-FFF2-40B4-BE49-F238E27FC236}">
                <a16:creationId xmlns:a16="http://schemas.microsoft.com/office/drawing/2014/main" id="{3D23D4B7-1C14-4829-9791-8D8668FCE280}"/>
              </a:ext>
            </a:extLst>
          </p:cNvPr>
          <p:cNvSpPr>
            <a:spLocks noGrp="1"/>
          </p:cNvSpPr>
          <p:nvPr>
            <p:ph type="sldNum" sz="quarter" idx="12"/>
          </p:nvPr>
        </p:nvSpPr>
        <p:spPr/>
        <p:txBody>
          <a:bodyPr/>
          <a:lstStyle/>
          <a:p>
            <a:pPr defTabSz="914192"/>
            <a:fld id="{D87274CC-F6AE-4A0C-A56D-1A2DA1183931}" type="slidenum">
              <a:rPr lang="en-US" smtClean="0">
                <a:solidFill>
                  <a:srgbClr val="1A1A1A"/>
                </a:solidFill>
              </a:rPr>
              <a:pPr defTabSz="914192"/>
              <a:t>‹#›</a:t>
            </a:fld>
            <a:endParaRPr lang="en-US">
              <a:solidFill>
                <a:srgbClr val="1A1A1A"/>
              </a:solidFill>
            </a:endParaRPr>
          </a:p>
        </p:txBody>
      </p:sp>
    </p:spTree>
    <p:extLst>
      <p:ext uri="{BB962C8B-B14F-4D97-AF65-F5344CB8AC3E}">
        <p14:creationId xmlns:p14="http://schemas.microsoft.com/office/powerpoint/2010/main" val="128753073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26/08/2021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6528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7887472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26/08/2021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13982557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26/08/2021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536117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26/08/2021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439319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26/08/2021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8867138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26/08/2021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497300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26/08/2021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8174987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26/08/2021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51753950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26/08/2021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1213717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26/08/2021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405494056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26/08/2021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58215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31743408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9073146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379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76280413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63218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1246813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24829310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40418723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1917520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84089442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41831699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324572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8/26/2021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153684235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123182937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8/26/2021</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174704890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795579493"/>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53229591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36789035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8/26/2021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71029257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122309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11424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31E373-4209-4490-AF8D-641FDD944CC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D540C-67A3-4B37-A1E5-3A68D6ACF78E}"/>
              </a:ext>
            </a:extLst>
          </p:cNvPr>
          <p:cNvSpPr>
            <a:spLocks noGrp="1"/>
          </p:cNvSpPr>
          <p:nvPr>
            <p:ph type="ctrTitle"/>
          </p:nvPr>
        </p:nvSpPr>
        <p:spPr>
          <a:xfrm>
            <a:off x="584198" y="3629024"/>
            <a:ext cx="11081775" cy="1110527"/>
          </a:xfrm>
        </p:spPr>
        <p:txBody>
          <a:bodyPr anchor="ctr">
            <a:normAutofit/>
          </a:bodyPr>
          <a:lstStyle>
            <a:lvl1pPr algn="l">
              <a:defRPr sz="28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6E0C12DE-A201-4A08-AB06-5F0E1BD615FD}"/>
              </a:ext>
            </a:extLst>
          </p:cNvPr>
          <p:cNvSpPr>
            <a:spLocks noGrp="1"/>
          </p:cNvSpPr>
          <p:nvPr>
            <p:ph type="subTitle" idx="1"/>
          </p:nvPr>
        </p:nvSpPr>
        <p:spPr>
          <a:xfrm>
            <a:off x="584199" y="4882791"/>
            <a:ext cx="11081775" cy="138942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5" name="Footer Placeholder 4">
            <a:extLst>
              <a:ext uri="{FF2B5EF4-FFF2-40B4-BE49-F238E27FC236}">
                <a16:creationId xmlns:a16="http://schemas.microsoft.com/office/drawing/2014/main" id="{D6E69A8B-59B1-44BA-86F1-A5085A14B1E5}"/>
              </a:ext>
            </a:extLst>
          </p:cNvPr>
          <p:cNvSpPr>
            <a:spLocks noGrp="1"/>
          </p:cNvSpPr>
          <p:nvPr>
            <p:ph type="ftr" sz="quarter" idx="11"/>
          </p:nvPr>
        </p:nvSpPr>
        <p:spPr>
          <a:xfrm>
            <a:off x="584200" y="6558690"/>
            <a:ext cx="8817897" cy="228601"/>
          </a:xfrm>
        </p:spPr>
        <p:txBody>
          <a:bodyPr/>
          <a:lstStyle>
            <a:lvl1pPr algn="l">
              <a:defRPr>
                <a:solidFill>
                  <a:schemeClr val="bg1"/>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413A34D8-021D-4FA9-B4CE-50D0A22B3CA8}"/>
              </a:ext>
            </a:extLst>
          </p:cNvPr>
          <p:cNvSpPr>
            <a:spLocks noGrp="1"/>
          </p:cNvSpPr>
          <p:nvPr>
            <p:ph type="sldNum" sz="quarter" idx="12"/>
          </p:nvPr>
        </p:nvSpPr>
        <p:spPr/>
        <p:txBody>
          <a:bodyPr/>
          <a:lstStyle>
            <a:lvl1pPr>
              <a:defRPr>
                <a:solidFill>
                  <a:schemeClr val="bg1"/>
                </a:solidFill>
              </a:defRPr>
            </a:lvl1pPr>
          </a:lstStyle>
          <a:p>
            <a:fld id="{066FB4A0-BEC8-468C-AF80-0EF06F6BC991}" type="slidenum">
              <a:rPr lang="en-GB" smtClean="0"/>
              <a:pPr/>
              <a:t>‹#›</a:t>
            </a:fld>
            <a:endParaRPr lang="en-GB"/>
          </a:p>
        </p:txBody>
      </p:sp>
    </p:spTree>
    <p:extLst>
      <p:ext uri="{BB962C8B-B14F-4D97-AF65-F5344CB8AC3E}">
        <p14:creationId xmlns:p14="http://schemas.microsoft.com/office/powerpoint/2010/main" val="1474518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7497836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solidFill>
                  <a:schemeClr val="bg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lvl1pPr>
              <a:defRPr>
                <a:solidFill>
                  <a:schemeClr val="bg1">
                    <a:lumMod val="75000"/>
                  </a:schemeClr>
                </a:solidFill>
              </a:defRPr>
            </a:lvl1p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lvl1pPr>
              <a:defRPr>
                <a:solidFill>
                  <a:schemeClr val="bg1">
                    <a:lumMod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lvl1pPr>
              <a:defRPr>
                <a:solidFill>
                  <a:schemeClr val="bg1">
                    <a:lumMod val="75000"/>
                  </a:schemeClr>
                </a:solidFill>
              </a:defRPr>
            </a:lvl1pPr>
          </a:lstStyle>
          <a:p>
            <a:fld id="{BD9BE37A-1E7F-4D0B-9D7E-C3C1D28A8A72}" type="slidenum">
              <a:rPr lang="en-GB" smtClean="0"/>
              <a:pPr/>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pic>
        <p:nvPicPr>
          <p:cNvPr id="8" name="Picture 7">
            <a:extLst>
              <a:ext uri="{FF2B5EF4-FFF2-40B4-BE49-F238E27FC236}">
                <a16:creationId xmlns:a16="http://schemas.microsoft.com/office/drawing/2014/main" id="{F4BC23CC-3790-435D-85AC-2CC43DEC5D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192670" y="384972"/>
            <a:ext cx="1817901" cy="467449"/>
          </a:xfrm>
          <a:prstGeom prst="rect">
            <a:avLst/>
          </a:prstGeom>
          <a:solidFill>
            <a:srgbClr val="000000"/>
          </a:solidFill>
        </p:spPr>
      </p:pic>
    </p:spTree>
    <p:extLst>
      <p:ext uri="{BB962C8B-B14F-4D97-AF65-F5344CB8AC3E}">
        <p14:creationId xmlns:p14="http://schemas.microsoft.com/office/powerpoint/2010/main" val="149708628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CB7B3FDD-EDD6-4CDC-828C-8A32C699E7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45176" y="470894"/>
            <a:ext cx="1665340" cy="381989"/>
          </a:xfrm>
          <a:prstGeom prst="rect">
            <a:avLst/>
          </a:prstGeom>
        </p:spPr>
      </p:pic>
    </p:spTree>
    <p:extLst>
      <p:ext uri="{BB962C8B-B14F-4D97-AF65-F5344CB8AC3E}">
        <p14:creationId xmlns:p14="http://schemas.microsoft.com/office/powerpoint/2010/main" val="107982588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37546187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30658974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539883" y="1429801"/>
            <a:ext cx="5556117" cy="2283898"/>
          </a:xfrm>
        </p:spPr>
        <p:txBody>
          <a:bodyPr anchor="ctr">
            <a:normAutofit/>
          </a:bodyPr>
          <a:lstStyle>
            <a:lvl1pPr algn="l">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97840506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1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l">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74458077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59486512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316257547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12519484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213052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18790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cxnSp>
        <p:nvCxnSpPr>
          <p:cNvPr id="8" name="Straight Connector 7">
            <a:extLst>
              <a:ext uri="{FF2B5EF4-FFF2-40B4-BE49-F238E27FC236}">
                <a16:creationId xmlns:a16="http://schemas.microsoft.com/office/drawing/2014/main" id="{3CB48DE8-FFD4-4564-AB84-BE8A83BD9872}"/>
              </a:ext>
            </a:extLst>
          </p:cNvPr>
          <p:cNvCxnSpPr>
            <a:cxnSpLocks/>
          </p:cNvCxnSpPr>
          <p:nvPr userDrawn="1"/>
        </p:nvCxnSpPr>
        <p:spPr>
          <a:xfrm>
            <a:off x="8159011" y="1553920"/>
            <a:ext cx="0" cy="46898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82416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a:xfrm>
            <a:off x="495299" y="269264"/>
            <a:ext cx="9710585" cy="1006474"/>
          </a:xfrm>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5AF8FAE7-2AB0-4140-962B-7A17DF3E00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581506"/>
            <a:ext cx="1665340" cy="381989"/>
          </a:xfrm>
          <a:prstGeom prst="rect">
            <a:avLst/>
          </a:prstGeom>
        </p:spPr>
      </p:pic>
    </p:spTree>
    <p:extLst>
      <p:ext uri="{BB962C8B-B14F-4D97-AF65-F5344CB8AC3E}">
        <p14:creationId xmlns:p14="http://schemas.microsoft.com/office/powerpoint/2010/main" val="410321177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751A-B474-428A-B877-EB5C0899B6F3}"/>
              </a:ext>
            </a:extLst>
          </p:cNvPr>
          <p:cNvSpPr>
            <a:spLocks noGrp="1"/>
          </p:cNvSpPr>
          <p:nvPr>
            <p:ph type="title"/>
          </p:nvPr>
        </p:nvSpPr>
        <p:spPr>
          <a:xfrm>
            <a:off x="522698" y="239764"/>
            <a:ext cx="9631567" cy="770501"/>
          </a:xfrm>
        </p:spPr>
        <p:txBody>
          <a:bodyPr>
            <a:normAutofit/>
          </a:bodyPr>
          <a:lstStyle>
            <a:lvl1pPr>
              <a:defRPr sz="28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E9973F-E012-442D-AAC3-F15B56B06DD9}"/>
              </a:ext>
            </a:extLst>
          </p:cNvPr>
          <p:cNvSpPr>
            <a:spLocks noGrp="1"/>
          </p:cNvSpPr>
          <p:nvPr>
            <p:ph type="body" idx="1"/>
          </p:nvPr>
        </p:nvSpPr>
        <p:spPr>
          <a:xfrm>
            <a:off x="522698" y="1142847"/>
            <a:ext cx="551088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E59287-7E57-483A-8DFA-DDC844600558}"/>
              </a:ext>
            </a:extLst>
          </p:cNvPr>
          <p:cNvSpPr>
            <a:spLocks noGrp="1"/>
          </p:cNvSpPr>
          <p:nvPr>
            <p:ph sz="half" idx="2"/>
          </p:nvPr>
        </p:nvSpPr>
        <p:spPr>
          <a:xfrm>
            <a:off x="522698" y="1725560"/>
            <a:ext cx="551088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348E81-5451-4478-BDB7-149DDBE94A71}"/>
              </a:ext>
            </a:extLst>
          </p:cNvPr>
          <p:cNvSpPr>
            <a:spLocks noGrp="1"/>
          </p:cNvSpPr>
          <p:nvPr>
            <p:ph type="body" sz="quarter" idx="3"/>
          </p:nvPr>
        </p:nvSpPr>
        <p:spPr>
          <a:xfrm>
            <a:off x="6179576" y="1142847"/>
            <a:ext cx="553802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59F82-DA64-4928-886E-4EE688BB9E1C}"/>
              </a:ext>
            </a:extLst>
          </p:cNvPr>
          <p:cNvSpPr>
            <a:spLocks noGrp="1"/>
          </p:cNvSpPr>
          <p:nvPr>
            <p:ph sz="quarter" idx="4"/>
          </p:nvPr>
        </p:nvSpPr>
        <p:spPr>
          <a:xfrm>
            <a:off x="6179576" y="1725560"/>
            <a:ext cx="553802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2EACA5-BE00-40DC-91A4-69D253B9B6A1}"/>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AD9B9FB7-BB17-4FB4-958A-A37307378051}"/>
              </a:ext>
            </a:extLst>
          </p:cNvPr>
          <p:cNvSpPr>
            <a:spLocks noGrp="1"/>
          </p:cNvSpPr>
          <p:nvPr>
            <p:ph type="ftr" sz="quarter" idx="11"/>
          </p:nvPr>
        </p:nvSpPr>
        <p:spPr/>
        <p:txBody>
          <a:bodyPr/>
          <a:lstStyle/>
          <a:p>
            <a:r>
              <a:rPr lang="en-US"/>
              <a:t>FOR MICROSOFT INTERNAL &amp; MANAGED PARTNERS ONLY</a:t>
            </a:r>
            <a:endParaRPr lang="en-GB"/>
          </a:p>
        </p:txBody>
      </p:sp>
      <p:sp>
        <p:nvSpPr>
          <p:cNvPr id="9" name="Slide Number Placeholder 8">
            <a:extLst>
              <a:ext uri="{FF2B5EF4-FFF2-40B4-BE49-F238E27FC236}">
                <a16:creationId xmlns:a16="http://schemas.microsoft.com/office/drawing/2014/main" id="{595EC356-7BBF-4A8D-AB78-A481AF654B8A}"/>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10" name="Picture 9">
            <a:extLst>
              <a:ext uri="{FF2B5EF4-FFF2-40B4-BE49-F238E27FC236}">
                <a16:creationId xmlns:a16="http://schemas.microsoft.com/office/drawing/2014/main" id="{38A09187-8CAE-423D-8CCD-F6D33A2D28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434019"/>
            <a:ext cx="1665340" cy="381989"/>
          </a:xfrm>
          <a:prstGeom prst="rect">
            <a:avLst/>
          </a:prstGeom>
        </p:spPr>
      </p:pic>
    </p:spTree>
    <p:extLst>
      <p:ext uri="{BB962C8B-B14F-4D97-AF65-F5344CB8AC3E}">
        <p14:creationId xmlns:p14="http://schemas.microsoft.com/office/powerpoint/2010/main" val="160823987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5" name="Picture 4">
            <a:extLst>
              <a:ext uri="{FF2B5EF4-FFF2-40B4-BE49-F238E27FC236}">
                <a16:creationId xmlns:a16="http://schemas.microsoft.com/office/drawing/2014/main" id="{D91328A4-B4E9-4435-91A4-1D896675E1B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4073" y="249669"/>
            <a:ext cx="1665340" cy="381989"/>
          </a:xfrm>
          <a:prstGeom prst="rect">
            <a:avLst/>
          </a:prstGeom>
        </p:spPr>
      </p:pic>
    </p:spTree>
    <p:extLst>
      <p:ext uri="{BB962C8B-B14F-4D97-AF65-F5344CB8AC3E}">
        <p14:creationId xmlns:p14="http://schemas.microsoft.com/office/powerpoint/2010/main" val="75016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31074708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27157703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24594139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84036206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54C-3FFD-4625-AD71-B3DC42120DE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6E9AD5-90DC-4825-A862-76CE2FCBDFD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0F08F71B-3BA4-4B4D-B24A-BB9944280AD5}"/>
              </a:ext>
            </a:extLst>
          </p:cNvPr>
          <p:cNvSpPr>
            <a:spLocks noGrp="1"/>
          </p:cNvSpPr>
          <p:nvPr>
            <p:ph type="ftr" sz="quarter" idx="11"/>
          </p:nvPr>
        </p:nvSpPr>
        <p:spPr/>
        <p:txBody>
          <a:bodyPr/>
          <a:lstStyle/>
          <a:p>
            <a:r>
              <a:rPr lang="en-US"/>
              <a:t>FOR MICROSOFT INTERNAL &amp; MANAGED PARTNERS ONLY</a:t>
            </a:r>
            <a:endParaRPr lang="en-GB"/>
          </a:p>
        </p:txBody>
      </p:sp>
      <p:sp>
        <p:nvSpPr>
          <p:cNvPr id="5" name="Slide Number Placeholder 4">
            <a:extLst>
              <a:ext uri="{FF2B5EF4-FFF2-40B4-BE49-F238E27FC236}">
                <a16:creationId xmlns:a16="http://schemas.microsoft.com/office/drawing/2014/main" id="{626ABFF4-1F42-4933-B754-BABF3C15AABA}"/>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89181353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927861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803904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952625"/>
            <a:ext cx="10419736" cy="3224059"/>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9" name="Picture 8" descr="A close up of a logo&#10;&#10;Description generated with very high confidence">
            <a:extLst>
              <a:ext uri="{FF2B5EF4-FFF2-40B4-BE49-F238E27FC236}">
                <a16:creationId xmlns:a16="http://schemas.microsoft.com/office/drawing/2014/main" id="{1E559B9B-5586-4E09-8CB4-C6C6C1D15D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42114" y="754743"/>
            <a:ext cx="2409372" cy="312057"/>
          </a:xfrm>
          <a:prstGeom prst="rect">
            <a:avLst/>
          </a:prstGeom>
        </p:spPr>
      </p:pic>
    </p:spTree>
    <p:extLst>
      <p:ext uri="{BB962C8B-B14F-4D97-AF65-F5344CB8AC3E}">
        <p14:creationId xmlns:p14="http://schemas.microsoft.com/office/powerpoint/2010/main" val="136175024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08889E99-6664-40A1-87CE-FEA9EB3D0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54575" y="299520"/>
            <a:ext cx="1645675" cy="443977"/>
          </a:xfrm>
          <a:prstGeom prst="rect">
            <a:avLst/>
          </a:prstGeom>
        </p:spPr>
      </p:pic>
    </p:spTree>
    <p:extLst>
      <p:ext uri="{BB962C8B-B14F-4D97-AF65-F5344CB8AC3E}">
        <p14:creationId xmlns:p14="http://schemas.microsoft.com/office/powerpoint/2010/main" val="152497153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798CFC65-6B2D-4306-AD39-23FD79AB17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210538"/>
            <a:ext cx="1645675" cy="443977"/>
          </a:xfrm>
          <a:prstGeom prst="rect">
            <a:avLst/>
          </a:prstGeom>
        </p:spPr>
      </p:pic>
    </p:spTree>
    <p:extLst>
      <p:ext uri="{BB962C8B-B14F-4D97-AF65-F5344CB8AC3E}">
        <p14:creationId xmlns:p14="http://schemas.microsoft.com/office/powerpoint/2010/main" val="18319473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FFFEB01B-892C-4FA3-9AC5-0C4821E059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308200" y="427703"/>
            <a:ext cx="1645675" cy="443977"/>
          </a:xfrm>
          <a:prstGeom prst="rect">
            <a:avLst/>
          </a:prstGeom>
        </p:spPr>
      </p:pic>
    </p:spTree>
    <p:extLst>
      <p:ext uri="{BB962C8B-B14F-4D97-AF65-F5344CB8AC3E}">
        <p14:creationId xmlns:p14="http://schemas.microsoft.com/office/powerpoint/2010/main" val="205251234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97847"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80404"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85818092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dirty="0"/>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156391562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2863204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2728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19649469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82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65757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994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984270112"/>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04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8/26/2021</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71506150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987387CF-E2F2-4E48-8F09-E30CDCC13083}"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8/26/2021</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8527CDF-4BA6-472A-86E2-64C4DE83FAAE}"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4171862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2140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609893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26/08/2021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90378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4911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589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531566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07658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306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367828"/>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30018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3139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0485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8537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241347900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962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8/26/2021</a:t>
            </a:fld>
            <a:endParaRPr>
              <a:solidFill>
                <a:srgbClr val="292929">
                  <a:tint val="75000"/>
                </a:srgbClr>
              </a:solidFill>
            </a:endParaRPr>
          </a:p>
        </p:txBody>
      </p:sp>
    </p:spTree>
    <p:extLst>
      <p:ext uri="{BB962C8B-B14F-4D97-AF65-F5344CB8AC3E}">
        <p14:creationId xmlns:p14="http://schemas.microsoft.com/office/powerpoint/2010/main" val="40788642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266583"/>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2616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26-08-2021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091869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379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646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010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373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960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286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523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9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25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1452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26-08-2021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72739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67216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115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24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3671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5818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94344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8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0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395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0087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26-08-2021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150622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1533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8692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779193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537507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11900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8361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7757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003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8433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9613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26-08-2021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77038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56072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1047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60369660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94058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19601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60239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8311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218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024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70155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26-08-2021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61737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615165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77429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6" cy="3355848"/>
          </a:xfrm>
        </p:spPr>
        <p:txBody>
          <a:bodyPr anchor="b">
            <a:normAutofit/>
          </a:bodyPr>
          <a:lstStyle>
            <a:lvl1pPr>
              <a:lnSpc>
                <a:spcPct val="80000"/>
              </a:lnSpc>
              <a:defRPr sz="8798"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4A3A5-AEC3-4D3C-B23F-33D3C8F09335}" type="datetimeFigureOut">
              <a:rPr lang="en-US" smtClean="0"/>
              <a:t>8/26/2021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01239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8/26/2021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686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50064572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8/26/2021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37437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8/26/2021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9832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8/26/2021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8239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995" y="458165"/>
            <a:ext cx="11748008" cy="206819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00887" y="5031130"/>
            <a:ext cx="11190224" cy="12458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667246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91637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26-08-2021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711370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410447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016935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8/26/2021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364283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786422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3354206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968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16959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499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44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350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26-08-2021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609848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022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01086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5511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965467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990560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105502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597747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518444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86457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195341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theme" Target="../theme/theme3.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theme" Target="../theme/theme4.xml"/><Relationship Id="rId5" Type="http://schemas.openxmlformats.org/officeDocument/2006/relationships/slideLayout" Target="../slideLayouts/slideLayout82.xml"/><Relationship Id="rId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image" Target="../media/image11.emf"/><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theme" Target="../theme/theme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image" Target="../media/image27.emf"/><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theme" Target="../theme/theme8.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theme" Target="../theme/theme9.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26-08-2021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86126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78" r:id="rId18"/>
    <p:sldLayoutId id="2147483679" r:id="rId19"/>
    <p:sldLayoutId id="2147483789"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785619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970789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887" y="153365"/>
            <a:ext cx="11190224" cy="2465705"/>
          </a:xfrm>
          <a:prstGeom prst="rect">
            <a:avLst/>
          </a:prstGeom>
        </p:spPr>
        <p:txBody>
          <a:bodyPr wrap="square" lIns="0" tIns="0" rIns="0" bIns="0">
            <a:spAutoFit/>
          </a:bodyPr>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a:xfrm>
            <a:off x="440842" y="3160852"/>
            <a:ext cx="6886575" cy="3318510"/>
          </a:xfrm>
          <a:prstGeom prst="rect">
            <a:avLst/>
          </a:prstGeom>
        </p:spPr>
        <p:txBody>
          <a:bodyPr wrap="square" lIns="0" tIns="0" rIns="0" bIns="0">
            <a:spAutoFit/>
          </a:bodyPr>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8/26/2021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2662305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88700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26/08/2021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20613451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779678243"/>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31EC0C-B5FF-4D33-9603-35FBD62908DA}"/>
              </a:ext>
            </a:extLst>
          </p:cNvPr>
          <p:cNvSpPr>
            <a:spLocks noGrp="1"/>
          </p:cNvSpPr>
          <p:nvPr>
            <p:ph type="title"/>
          </p:nvPr>
        </p:nvSpPr>
        <p:spPr>
          <a:xfrm>
            <a:off x="495299" y="269264"/>
            <a:ext cx="11172825" cy="1006474"/>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91DEF9-5106-48E2-8419-B4E3592F5D9A}"/>
              </a:ext>
            </a:extLst>
          </p:cNvPr>
          <p:cNvSpPr>
            <a:spLocks noGrp="1"/>
          </p:cNvSpPr>
          <p:nvPr>
            <p:ph type="body" idx="1"/>
          </p:nvPr>
        </p:nvSpPr>
        <p:spPr>
          <a:xfrm>
            <a:off x="495299" y="1408471"/>
            <a:ext cx="11172825" cy="50218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8F8DF6-70D4-4E59-B3EF-566AC0E35048}"/>
              </a:ext>
            </a:extLst>
          </p:cNvPr>
          <p:cNvSpPr>
            <a:spLocks noGrp="1"/>
          </p:cNvSpPr>
          <p:nvPr>
            <p:ph type="dt" sz="half" idx="2"/>
          </p:nvPr>
        </p:nvSpPr>
        <p:spPr>
          <a:xfrm>
            <a:off x="209550" y="6551866"/>
            <a:ext cx="2743200" cy="22860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F5A8A9E9-1662-4536-B04A-943ACC678EE0}"/>
              </a:ext>
            </a:extLst>
          </p:cNvPr>
          <p:cNvSpPr>
            <a:spLocks noGrp="1"/>
          </p:cNvSpPr>
          <p:nvPr>
            <p:ph type="ftr" sz="quarter" idx="3"/>
          </p:nvPr>
        </p:nvSpPr>
        <p:spPr>
          <a:xfrm>
            <a:off x="4038600" y="6551866"/>
            <a:ext cx="4114800" cy="228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E7FD3B19-EE12-46B3-9609-5CE8C61978F8}"/>
              </a:ext>
            </a:extLst>
          </p:cNvPr>
          <p:cNvSpPr>
            <a:spLocks noGrp="1"/>
          </p:cNvSpPr>
          <p:nvPr>
            <p:ph type="sldNum" sz="quarter" idx="4"/>
          </p:nvPr>
        </p:nvSpPr>
        <p:spPr>
          <a:xfrm>
            <a:off x="9210675" y="6551866"/>
            <a:ext cx="2743200" cy="228601"/>
          </a:xfrm>
          <a:prstGeom prst="rect">
            <a:avLst/>
          </a:prstGeom>
        </p:spPr>
        <p:txBody>
          <a:bodyPr vert="horz" lIns="91440" tIns="45720" rIns="91440" bIns="45720" rtlCol="0" anchor="ctr"/>
          <a:lstStyle>
            <a:lvl1pPr algn="r">
              <a:defRPr sz="1200">
                <a:solidFill>
                  <a:schemeClr val="tx1">
                    <a:tint val="75000"/>
                  </a:schemeClr>
                </a:solidFill>
              </a:defRPr>
            </a:lvl1pPr>
          </a:lstStyle>
          <a:p>
            <a:fld id="{BD9BE37A-1E7F-4D0B-9D7E-C3C1D28A8A72}" type="slidenum">
              <a:rPr lang="en-GB" smtClean="0"/>
              <a:t>‹#›</a:t>
            </a:fld>
            <a:endParaRPr lang="en-GB"/>
          </a:p>
        </p:txBody>
      </p:sp>
    </p:spTree>
    <p:extLst>
      <p:ext uri="{BB962C8B-B14F-4D97-AF65-F5344CB8AC3E}">
        <p14:creationId xmlns:p14="http://schemas.microsoft.com/office/powerpoint/2010/main" val="236047780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Lst>
  <p:hf sldNum="0" hdr="0" ftr="0" dt="0"/>
  <p:txStyles>
    <p:titleStyle>
      <a:lvl1pPr algn="l" defTabSz="914400" rtl="0" eaLnBrk="1" latinLnBrk="0" hangingPunct="1">
        <a:lnSpc>
          <a:spcPct val="90000"/>
        </a:lnSpc>
        <a:spcBef>
          <a:spcPct val="0"/>
        </a:spcBef>
        <a:buNone/>
        <a:defRPr sz="32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306133"/>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7.xml"/><Relationship Id="rId1" Type="http://schemas.openxmlformats.org/officeDocument/2006/relationships/slideLayout" Target="../slideLayouts/slideLayout12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20.xml"/><Relationship Id="rId4" Type="http://schemas.openxmlformats.org/officeDocument/2006/relationships/hyperlink" Target="https://aka.ms/ppac"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notesSlide" Target="../notesSlides/notesSlide8.xml"/><Relationship Id="rId7" Type="http://schemas.openxmlformats.org/officeDocument/2006/relationships/image" Target="../media/image66.png"/><Relationship Id="rId2" Type="http://schemas.openxmlformats.org/officeDocument/2006/relationships/slideLayout" Target="../slideLayouts/slideLayout122.xml"/><Relationship Id="rId1" Type="http://schemas.openxmlformats.org/officeDocument/2006/relationships/themeOverride" Target="../theme/themeOverride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6.xml"/><Relationship Id="rId1" Type="http://schemas.openxmlformats.org/officeDocument/2006/relationships/slideLayout" Target="../slideLayouts/slideLayout4.xml"/><Relationship Id="rId5" Type="http://schemas.openxmlformats.org/officeDocument/2006/relationships/image" Target="../media/image186.png"/><Relationship Id="rId4" Type="http://schemas.openxmlformats.org/officeDocument/2006/relationships/image" Target="../media/image185.svg"/></Relationships>
</file>

<file path=ppt/slides/_rels/slide1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7.xml"/><Relationship Id="rId1" Type="http://schemas.openxmlformats.org/officeDocument/2006/relationships/slideLayout" Target="../slideLayouts/slideLayout4.xml"/><Relationship Id="rId5" Type="http://schemas.openxmlformats.org/officeDocument/2006/relationships/image" Target="../media/image186.png"/><Relationship Id="rId4" Type="http://schemas.openxmlformats.org/officeDocument/2006/relationships/image" Target="../media/image185.svg"/></Relationships>
</file>

<file path=ppt/slides/_rels/slide11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68.xml"/><Relationship Id="rId1" Type="http://schemas.openxmlformats.org/officeDocument/2006/relationships/slideLayout" Target="../slideLayouts/slideLayout22.xml"/><Relationship Id="rId4" Type="http://schemas.openxmlformats.org/officeDocument/2006/relationships/image" Target="../media/image189.sv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9.xml"/><Relationship Id="rId1" Type="http://schemas.openxmlformats.org/officeDocument/2006/relationships/slideLayout" Target="../slideLayouts/slideLayout12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22.xml.rels><?xml version="1.0" encoding="UTF-8" standalone="yes"?>
<Relationships xmlns="http://schemas.openxmlformats.org/package/2006/relationships"><Relationship Id="rId3" Type="http://schemas.openxmlformats.org/officeDocument/2006/relationships/hyperlink" Target="https://aka.ms/adtenantrestrictions"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6.png"/></Relationships>
</file>

<file path=ppt/slides/_rels/slide12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24.xml.rels><?xml version="1.0" encoding="UTF-8" standalone="yes"?>
<Relationships xmlns="http://schemas.openxmlformats.org/package/2006/relationships"><Relationship Id="rId2" Type="http://schemas.openxmlformats.org/officeDocument/2006/relationships/image" Target="../media/image191.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6.xml"/><Relationship Id="rId5" Type="http://schemas.openxmlformats.org/officeDocument/2006/relationships/image" Target="../media/image196.png"/><Relationship Id="rId4" Type="http://schemas.openxmlformats.org/officeDocument/2006/relationships/image" Target="../media/image195.png"/></Relationships>
</file>

<file path=ppt/slides/_rels/slide1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6.xml"/><Relationship Id="rId1" Type="http://schemas.openxmlformats.org/officeDocument/2006/relationships/slideLayout" Target="../slideLayouts/slideLayout26.xml"/><Relationship Id="rId6" Type="http://schemas.openxmlformats.org/officeDocument/2006/relationships/image" Target="../media/image198.emf"/><Relationship Id="rId5" Type="http://schemas.openxmlformats.org/officeDocument/2006/relationships/image" Target="../media/image197.emf"/><Relationship Id="rId4" Type="http://schemas.openxmlformats.org/officeDocument/2006/relationships/hyperlink" Target="https://protection.office.com/" TargetMode="External"/></Relationships>
</file>

<file path=ppt/slides/_rels/slide132.xml.rels><?xml version="1.0" encoding="UTF-8" standalone="yes"?>
<Relationships xmlns="http://schemas.openxmlformats.org/package/2006/relationships"><Relationship Id="rId8" Type="http://schemas.openxmlformats.org/officeDocument/2006/relationships/image" Target="../media/image199.emf"/><Relationship Id="rId3" Type="http://schemas.openxmlformats.org/officeDocument/2006/relationships/image" Target="../media/image197.emf"/><Relationship Id="rId7" Type="http://schemas.openxmlformats.org/officeDocument/2006/relationships/image" Target="../media/image193.png"/><Relationship Id="rId2" Type="http://schemas.openxmlformats.org/officeDocument/2006/relationships/notesSlide" Target="../notesSlides/notesSlide77.xml"/><Relationship Id="rId1" Type="http://schemas.openxmlformats.org/officeDocument/2006/relationships/slideLayout" Target="../slideLayouts/slideLayout26.xml"/><Relationship Id="rId6" Type="http://schemas.openxmlformats.org/officeDocument/2006/relationships/hyperlink" Target="https://flow.microsoft.com/" TargetMode="External"/><Relationship Id="rId5" Type="http://schemas.openxmlformats.org/officeDocument/2006/relationships/hyperlink" Target="https://make.powerapps.com/" TargetMode="External"/><Relationship Id="rId10" Type="http://schemas.openxmlformats.org/officeDocument/2006/relationships/image" Target="../media/image201.emf"/><Relationship Id="rId4" Type="http://schemas.openxmlformats.org/officeDocument/2006/relationships/hyperlink" Target="https://aka.ms/ppac" TargetMode="External"/><Relationship Id="rId9" Type="http://schemas.openxmlformats.org/officeDocument/2006/relationships/image" Target="../media/image200.png"/></Relationships>
</file>

<file path=ppt/slides/_rels/slide13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8.xml"/><Relationship Id="rId1" Type="http://schemas.openxmlformats.org/officeDocument/2006/relationships/slideLayout" Target="../slideLayouts/slideLayout26.xml"/><Relationship Id="rId5" Type="http://schemas.openxmlformats.org/officeDocument/2006/relationships/image" Target="../media/image203.png"/><Relationship Id="rId4" Type="http://schemas.openxmlformats.org/officeDocument/2006/relationships/image" Target="../media/image202.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80.xml"/><Relationship Id="rId1" Type="http://schemas.openxmlformats.org/officeDocument/2006/relationships/slideLayout" Target="../slideLayouts/slideLayout20.xml"/></Relationships>
</file>

<file path=ppt/slides/_rels/slide13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81.xml"/><Relationship Id="rId1" Type="http://schemas.openxmlformats.org/officeDocument/2006/relationships/slideLayout" Target="../slideLayouts/slideLayout2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82.xml"/><Relationship Id="rId1" Type="http://schemas.openxmlformats.org/officeDocument/2006/relationships/slideLayout" Target="../slideLayouts/slideLayout28.xml"/></Relationships>
</file>

<file path=ppt/slides/_rels/slide139.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83.xml"/><Relationship Id="rId1" Type="http://schemas.openxmlformats.org/officeDocument/2006/relationships/slideLayout" Target="../slideLayouts/slideLayout28.xml"/><Relationship Id="rId5" Type="http://schemas.openxmlformats.org/officeDocument/2006/relationships/image" Target="../media/image206.png"/><Relationship Id="rId4" Type="http://schemas.openxmlformats.org/officeDocument/2006/relationships/hyperlink" Target="https://aka.ms/ppac"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8.xml"/></Relationships>
</file>

<file path=ppt/slides/_rels/slide141.xml.rels><?xml version="1.0" encoding="UTF-8" standalone="yes"?>
<Relationships xmlns="http://schemas.openxmlformats.org/package/2006/relationships"><Relationship Id="rId8" Type="http://schemas.openxmlformats.org/officeDocument/2006/relationships/image" Target="../media/image211.emf"/><Relationship Id="rId3" Type="http://schemas.openxmlformats.org/officeDocument/2006/relationships/hyperlink" Target="https://preview.flow.microsoft.com/en-us/blog/accessing-office-365-security-compliance-center-logs-from-microsoft-flow/" TargetMode="External"/><Relationship Id="rId7" Type="http://schemas.openxmlformats.org/officeDocument/2006/relationships/image" Target="../media/image210.emf"/><Relationship Id="rId2" Type="http://schemas.openxmlformats.org/officeDocument/2006/relationships/hyperlink" Target="https://preview.flow.microsoft.com/en-us/blog/automate-flow-governance/" TargetMode="External"/><Relationship Id="rId1" Type="http://schemas.openxmlformats.org/officeDocument/2006/relationships/slideLayout" Target="../slideLayouts/slideLayout23.xml"/><Relationship Id="rId6" Type="http://schemas.openxmlformats.org/officeDocument/2006/relationships/image" Target="../media/image209.png"/><Relationship Id="rId5" Type="http://schemas.openxmlformats.org/officeDocument/2006/relationships/image" Target="../media/image208.emf"/><Relationship Id="rId4" Type="http://schemas.openxmlformats.org/officeDocument/2006/relationships/image" Target="../media/image207.emf"/><Relationship Id="rId9" Type="http://schemas.openxmlformats.org/officeDocument/2006/relationships/image" Target="../media/image212.emf"/></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3.xml"/></Relationships>
</file>

<file path=ppt/slides/_rels/slide14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86.xml"/><Relationship Id="rId1" Type="http://schemas.openxmlformats.org/officeDocument/2006/relationships/slideLayout" Target="../slideLayouts/slideLayout23.xml"/><Relationship Id="rId4" Type="http://schemas.openxmlformats.org/officeDocument/2006/relationships/image" Target="../media/image214.png"/></Relationships>
</file>

<file path=ppt/slides/_rels/slide14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87.xml"/><Relationship Id="rId1" Type="http://schemas.openxmlformats.org/officeDocument/2006/relationships/slideLayout" Target="../slideLayouts/slideLayout23.xml"/><Relationship Id="rId4" Type="http://schemas.openxmlformats.org/officeDocument/2006/relationships/image" Target="../media/image216.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3" Type="http://schemas.openxmlformats.org/officeDocument/2006/relationships/hyperlink" Target="https://aka.ms/powerappspowershell" TargetMode="External"/><Relationship Id="rId7" Type="http://schemas.openxmlformats.org/officeDocument/2006/relationships/image" Target="../media/image220.png"/><Relationship Id="rId2" Type="http://schemas.openxmlformats.org/officeDocument/2006/relationships/notesSlide" Target="../notesSlides/notesSlide89.xml"/><Relationship Id="rId1" Type="http://schemas.openxmlformats.org/officeDocument/2006/relationships/slideLayout" Target="../slideLayouts/slideLayout2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47.xml.rels><?xml version="1.0" encoding="UTF-8" standalone="yes"?>
<Relationships xmlns="http://schemas.openxmlformats.org/package/2006/relationships"><Relationship Id="rId3" Type="http://schemas.openxmlformats.org/officeDocument/2006/relationships/hyperlink" Target="https://aka.ms/restrictflowconnector" TargetMode="External"/><Relationship Id="rId2" Type="http://schemas.openxmlformats.org/officeDocument/2006/relationships/hyperlink" Target="https://aka.ms/restrictappcreators" TargetMode="External"/><Relationship Id="rId1" Type="http://schemas.openxmlformats.org/officeDocument/2006/relationships/slideLayout" Target="../slideLayouts/slideLayout29.xml"/><Relationship Id="rId6" Type="http://schemas.openxmlformats.org/officeDocument/2006/relationships/image" Target="../media/image221.png"/><Relationship Id="rId5" Type="http://schemas.openxmlformats.org/officeDocument/2006/relationships/hyperlink" Target="https://aka.ms/newconnectornotification" TargetMode="External"/><Relationship Id="rId4" Type="http://schemas.openxmlformats.org/officeDocument/2006/relationships/hyperlink" Target="https://aka.ms/restrictappconnector" TargetMode="External"/></Relationships>
</file>

<file path=ppt/slides/_rels/slide14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90.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169.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150.xml.rels><?xml version="1.0" encoding="UTF-8" standalone="yes"?>
<Relationships xmlns="http://schemas.openxmlformats.org/package/2006/relationships"><Relationship Id="rId3" Type="http://schemas.openxmlformats.org/officeDocument/2006/relationships/hyperlink" Target="https://docs.microsoft.com/en-gb/power-platform/admin/powerapps-powershell" TargetMode="External"/><Relationship Id="rId2" Type="http://schemas.openxmlformats.org/officeDocument/2006/relationships/notesSlide" Target="../notesSlides/notesSlide91.xml"/><Relationship Id="rId1" Type="http://schemas.openxmlformats.org/officeDocument/2006/relationships/slideLayout" Target="../slideLayouts/slideLayout28.xml"/><Relationship Id="rId4" Type="http://schemas.openxmlformats.org/officeDocument/2006/relationships/hyperlink" Target="https://docs.microsoft.com/en-us/microsoft-365/compliance/audit-log-retention-policies?view=o365-worldwide" TargetMode="Externa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hyperlink" Target="https://docs.microsoft.com/en-us/flow/" TargetMode="External"/><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224.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2.xml"/></Relationships>
</file>

<file path=ppt/slides/_rels/slide155.xml.rels><?xml version="1.0" encoding="UTF-8" standalone="yes"?>
<Relationships xmlns="http://schemas.openxmlformats.org/package/2006/relationships"><Relationship Id="rId3" Type="http://schemas.openxmlformats.org/officeDocument/2006/relationships/hyperlink" Target="https://www.youtube.com/channel/UClBCcDTylJUzvP8sycg6pEA" TargetMode="External"/><Relationship Id="rId2" Type="http://schemas.openxmlformats.org/officeDocument/2006/relationships/hyperlink" Target="https://flow.microsoft.com/en-us/blog/author/jolevesq/" TargetMode="Externa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169.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17.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notesSlide" Target="../notesSlides/notesSlide12.xml"/><Relationship Id="rId1" Type="http://schemas.openxmlformats.org/officeDocument/2006/relationships/slideLayout" Target="../slideLayouts/slideLayout169.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170.xml"/></Relationships>
</file>

<file path=ppt/slides/_rels/slide19.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170.xml"/></Relationships>
</file>

<file path=ppt/slides/_rels/slide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hyperlink" Target="https://www.linkedin.com/in/jenkinsns/" TargetMode="External"/><Relationship Id="rId18" Type="http://schemas.openxmlformats.org/officeDocument/2006/relationships/image" Target="../media/image52.jpg"/><Relationship Id="rId3" Type="http://schemas.openxmlformats.org/officeDocument/2006/relationships/image" Target="../media/image41.jpg"/><Relationship Id="rId7" Type="http://schemas.openxmlformats.org/officeDocument/2006/relationships/image" Target="../media/image45.png"/><Relationship Id="rId12" Type="http://schemas.openxmlformats.org/officeDocument/2006/relationships/image" Target="../media/image49.jpg"/><Relationship Id="rId17" Type="http://schemas.openxmlformats.org/officeDocument/2006/relationships/hyperlink" Target="http://www.jenkinsblogs.com/" TargetMode="External"/><Relationship Id="rId2" Type="http://schemas.openxmlformats.org/officeDocument/2006/relationships/image" Target="../media/image40.jpeg"/><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1.png"/><Relationship Id="rId5" Type="http://schemas.openxmlformats.org/officeDocument/2006/relationships/image" Target="../media/image43.png"/><Relationship Id="rId15" Type="http://schemas.openxmlformats.org/officeDocument/2006/relationships/hyperlink" Target="mailto:jenkinsns@gmail.com" TargetMode="External"/><Relationship Id="rId10" Type="http://schemas.openxmlformats.org/officeDocument/2006/relationships/image" Target="../media/image48.png"/><Relationship Id="rId19" Type="http://schemas.openxmlformats.org/officeDocument/2006/relationships/hyperlink" Target="https://www.youtube.com/user/jenkinsns" TargetMode="External"/><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7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2.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2.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image" Target="../media/image85.png"/><Relationship Id="rId16" Type="http://schemas.openxmlformats.org/officeDocument/2006/relationships/image" Target="../media/image99.png"/><Relationship Id="rId1" Type="http://schemas.openxmlformats.org/officeDocument/2006/relationships/slideLayout" Target="../slideLayouts/slideLayout81.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g"/><Relationship Id="rId1" Type="http://schemas.openxmlformats.org/officeDocument/2006/relationships/slideLayout" Target="../slideLayouts/slideLayout78.xml"/><Relationship Id="rId4" Type="http://schemas.openxmlformats.org/officeDocument/2006/relationships/hyperlink" Target="https://flow.microsoft.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flow.microsoft.com/en-us/pricin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107.png"/></Relationships>
</file>

<file path=ppt/slides/_rels/slide34.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svg"/></Relationships>
</file>

<file path=ppt/slides/_rels/slide36.xml.rels><?xml version="1.0" encoding="UTF-8" standalone="yes"?>
<Relationships xmlns="http://schemas.openxmlformats.org/package/2006/relationships"><Relationship Id="rId3" Type="http://schemas.openxmlformats.org/officeDocument/2006/relationships/hyperlink" Target="mailto:johnsharp@contoso.com" TargetMode="External"/><Relationship Id="rId2" Type="http://schemas.openxmlformats.org/officeDocument/2006/relationships/image" Target="../media/image111.jpg"/><Relationship Id="rId1" Type="http://schemas.openxmlformats.org/officeDocument/2006/relationships/slideLayout" Target="../slideLayouts/slideLayout79.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g"/></Relationships>
</file>

<file path=ppt/slides/_rels/slide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3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138.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43.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https://flow.microsoft.com/blog/copying-using-filtering/" TargetMode="External"/><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xml"/><Relationship Id="rId5" Type="http://schemas.openxmlformats.org/officeDocument/2006/relationships/image" Target="../media/image133.png"/><Relationship Id="rId4" Type="http://schemas.openxmlformats.org/officeDocument/2006/relationships/image" Target="../media/image132.png"/></Relationships>
</file>

<file path=ppt/slides/_rels/slide5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131.png"/></Relationships>
</file>

<file path=ppt/slides/_rels/slide59.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7.jpeg"/><Relationship Id="rId2" Type="http://schemas.openxmlformats.org/officeDocument/2006/relationships/slideLayout" Target="../slideLayouts/slideLayout149.xml"/><Relationship Id="rId1" Type="http://schemas.openxmlformats.org/officeDocument/2006/relationships/tags" Target="../tags/tag1.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s>
</file>

<file path=ppt/slides/_rels/slide6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2.xml"/></Relationships>
</file>

<file path=ppt/slides/_rels/slide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6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xml"/><Relationship Id="rId4" Type="http://schemas.openxmlformats.org/officeDocument/2006/relationships/image" Target="../media/image144.png"/></Relationships>
</file>

<file path=ppt/slides/_rels/slide6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9.xml"/><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1.xml"/><Relationship Id="rId4" Type="http://schemas.openxmlformats.org/officeDocument/2006/relationships/image" Target="../media/image151.png"/></Relationships>
</file>

<file path=ppt/slides/_rels/slide7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1.xml"/><Relationship Id="rId4" Type="http://schemas.openxmlformats.org/officeDocument/2006/relationships/image" Target="../media/image1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4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163.emf"/></Relationships>
</file>

<file path=ppt/slides/_rels/slide89.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163.emf"/></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svg"/><Relationship Id="rId2" Type="http://schemas.openxmlformats.org/officeDocument/2006/relationships/notesSlide" Target="../notesSlides/notesSlide6.xml"/><Relationship Id="rId1" Type="http://schemas.openxmlformats.org/officeDocument/2006/relationships/slideLayout" Target="../slideLayouts/slideLayout121.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90.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163.em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hyperlink" Target="https://aka.ms/apiconnectors" TargetMode="External"/><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hyperlink" Target="https://docs.microsoft.com/connectors" TargetMode="External"/><Relationship Id="rId21" Type="http://schemas.openxmlformats.org/officeDocument/2006/relationships/image" Target="../media/image174.png"/><Relationship Id="rId7" Type="http://schemas.openxmlformats.org/officeDocument/2006/relationships/hyperlink" Target="https://docs.microsoft.com/en-us/connectors/custom-connectors/openapi-extensions#x-ms-dynamic-values" TargetMode="External"/><Relationship Id="rId12" Type="http://schemas.openxmlformats.org/officeDocument/2006/relationships/image" Target="../media/image165.png"/><Relationship Id="rId17" Type="http://schemas.openxmlformats.org/officeDocument/2006/relationships/image" Target="../media/image170.png"/><Relationship Id="rId2" Type="http://schemas.openxmlformats.org/officeDocument/2006/relationships/notesSlide" Target="../notesSlides/notesSlide49.xml"/><Relationship Id="rId16" Type="http://schemas.openxmlformats.org/officeDocument/2006/relationships/image" Target="../media/image169.png"/><Relationship Id="rId20" Type="http://schemas.openxmlformats.org/officeDocument/2006/relationships/image" Target="../media/image173.png"/><Relationship Id="rId1" Type="http://schemas.openxmlformats.org/officeDocument/2006/relationships/slideLayout" Target="../slideLayouts/slideLayout20.xml"/><Relationship Id="rId6" Type="http://schemas.openxmlformats.org/officeDocument/2006/relationships/hyperlink" Target="https://docs.microsoft.com/en-us/connectors/custom-connectors/create-webhook-trigger" TargetMode="External"/><Relationship Id="rId11" Type="http://schemas.openxmlformats.org/officeDocument/2006/relationships/image" Target="../media/image164.png"/><Relationship Id="rId5" Type="http://schemas.openxmlformats.org/officeDocument/2006/relationships/hyperlink" Target="https://docs.microsoft.com/en-us/connectors/custom-connectors/define-postman-collection" TargetMode="External"/><Relationship Id="rId15" Type="http://schemas.openxmlformats.org/officeDocument/2006/relationships/image" Target="../media/image168.png"/><Relationship Id="rId10" Type="http://schemas.openxmlformats.org/officeDocument/2006/relationships/hyperlink" Target="https://youtu.be/dBCS1nPsDiE" TargetMode="External"/><Relationship Id="rId19" Type="http://schemas.openxmlformats.org/officeDocument/2006/relationships/image" Target="../media/image172.png"/><Relationship Id="rId4" Type="http://schemas.openxmlformats.org/officeDocument/2006/relationships/hyperlink" Target="https://docs.microsoft.com/en-us/connectors/custom-connectors/" TargetMode="External"/><Relationship Id="rId9" Type="http://schemas.openxmlformats.org/officeDocument/2006/relationships/hyperlink" Target="https://docs.microsoft.com/en-us/connectors/custom-connectors/submit-certification" TargetMode="External"/><Relationship Id="rId14" Type="http://schemas.openxmlformats.org/officeDocument/2006/relationships/image" Target="../media/image167.png"/><Relationship Id="rId22" Type="http://schemas.openxmlformats.org/officeDocument/2006/relationships/image" Target="../media/image175.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rgbClr val="124548"/>
                </a:solidFill>
              </a:rPr>
              <a:t>Microsoft Power Automate</a:t>
            </a: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Know your environments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11085242" cy="67191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Environments are containers that administrators can use to manage apps, flows, connectors and other assets, along with permission to allow organization users to use the resources.</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sp>
        <p:nvSpPr>
          <p:cNvPr id="5" name="object 6">
            <a:extLst>
              <a:ext uri="{FF2B5EF4-FFF2-40B4-BE49-F238E27FC236}">
                <a16:creationId xmlns:a16="http://schemas.microsoft.com/office/drawing/2014/main" id="{672C4FA6-EAEE-4A42-A981-96AC73331923}"/>
              </a:ext>
            </a:extLst>
          </p:cNvPr>
          <p:cNvSpPr/>
          <p:nvPr/>
        </p:nvSpPr>
        <p:spPr>
          <a:xfrm>
            <a:off x="682487" y="3065145"/>
            <a:ext cx="10784616" cy="340026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8058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Know your environments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11085242" cy="4588307"/>
          </a:xfrm>
          <a:prstGeom prst="rect">
            <a:avLst/>
          </a:prstGeom>
        </p:spPr>
        <p:txBody>
          <a:bodyPr wrap="square">
            <a:spAutoFit/>
          </a:bodyPr>
          <a:lstStyle/>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15" dirty="0">
                <a:latin typeface="Carlito"/>
                <a:cs typeface="Carlito"/>
              </a:rPr>
              <a:t>Environments </a:t>
            </a:r>
            <a:r>
              <a:rPr lang="en-US" sz="2800" spc="-10" dirty="0">
                <a:latin typeface="Carlito"/>
                <a:cs typeface="Carlito"/>
              </a:rPr>
              <a:t>are </a:t>
            </a:r>
            <a:r>
              <a:rPr lang="en-US" sz="2800" spc="-5" dirty="0">
                <a:latin typeface="Carlito"/>
                <a:cs typeface="Carlito"/>
              </a:rPr>
              <a:t>tied </a:t>
            </a:r>
            <a:r>
              <a:rPr lang="en-US" sz="2800" spc="-20" dirty="0">
                <a:latin typeface="Carlito"/>
                <a:cs typeface="Carlito"/>
              </a:rPr>
              <a:t>to </a:t>
            </a:r>
            <a:r>
              <a:rPr lang="en-US" sz="2800" spc="-5" dirty="0">
                <a:latin typeface="Carlito"/>
                <a:cs typeface="Carlito"/>
              </a:rPr>
              <a:t>a </a:t>
            </a:r>
            <a:r>
              <a:rPr lang="en-US" sz="2800" spc="-10" dirty="0">
                <a:latin typeface="Carlito"/>
                <a:cs typeface="Carlito"/>
              </a:rPr>
              <a:t>geographic location that</a:t>
            </a:r>
            <a:r>
              <a:rPr lang="en-US" sz="2800" spc="70" dirty="0">
                <a:latin typeface="Carlito"/>
                <a:cs typeface="Carlito"/>
              </a:rPr>
              <a:t> </a:t>
            </a:r>
            <a:r>
              <a:rPr lang="en-US" sz="2800" spc="-5" dirty="0">
                <a:latin typeface="Carlito"/>
                <a:cs typeface="Carlito"/>
              </a:rPr>
              <a:t>is </a:t>
            </a:r>
            <a:r>
              <a:rPr lang="en-US" sz="2800" spc="-15" dirty="0">
                <a:latin typeface="Carlito"/>
                <a:cs typeface="Carlito"/>
              </a:rPr>
              <a:t>configured at </a:t>
            </a:r>
            <a:r>
              <a:rPr lang="en-US" sz="2800" spc="-5" dirty="0">
                <a:latin typeface="Carlito"/>
                <a:cs typeface="Carlito"/>
              </a:rPr>
              <a:t>the time the </a:t>
            </a:r>
            <a:r>
              <a:rPr lang="en-US" sz="2800" spc="-15" dirty="0">
                <a:latin typeface="Carlito"/>
                <a:cs typeface="Carlito"/>
              </a:rPr>
              <a:t>environment </a:t>
            </a:r>
            <a:r>
              <a:rPr lang="en-US" sz="2800" spc="-5" dirty="0">
                <a:latin typeface="Carlito"/>
                <a:cs typeface="Carlito"/>
              </a:rPr>
              <a:t>is</a:t>
            </a:r>
            <a:r>
              <a:rPr lang="en-US" sz="2800" spc="90" dirty="0">
                <a:latin typeface="Carlito"/>
                <a:cs typeface="Carlito"/>
              </a:rPr>
              <a:t> </a:t>
            </a:r>
            <a:r>
              <a:rPr lang="en-US" sz="2800" spc="-15" dirty="0">
                <a:latin typeface="Carlito"/>
                <a:cs typeface="Carlito"/>
              </a:rPr>
              <a:t>created.</a:t>
            </a: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15" dirty="0">
                <a:latin typeface="Carlito"/>
                <a:cs typeface="Carlito"/>
              </a:rPr>
              <a:t>Environments can </a:t>
            </a:r>
            <a:r>
              <a:rPr lang="en-US" sz="2800" spc="-5" dirty="0">
                <a:latin typeface="Carlito"/>
                <a:cs typeface="Carlito"/>
              </a:rPr>
              <a:t>be used </a:t>
            </a:r>
            <a:r>
              <a:rPr lang="en-US" sz="2800" spc="-15" dirty="0">
                <a:latin typeface="Carlito"/>
                <a:cs typeface="Carlito"/>
              </a:rPr>
              <a:t>to </a:t>
            </a:r>
            <a:r>
              <a:rPr lang="en-US" sz="2800" spc="-20" dirty="0">
                <a:latin typeface="Carlito"/>
                <a:cs typeface="Carlito"/>
              </a:rPr>
              <a:t>target different </a:t>
            </a:r>
            <a:r>
              <a:rPr lang="en-US" sz="2800" spc="-5" dirty="0">
                <a:latin typeface="Carlito"/>
                <a:cs typeface="Carlito"/>
              </a:rPr>
              <a:t>audiences  </a:t>
            </a:r>
            <a:r>
              <a:rPr lang="en-US" sz="2800" spc="-10" dirty="0">
                <a:latin typeface="Carlito"/>
                <a:cs typeface="Carlito"/>
              </a:rPr>
              <a:t>and/or </a:t>
            </a:r>
            <a:r>
              <a:rPr lang="en-US" sz="2800" spc="-20" dirty="0">
                <a:latin typeface="Carlito"/>
                <a:cs typeface="Carlito"/>
              </a:rPr>
              <a:t>for different </a:t>
            </a:r>
            <a:r>
              <a:rPr lang="en-US" sz="2800" spc="-10" dirty="0">
                <a:latin typeface="Carlito"/>
                <a:cs typeface="Carlito"/>
              </a:rPr>
              <a:t>purposes </a:t>
            </a:r>
            <a:r>
              <a:rPr lang="en-US" sz="2800" spc="-5" dirty="0">
                <a:latin typeface="Carlito"/>
                <a:cs typeface="Carlito"/>
              </a:rPr>
              <a:t>such as </a:t>
            </a:r>
            <a:r>
              <a:rPr lang="en-US" sz="2800" spc="-50" dirty="0">
                <a:latin typeface="Carlito"/>
                <a:cs typeface="Carlito"/>
              </a:rPr>
              <a:t>dev, </a:t>
            </a:r>
            <a:r>
              <a:rPr lang="en-US" sz="2800" spc="-20" dirty="0">
                <a:latin typeface="Carlito"/>
                <a:cs typeface="Carlito"/>
              </a:rPr>
              <a:t>test </a:t>
            </a:r>
            <a:r>
              <a:rPr lang="en-US" sz="2800" spc="-5" dirty="0">
                <a:latin typeface="Carlito"/>
                <a:cs typeface="Carlito"/>
              </a:rPr>
              <a:t>and  </a:t>
            </a:r>
            <a:r>
              <a:rPr lang="en-US" sz="2800" spc="-10" dirty="0">
                <a:latin typeface="Carlito"/>
                <a:cs typeface="Carlito"/>
              </a:rPr>
              <a:t>production.</a:t>
            </a:r>
            <a:endParaRPr lang="en-US" sz="2800" dirty="0">
              <a:latin typeface="Carlito"/>
              <a:cs typeface="Carlito"/>
            </a:endParaRP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20" dirty="0">
                <a:latin typeface="Carlito"/>
                <a:cs typeface="Carlito"/>
              </a:rPr>
              <a:t>Every </a:t>
            </a:r>
            <a:r>
              <a:rPr lang="en-US" sz="2800" spc="-15" dirty="0">
                <a:latin typeface="Carlito"/>
                <a:cs typeface="Carlito"/>
              </a:rPr>
              <a:t>tenant </a:t>
            </a:r>
            <a:r>
              <a:rPr lang="en-US" sz="2800" spc="-10" dirty="0">
                <a:latin typeface="Carlito"/>
                <a:cs typeface="Carlito"/>
              </a:rPr>
              <a:t>has </a:t>
            </a:r>
            <a:r>
              <a:rPr lang="en-US" sz="2800" spc="-5" dirty="0">
                <a:latin typeface="Carlito"/>
                <a:cs typeface="Carlito"/>
              </a:rPr>
              <a:t>a </a:t>
            </a:r>
            <a:r>
              <a:rPr lang="en-US" sz="2800" spc="-15" dirty="0">
                <a:latin typeface="Carlito"/>
                <a:cs typeface="Carlito"/>
              </a:rPr>
              <a:t>default environment,</a:t>
            </a:r>
            <a:r>
              <a:rPr lang="en-US" sz="2800" spc="100" dirty="0">
                <a:latin typeface="Carlito"/>
                <a:cs typeface="Carlito"/>
              </a:rPr>
              <a:t> </a:t>
            </a:r>
            <a:r>
              <a:rPr lang="en-US" sz="2800" spc="-15" dirty="0">
                <a:latin typeface="Carlito"/>
                <a:cs typeface="Carlito"/>
              </a:rPr>
              <a:t>created </a:t>
            </a:r>
            <a:r>
              <a:rPr lang="en-US" sz="2800" spc="-10" dirty="0">
                <a:latin typeface="Carlito"/>
                <a:cs typeface="Carlito"/>
              </a:rPr>
              <a:t>automatically</a:t>
            </a:r>
            <a:endParaRPr lang="en-US" sz="2800" dirty="0">
              <a:latin typeface="Carlito"/>
              <a:cs typeface="Carlito"/>
            </a:endParaRP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5" dirty="0">
                <a:latin typeface="Carlito"/>
                <a:cs typeface="Carlito"/>
              </a:rPr>
              <a:t>Common </a:t>
            </a:r>
            <a:r>
              <a:rPr lang="en-US" sz="2800" spc="-15" dirty="0">
                <a:latin typeface="Carlito"/>
                <a:cs typeface="Carlito"/>
              </a:rPr>
              <a:t>Data </a:t>
            </a:r>
            <a:r>
              <a:rPr lang="en-US" sz="2800" spc="-5" dirty="0">
                <a:latin typeface="Carlito"/>
                <a:cs typeface="Carlito"/>
              </a:rPr>
              <a:t>Service </a:t>
            </a:r>
            <a:r>
              <a:rPr lang="en-US" sz="2800" spc="-20" dirty="0">
                <a:latin typeface="Carlito"/>
                <a:cs typeface="Carlito"/>
              </a:rPr>
              <a:t>for </a:t>
            </a:r>
            <a:r>
              <a:rPr lang="en-US" sz="2800" spc="-10" dirty="0">
                <a:latin typeface="Carlito"/>
                <a:cs typeface="Carlito"/>
              </a:rPr>
              <a:t>Apps </a:t>
            </a:r>
            <a:r>
              <a:rPr lang="en-US" sz="2800" spc="-5" dirty="0">
                <a:latin typeface="Carlito"/>
                <a:cs typeface="Carlito"/>
              </a:rPr>
              <a:t>(CDS) </a:t>
            </a:r>
            <a:r>
              <a:rPr lang="en-US" sz="2800" spc="-10" dirty="0">
                <a:latin typeface="Carlito"/>
                <a:cs typeface="Carlito"/>
              </a:rPr>
              <a:t>databases </a:t>
            </a:r>
            <a:r>
              <a:rPr lang="en-US" sz="2800" spc="-15" dirty="0">
                <a:latin typeface="Carlito"/>
                <a:cs typeface="Carlito"/>
              </a:rPr>
              <a:t>are  created </a:t>
            </a:r>
            <a:r>
              <a:rPr lang="en-US" sz="2800" spc="-5" dirty="0">
                <a:latin typeface="Carlito"/>
                <a:cs typeface="Carlito"/>
              </a:rPr>
              <a:t>in the </a:t>
            </a:r>
            <a:r>
              <a:rPr lang="en-US" sz="2800" spc="-20" dirty="0">
                <a:latin typeface="Carlito"/>
                <a:cs typeface="Carlito"/>
              </a:rPr>
              <a:t>context </a:t>
            </a:r>
            <a:r>
              <a:rPr lang="en-US" sz="2800" spc="-5" dirty="0">
                <a:latin typeface="Carlito"/>
                <a:cs typeface="Carlito"/>
              </a:rPr>
              <a:t>of </a:t>
            </a:r>
            <a:r>
              <a:rPr lang="en-US" sz="2800" spc="-15" dirty="0">
                <a:latin typeface="Carlito"/>
                <a:cs typeface="Carlito"/>
              </a:rPr>
              <a:t>environments; </a:t>
            </a:r>
            <a:r>
              <a:rPr lang="en-US" sz="2800" spc="-5" dirty="0">
                <a:latin typeface="Carlito"/>
                <a:cs typeface="Carlito"/>
              </a:rPr>
              <a:t>one </a:t>
            </a:r>
            <a:r>
              <a:rPr lang="en-US" sz="2800" spc="-10" dirty="0">
                <a:latin typeface="Carlito"/>
                <a:cs typeface="Carlito"/>
              </a:rPr>
              <a:t>per  </a:t>
            </a:r>
            <a:r>
              <a:rPr lang="en-US" sz="2800" spc="-15" dirty="0">
                <a:latin typeface="Carlito"/>
                <a:cs typeface="Carlito"/>
              </a:rPr>
              <a:t>environment</a:t>
            </a:r>
            <a:r>
              <a:rPr lang="en-GB" sz="2800" spc="-15" dirty="0">
                <a:latin typeface="Calibri" panose="020F0502020204030204" pitchFamily="34" charset="0"/>
                <a:cs typeface="Latha" panose="020B0604020202020204" pitchFamily="34" charset="0"/>
              </a:rPr>
              <a:t>.</a:t>
            </a:r>
            <a:endParaRPr lang="en-US" sz="2800" dirty="0">
              <a:latin typeface="Carlito"/>
              <a:cs typeface="Carlito"/>
            </a:endParaRPr>
          </a:p>
        </p:txBody>
      </p:sp>
      <p:pic>
        <p:nvPicPr>
          <p:cNvPr id="8" name="Picture 7">
            <a:extLst>
              <a:ext uri="{FF2B5EF4-FFF2-40B4-BE49-F238E27FC236}">
                <a16:creationId xmlns:a16="http://schemas.microsoft.com/office/drawing/2014/main" id="{DB1698CC-8B4E-480E-8671-FBFA1C98C6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78711" y="5486499"/>
            <a:ext cx="1568531" cy="1282766"/>
          </a:xfrm>
          <a:prstGeom prst="rect">
            <a:avLst/>
          </a:prstGeom>
          <a:ln>
            <a:solidFill>
              <a:schemeClr val="accent2"/>
            </a:solidFill>
          </a:ln>
        </p:spPr>
      </p:pic>
    </p:spTree>
    <p:extLst>
      <p:ext uri="{BB962C8B-B14F-4D97-AF65-F5344CB8AC3E}">
        <p14:creationId xmlns:p14="http://schemas.microsoft.com/office/powerpoint/2010/main" val="164300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a:xfrm>
            <a:off x="366809" y="171453"/>
            <a:ext cx="8472312" cy="498598"/>
          </a:xfrm>
        </p:spPr>
        <p:txBody>
          <a:bodyPr>
            <a:normAutofit fontScale="90000"/>
          </a:bodyPr>
          <a:lstStyle/>
          <a:p>
            <a:r>
              <a:rPr lang="en-US" sz="3600" spc="-50" dirty="0">
                <a:solidFill>
                  <a:srgbClr val="418AB3"/>
                </a:solidFill>
                <a:ea typeface="+mj-ea"/>
                <a:cs typeface="+mj-cs"/>
              </a:rPr>
              <a:t>Environment key facts </a:t>
            </a:r>
          </a:p>
        </p:txBody>
      </p:sp>
      <p:pic>
        <p:nvPicPr>
          <p:cNvPr id="6" name="Picture 5">
            <a:extLst>
              <a:ext uri="{FF2B5EF4-FFF2-40B4-BE49-F238E27FC236}">
                <a16:creationId xmlns:a16="http://schemas.microsoft.com/office/drawing/2014/main" id="{733DE6E5-693D-49AC-A66B-9101EEF7B2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1002" y="3041955"/>
            <a:ext cx="6589924" cy="3722427"/>
          </a:xfrm>
          <a:prstGeom prst="rect">
            <a:avLst/>
          </a:prstGeom>
          <a:ln>
            <a:solidFill>
              <a:srgbClr val="000000"/>
            </a:solidFill>
          </a:ln>
        </p:spPr>
      </p:pic>
      <p:sp>
        <p:nvSpPr>
          <p:cNvPr id="7" name="Rectangle 6">
            <a:extLst>
              <a:ext uri="{FF2B5EF4-FFF2-40B4-BE49-F238E27FC236}">
                <a16:creationId xmlns:a16="http://schemas.microsoft.com/office/drawing/2014/main" id="{15448F28-35E1-4FDD-AF58-1B5B3446CD25}"/>
              </a:ext>
            </a:extLst>
          </p:cNvPr>
          <p:cNvSpPr/>
          <p:nvPr/>
        </p:nvSpPr>
        <p:spPr>
          <a:xfrm>
            <a:off x="495870" y="3041955"/>
            <a:ext cx="4968932" cy="3477875"/>
          </a:xfrm>
          <a:prstGeom prst="rect">
            <a:avLst/>
          </a:prstGeom>
        </p:spPr>
        <p:txBody>
          <a:bodyPr wrap="square">
            <a:spAutoFit/>
          </a:bodyPr>
          <a:lstStyle/>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Every tenant has a Default environment where all licensed Power Apps and Power Automate users can create apps &amp; flows</a:t>
            </a:r>
          </a:p>
          <a:p>
            <a:pPr marL="342900" indent="-342900" algn="just" defTabSz="1219170">
              <a:buFont typeface="Wingdings" panose="05000000000000000000" pitchFamily="2" charset="2"/>
              <a:buChar char="ü"/>
            </a:pP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Non-default environments offer more control around permissions</a:t>
            </a:r>
          </a:p>
          <a:p>
            <a:pPr marL="342900" indent="-342900" algn="just" defTabSz="1219170">
              <a:buFont typeface="Wingdings" panose="05000000000000000000" pitchFamily="2" charset="2"/>
              <a:buChar char="ü"/>
            </a:pP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Non-default environment creation can be restricted to only global and service admins from the Power Platform admin center: </a:t>
            </a:r>
            <a:r>
              <a:rPr lang="en-US" sz="2000" dirty="0">
                <a:solidFill>
                  <a:prstClr val="black"/>
                </a:solidFill>
                <a:latin typeface="Segoe UI Light"/>
                <a:hlinkClick r:id="rId4"/>
              </a:rPr>
              <a:t>https://aka.ms/ppac</a:t>
            </a:r>
            <a:r>
              <a:rPr lang="en-US" sz="2000" dirty="0">
                <a:solidFill>
                  <a:prstClr val="black"/>
                </a:solidFill>
                <a:latin typeface="Segoe UI Light"/>
              </a:rPr>
              <a:t> </a:t>
            </a:r>
          </a:p>
        </p:txBody>
      </p:sp>
      <p:sp>
        <p:nvSpPr>
          <p:cNvPr id="8" name="Rectangle 7">
            <a:extLst>
              <a:ext uri="{FF2B5EF4-FFF2-40B4-BE49-F238E27FC236}">
                <a16:creationId xmlns:a16="http://schemas.microsoft.com/office/drawing/2014/main" id="{EB6930EF-7D81-4BAA-B7E7-11287C864FF2}"/>
              </a:ext>
            </a:extLst>
          </p:cNvPr>
          <p:cNvSpPr/>
          <p:nvPr/>
        </p:nvSpPr>
        <p:spPr>
          <a:xfrm>
            <a:off x="495870" y="1246709"/>
            <a:ext cx="11200263" cy="1631216"/>
          </a:xfrm>
          <a:prstGeom prst="rect">
            <a:avLst/>
          </a:prstGeom>
        </p:spPr>
        <p:txBody>
          <a:bodyPr wrap="square">
            <a:spAutoFit/>
          </a:bodyPr>
          <a:lstStyle/>
          <a:p>
            <a:pPr marL="342900" indent="-342900"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Environments are tied to a geographic location that is configured at the time the environment is created</a:t>
            </a:r>
            <a:br>
              <a:rPr lang="en-US" sz="2000" dirty="0">
                <a:solidFill>
                  <a:prstClr val="black"/>
                </a:solidFill>
                <a:latin typeface="Calibri" panose="020F0502020204030204" pitchFamily="34" charset="0"/>
                <a:cs typeface="Calibri" panose="020F0502020204030204" pitchFamily="34" charset="0"/>
              </a:rPr>
            </a:b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Environments can be used to target different audiences and/or for different purposes such as dev, test and production</a:t>
            </a:r>
          </a:p>
        </p:txBody>
      </p:sp>
    </p:spTree>
    <p:extLst>
      <p:ext uri="{BB962C8B-B14F-4D97-AF65-F5344CB8AC3E}">
        <p14:creationId xmlns:p14="http://schemas.microsoft.com/office/powerpoint/2010/main" val="847600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B322-EC12-4BD9-AEB4-6811504AB9EA}"/>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Types of environments</a:t>
            </a:r>
          </a:p>
        </p:txBody>
      </p:sp>
      <p:graphicFrame>
        <p:nvGraphicFramePr>
          <p:cNvPr id="4" name="Table 3">
            <a:extLst>
              <a:ext uri="{FF2B5EF4-FFF2-40B4-BE49-F238E27FC236}">
                <a16:creationId xmlns:a16="http://schemas.microsoft.com/office/drawing/2014/main" id="{3F348A8F-B674-44BF-8ED5-55DDEBF958ED}"/>
              </a:ext>
            </a:extLst>
          </p:cNvPr>
          <p:cNvGraphicFramePr>
            <a:graphicFrameLocks noGrp="1"/>
          </p:cNvGraphicFramePr>
          <p:nvPr/>
        </p:nvGraphicFramePr>
        <p:xfrm>
          <a:off x="911424" y="1124745"/>
          <a:ext cx="10177131" cy="4323375"/>
        </p:xfrm>
        <a:graphic>
          <a:graphicData uri="http://schemas.openxmlformats.org/drawingml/2006/table">
            <a:tbl>
              <a:tblPr firstRow="1" bandRow="1">
                <a:tableStyleId>{21E4AEA4-8DFA-4A89-87EB-49C32662AFE0}</a:tableStyleId>
              </a:tblPr>
              <a:tblGrid>
                <a:gridCol w="2885176">
                  <a:extLst>
                    <a:ext uri="{9D8B030D-6E8A-4147-A177-3AD203B41FA5}">
                      <a16:colId xmlns:a16="http://schemas.microsoft.com/office/drawing/2014/main" val="1511346437"/>
                    </a:ext>
                  </a:extLst>
                </a:gridCol>
                <a:gridCol w="7291955">
                  <a:extLst>
                    <a:ext uri="{9D8B030D-6E8A-4147-A177-3AD203B41FA5}">
                      <a16:colId xmlns:a16="http://schemas.microsoft.com/office/drawing/2014/main" val="4013040"/>
                    </a:ext>
                  </a:extLst>
                </a:gridCol>
              </a:tblGrid>
              <a:tr h="462494">
                <a:tc>
                  <a:txBody>
                    <a:bodyPr/>
                    <a:lstStyle/>
                    <a:p>
                      <a:r>
                        <a:rPr lang="en-US" sz="1800">
                          <a:latin typeface="Calibri" panose="020F0502020204030204" pitchFamily="34" charset="0"/>
                          <a:cs typeface="Calibri" panose="020F0502020204030204" pitchFamily="34" charset="0"/>
                        </a:rPr>
                        <a:t>Type</a:t>
                      </a:r>
                    </a:p>
                  </a:txBody>
                  <a:tcPr marL="121920" marR="121920" marT="60960" marB="60960"/>
                </a:tc>
                <a:tc>
                  <a:txBody>
                    <a:bodyPr/>
                    <a:lstStyle/>
                    <a:p>
                      <a:r>
                        <a:rPr lang="en-US" sz="1800">
                          <a:latin typeface="Calibri" panose="020F0502020204030204" pitchFamily="34" charset="0"/>
                          <a:cs typeface="Calibri" panose="020F0502020204030204" pitchFamily="34" charset="0"/>
                        </a:rPr>
                        <a:t>Description</a:t>
                      </a:r>
                    </a:p>
                  </a:txBody>
                  <a:tcPr marL="121920" marR="121920" marT="60960" marB="60960"/>
                </a:tc>
                <a:extLst>
                  <a:ext uri="{0D108BD9-81ED-4DB2-BD59-A6C34878D82A}">
                    <a16:rowId xmlns:a16="http://schemas.microsoft.com/office/drawing/2014/main" val="3667325565"/>
                  </a:ext>
                </a:extLst>
              </a:tr>
              <a:tr h="462494">
                <a:tc>
                  <a:txBody>
                    <a:bodyPr/>
                    <a:lstStyle/>
                    <a:p>
                      <a:r>
                        <a:rPr lang="en-US" sz="1800">
                          <a:latin typeface="Calibri" panose="020F0502020204030204" pitchFamily="34" charset="0"/>
                          <a:cs typeface="Calibri" panose="020F0502020204030204" pitchFamily="34" charset="0"/>
                        </a:rPr>
                        <a:t>Trial</a:t>
                      </a:r>
                    </a:p>
                  </a:txBody>
                  <a:tcPr marL="121920" marR="121920" marT="60960" marB="60960"/>
                </a:tc>
                <a:tc>
                  <a:txBody>
                    <a:bodyPr/>
                    <a:lstStyle/>
                    <a:p>
                      <a:r>
                        <a:rPr lang="en-US" sz="1800">
                          <a:latin typeface="Calibri" panose="020F0502020204030204" pitchFamily="34" charset="0"/>
                          <a:cs typeface="Calibri" panose="020F0502020204030204" pitchFamily="34" charset="0"/>
                        </a:rPr>
                        <a:t>Expire after 30 days, limit 1 per user</a:t>
                      </a:r>
                    </a:p>
                  </a:txBody>
                  <a:tcPr marL="121920" marR="121920" marT="60960" marB="60960"/>
                </a:tc>
                <a:extLst>
                  <a:ext uri="{0D108BD9-81ED-4DB2-BD59-A6C34878D82A}">
                    <a16:rowId xmlns:a16="http://schemas.microsoft.com/office/drawing/2014/main" val="1708479154"/>
                  </a:ext>
                </a:extLst>
              </a:tr>
              <a:tr h="849331">
                <a:tc>
                  <a:txBody>
                    <a:bodyPr/>
                    <a:lstStyle/>
                    <a:p>
                      <a:r>
                        <a:rPr lang="en-US" sz="1800">
                          <a:latin typeface="Calibri" panose="020F0502020204030204" pitchFamily="34" charset="0"/>
                          <a:cs typeface="Calibri" panose="020F0502020204030204" pitchFamily="34" charset="0"/>
                        </a:rPr>
                        <a:t>Developer</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One per user - community program – single user  </a:t>
                      </a:r>
                      <a:r>
                        <a:rPr lang="en-US" sz="1800" dirty="0">
                          <a:latin typeface="Calibri" panose="020F0502020204030204" pitchFamily="34" charset="0"/>
                          <a:cs typeface="Calibri" panose="020F0502020204030204" pitchFamily="34" charset="0"/>
                          <a:hlinkClick r:id="rId3"/>
                        </a:rPr>
                        <a:t>http://aka.ms/powerappcommunityplan</a:t>
                      </a:r>
                      <a:endParaRPr lang="en-US" sz="18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a16="http://schemas.microsoft.com/office/drawing/2014/main" val="2923913968"/>
                  </a:ext>
                </a:extLst>
              </a:tr>
              <a:tr h="1043281">
                <a:tc>
                  <a:txBody>
                    <a:bodyPr/>
                    <a:lstStyle/>
                    <a:p>
                      <a:r>
                        <a:rPr lang="en-US" sz="1800">
                          <a:latin typeface="Calibri" panose="020F0502020204030204" pitchFamily="34" charset="0"/>
                          <a:cs typeface="Calibri" panose="020F0502020204030204" pitchFamily="34" charset="0"/>
                        </a:rPr>
                        <a:t>Default</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Every tenant has one default environment – useful for personal productivity assets</a:t>
                      </a:r>
                    </a:p>
                  </a:txBody>
                  <a:tcPr marL="121920" marR="121920" marT="60960" marB="60960"/>
                </a:tc>
                <a:extLst>
                  <a:ext uri="{0D108BD9-81ED-4DB2-BD59-A6C34878D82A}">
                    <a16:rowId xmlns:a16="http://schemas.microsoft.com/office/drawing/2014/main" val="1730067414"/>
                  </a:ext>
                </a:extLst>
              </a:tr>
              <a:tr h="1043281">
                <a:tc>
                  <a:txBody>
                    <a:bodyPr/>
                    <a:lstStyle/>
                    <a:p>
                      <a:r>
                        <a:rPr lang="en-US" sz="1800" dirty="0">
                          <a:latin typeface="Calibri" panose="020F0502020204030204" pitchFamily="34" charset="0"/>
                          <a:cs typeface="Calibri" panose="020F0502020204030204" pitchFamily="34" charset="0"/>
                        </a:rPr>
                        <a:t>Sandbox</a:t>
                      </a:r>
                    </a:p>
                  </a:txBody>
                  <a:tcPr marL="121920" marR="121920" marT="60960" marB="60960"/>
                </a:tc>
                <a:tc>
                  <a:txBody>
                    <a:bodyPr/>
                    <a:lstStyle/>
                    <a:p>
                      <a:r>
                        <a:rPr lang="en-US" sz="1800">
                          <a:latin typeface="Calibri" panose="020F0502020204030204" pitchFamily="34" charset="0"/>
                          <a:cs typeface="Calibri" panose="020F0502020204030204" pitchFamily="34" charset="0"/>
                        </a:rPr>
                        <a:t>Non-production environment enables some additional options like copy and reset</a:t>
                      </a:r>
                    </a:p>
                  </a:txBody>
                  <a:tcPr marL="121920" marR="121920" marT="60960" marB="60960"/>
                </a:tc>
                <a:extLst>
                  <a:ext uri="{0D108BD9-81ED-4DB2-BD59-A6C34878D82A}">
                    <a16:rowId xmlns:a16="http://schemas.microsoft.com/office/drawing/2014/main" val="1109713178"/>
                  </a:ext>
                </a:extLst>
              </a:tr>
              <a:tr h="462494">
                <a:tc>
                  <a:txBody>
                    <a:bodyPr/>
                    <a:lstStyle/>
                    <a:p>
                      <a:r>
                        <a:rPr lang="en-US" sz="1800">
                          <a:latin typeface="Calibri" panose="020F0502020204030204" pitchFamily="34" charset="0"/>
                          <a:cs typeface="Calibri" panose="020F0502020204030204" pitchFamily="34" charset="0"/>
                        </a:rPr>
                        <a:t>Production</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Non-expiring full environment</a:t>
                      </a:r>
                    </a:p>
                  </a:txBody>
                  <a:tcPr marL="121920" marR="121920" marT="60960" marB="60960"/>
                </a:tc>
                <a:extLst>
                  <a:ext uri="{0D108BD9-81ED-4DB2-BD59-A6C34878D82A}">
                    <a16:rowId xmlns:a16="http://schemas.microsoft.com/office/drawing/2014/main" val="86961188"/>
                  </a:ext>
                </a:extLst>
              </a:tr>
            </a:tbl>
          </a:graphicData>
        </a:graphic>
      </p:graphicFrame>
    </p:spTree>
    <p:extLst>
      <p:ext uri="{BB962C8B-B14F-4D97-AF65-F5344CB8AC3E}">
        <p14:creationId xmlns:p14="http://schemas.microsoft.com/office/powerpoint/2010/main" val="109670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Establish an environment strategy</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876380" y="1415622"/>
            <a:ext cx="9898529" cy="4530471"/>
          </a:xfrm>
        </p:spPr>
        <p:txBody>
          <a:bodyPr>
            <a:normAutofit fontScale="92500" lnSpcReduction="10000"/>
          </a:bodyPr>
          <a:lstStyle/>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Assign your admins the Power Platform service admin role, which grants full access to Power Apps, Power Automate, &amp; </a:t>
            </a:r>
            <a:r>
              <a:rPr lang="en-US" sz="2000" dirty="0" err="1">
                <a:solidFill>
                  <a:prstClr val="black"/>
                </a:solidFill>
                <a:latin typeface="Calibri" panose="020F0502020204030204" pitchFamily="34" charset="0"/>
                <a:cs typeface="Calibri" panose="020F0502020204030204" pitchFamily="34" charset="0"/>
              </a:rPr>
              <a:t>PowerBI</a:t>
            </a: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Restrict the creation of net-new trial and production environments to admins   </a:t>
            </a: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Treat the default environment as a ‘Personal productivity’ environment for your business groups (renaming the environment is recommended)</a:t>
            </a: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Establish a process for requesting access or creation of environments</a:t>
            </a:r>
          </a:p>
          <a:p>
            <a:pPr marL="1051941" lvl="2" indent="-285750">
              <a:lnSpc>
                <a:spcPct val="120000"/>
              </a:lnSpc>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Dev/Test/Production environments for specific business groups or applications</a:t>
            </a:r>
          </a:p>
          <a:p>
            <a:pPr marL="1051941" lvl="2" indent="-285750">
              <a:lnSpc>
                <a:spcPct val="120000"/>
              </a:lnSpc>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Individual-use environments for POCs and trainings</a:t>
            </a:r>
          </a:p>
        </p:txBody>
      </p:sp>
    </p:spTree>
    <p:extLst>
      <p:ext uri="{BB962C8B-B14F-4D97-AF65-F5344CB8AC3E}">
        <p14:creationId xmlns:p14="http://schemas.microsoft.com/office/powerpoint/2010/main" val="256198333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CACE-E9C4-4D31-8B70-20706ABA6E6D}"/>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Default Environment</a:t>
            </a:r>
          </a:p>
        </p:txBody>
      </p:sp>
      <p:sp>
        <p:nvSpPr>
          <p:cNvPr id="3" name="Text Placeholder 2">
            <a:extLst>
              <a:ext uri="{FF2B5EF4-FFF2-40B4-BE49-F238E27FC236}">
                <a16:creationId xmlns:a16="http://schemas.microsoft.com/office/drawing/2014/main" id="{F8EE09FF-EFB1-47DE-B0D9-E6FC94ACEEC6}"/>
              </a:ext>
            </a:extLst>
          </p:cNvPr>
          <p:cNvSpPr>
            <a:spLocks noGrp="1"/>
          </p:cNvSpPr>
          <p:nvPr>
            <p:ph type="body" sz="quarter" idx="10"/>
          </p:nvPr>
        </p:nvSpPr>
        <p:spPr>
          <a:xfrm>
            <a:off x="584200" y="1435497"/>
            <a:ext cx="11018520" cy="3155672"/>
          </a:xfrm>
        </p:spPr>
        <p:txBody>
          <a:bodyPr/>
          <a:lstStyle/>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Automatically created with first user in the region closest to the Azure AD tenant</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New users that sign up for Power Apps automatically added to the Maker role</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Users are not automatically added to the Environment Admin role</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The default environment can’t be deleted, but you can rename it – e.g. Personal Productivity</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19C81A7E-C386-4941-9A9A-202AFE9C92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6635" y="4609008"/>
            <a:ext cx="5226085" cy="1146183"/>
          </a:xfrm>
          <a:prstGeom prst="rect">
            <a:avLst/>
          </a:prstGeom>
          <a:ln>
            <a:solidFill>
              <a:schemeClr val="tx1"/>
            </a:solidFill>
          </a:ln>
        </p:spPr>
      </p:pic>
    </p:spTree>
    <p:extLst>
      <p:ext uri="{BB962C8B-B14F-4D97-AF65-F5344CB8AC3E}">
        <p14:creationId xmlns:p14="http://schemas.microsoft.com/office/powerpoint/2010/main" val="4139367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87806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Power Platform Environments are built on Azure</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sp>
        <p:nvSpPr>
          <p:cNvPr id="10" name="object 10"/>
          <p:cNvSpPr txBox="1"/>
          <p:nvPr/>
        </p:nvSpPr>
        <p:spPr>
          <a:xfrm>
            <a:off x="2409444" y="1755648"/>
            <a:ext cx="1478280" cy="2908300"/>
          </a:xfrm>
          <a:prstGeom prst="rect">
            <a:avLst/>
          </a:prstGeom>
          <a:solidFill>
            <a:srgbClr val="6FAC46"/>
          </a:solidFill>
          <a:ln w="12192">
            <a:solidFill>
              <a:srgbClr val="507D31"/>
            </a:solidFill>
          </a:ln>
        </p:spPr>
        <p:txBody>
          <a:bodyPr vert="horz" wrap="square" lIns="0" tIns="31115" rIns="0" bIns="0" rtlCol="0">
            <a:spAutoFit/>
          </a:bodyPr>
          <a:lstStyle/>
          <a:p>
            <a:pPr marL="142240" marR="134620" indent="-1270" algn="ctr">
              <a:lnSpc>
                <a:spcPct val="100000"/>
              </a:lnSpc>
              <a:spcBef>
                <a:spcPts val="245"/>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sp>
        <p:nvSpPr>
          <p:cNvPr id="11" name="object 11"/>
          <p:cNvSpPr txBox="1"/>
          <p:nvPr/>
        </p:nvSpPr>
        <p:spPr>
          <a:xfrm>
            <a:off x="2607564" y="2827020"/>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dirty="0">
              <a:solidFill>
                <a:schemeClr val="bg1">
                  <a:lumMod val="50000"/>
                </a:schemeClr>
              </a:solidFill>
              <a:latin typeface="Carlito"/>
              <a:cs typeface="Carlito"/>
            </a:endParaRPr>
          </a:p>
        </p:txBody>
      </p:sp>
      <p:sp>
        <p:nvSpPr>
          <p:cNvPr id="12" name="object 12"/>
          <p:cNvSpPr txBox="1"/>
          <p:nvPr/>
        </p:nvSpPr>
        <p:spPr>
          <a:xfrm>
            <a:off x="2607564" y="3256788"/>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300990">
              <a:lnSpc>
                <a:spcPct val="100000"/>
              </a:lnSpc>
              <a:spcBef>
                <a:spcPts val="380"/>
              </a:spcBef>
            </a:pPr>
            <a:r>
              <a:rPr sz="1400" spc="-5" dirty="0">
                <a:solidFill>
                  <a:schemeClr val="bg1">
                    <a:lumMod val="50000"/>
                  </a:schemeClr>
                </a:solidFill>
                <a:latin typeface="Carlito"/>
                <a:cs typeface="Carlito"/>
              </a:rPr>
              <a:t>Flows</a:t>
            </a:r>
            <a:endParaRPr sz="1400" dirty="0">
              <a:solidFill>
                <a:schemeClr val="bg1">
                  <a:lumMod val="50000"/>
                </a:schemeClr>
              </a:solidFill>
              <a:latin typeface="Carlito"/>
              <a:cs typeface="Carlito"/>
            </a:endParaRPr>
          </a:p>
        </p:txBody>
      </p:sp>
      <p:sp>
        <p:nvSpPr>
          <p:cNvPr id="13" name="object 13"/>
          <p:cNvSpPr/>
          <p:nvPr/>
        </p:nvSpPr>
        <p:spPr>
          <a:xfrm>
            <a:off x="1042161" y="4759197"/>
            <a:ext cx="2048510" cy="379349"/>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14" name="object 14"/>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70280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Office 365 Tenant and Default Environment</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sp>
        <p:nvSpPr>
          <p:cNvPr id="10" name="object 10"/>
          <p:cNvSpPr txBox="1"/>
          <p:nvPr/>
        </p:nvSpPr>
        <p:spPr>
          <a:xfrm>
            <a:off x="2409444" y="1755648"/>
            <a:ext cx="1478280" cy="2908300"/>
          </a:xfrm>
          <a:prstGeom prst="rect">
            <a:avLst/>
          </a:prstGeom>
          <a:solidFill>
            <a:srgbClr val="6FAC46"/>
          </a:solidFill>
          <a:ln w="12192">
            <a:solidFill>
              <a:srgbClr val="507D31"/>
            </a:solidFill>
          </a:ln>
        </p:spPr>
        <p:txBody>
          <a:bodyPr vert="horz" wrap="square" lIns="0" tIns="31115" rIns="0" bIns="0" rtlCol="0">
            <a:spAutoFit/>
          </a:bodyPr>
          <a:lstStyle/>
          <a:p>
            <a:pPr marL="142240" marR="134620" indent="-1270" algn="ctr">
              <a:lnSpc>
                <a:spcPct val="100000"/>
              </a:lnSpc>
              <a:spcBef>
                <a:spcPts val="245"/>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sp>
        <p:nvSpPr>
          <p:cNvPr id="11" name="object 11"/>
          <p:cNvSpPr txBox="1"/>
          <p:nvPr/>
        </p:nvSpPr>
        <p:spPr>
          <a:xfrm>
            <a:off x="931163" y="1755648"/>
            <a:ext cx="1478280" cy="2908300"/>
          </a:xfrm>
          <a:prstGeom prst="rect">
            <a:avLst/>
          </a:prstGeom>
          <a:solidFill>
            <a:srgbClr val="C55A11"/>
          </a:solidFill>
          <a:ln w="12191">
            <a:solidFill>
              <a:srgbClr val="507D31"/>
            </a:solidFill>
          </a:ln>
        </p:spPr>
        <p:txBody>
          <a:bodyPr vert="horz" wrap="square" lIns="0" tIns="31115" rIns="0" bIns="0" rtlCol="0">
            <a:spAutoFit/>
          </a:bodyPr>
          <a:lstStyle/>
          <a:p>
            <a:pPr algn="ctr">
              <a:lnSpc>
                <a:spcPct val="100000"/>
              </a:lnSpc>
              <a:spcBef>
                <a:spcPts val="245"/>
              </a:spcBef>
            </a:pPr>
            <a:r>
              <a:rPr sz="1800" spc="-10" dirty="0">
                <a:solidFill>
                  <a:srgbClr val="FFFFFF"/>
                </a:solidFill>
                <a:latin typeface="Carlito"/>
                <a:cs typeface="Carlito"/>
              </a:rPr>
              <a:t>Office</a:t>
            </a:r>
            <a:r>
              <a:rPr sz="1800" spc="-1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algn="ctr">
              <a:lnSpc>
                <a:spcPct val="100000"/>
              </a:lnSpc>
            </a:pPr>
            <a:r>
              <a:rPr sz="1800" spc="-30" dirty="0">
                <a:solidFill>
                  <a:srgbClr val="FFFFFF"/>
                </a:solidFill>
                <a:latin typeface="Carlito"/>
                <a:cs typeface="Carlito"/>
              </a:rPr>
              <a:t>Tenant</a:t>
            </a:r>
            <a:endParaRPr sz="1800">
              <a:latin typeface="Carlito"/>
              <a:cs typeface="Carlito"/>
            </a:endParaRPr>
          </a:p>
        </p:txBody>
      </p:sp>
      <p:sp>
        <p:nvSpPr>
          <p:cNvPr id="12" name="object 12"/>
          <p:cNvSpPr txBox="1"/>
          <p:nvPr/>
        </p:nvSpPr>
        <p:spPr>
          <a:xfrm>
            <a:off x="2607564" y="2827020"/>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sp>
        <p:nvSpPr>
          <p:cNvPr id="13" name="object 13"/>
          <p:cNvSpPr txBox="1"/>
          <p:nvPr/>
        </p:nvSpPr>
        <p:spPr>
          <a:xfrm>
            <a:off x="2607564" y="3256788"/>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300990">
              <a:lnSpc>
                <a:spcPct val="100000"/>
              </a:lnSpc>
              <a:spcBef>
                <a:spcPts val="380"/>
              </a:spcBef>
            </a:pPr>
            <a:r>
              <a:rPr sz="1400" spc="-5" dirty="0">
                <a:solidFill>
                  <a:schemeClr val="bg1">
                    <a:lumMod val="50000"/>
                  </a:schemeClr>
                </a:solidFill>
                <a:latin typeface="Carlito"/>
                <a:cs typeface="Carlito"/>
              </a:rPr>
              <a:t>Flows</a:t>
            </a:r>
            <a:endParaRPr sz="1400">
              <a:solidFill>
                <a:schemeClr val="bg1">
                  <a:lumMod val="50000"/>
                </a:schemeClr>
              </a:solidFill>
              <a:latin typeface="Carlito"/>
              <a:cs typeface="Carlito"/>
            </a:endParaRPr>
          </a:p>
        </p:txBody>
      </p:sp>
      <p:sp>
        <p:nvSpPr>
          <p:cNvPr id="14" name="object 14"/>
          <p:cNvSpPr/>
          <p:nvPr/>
        </p:nvSpPr>
        <p:spPr>
          <a:xfrm>
            <a:off x="1181861" y="4849621"/>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15" name="object 15"/>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1006348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Default Environment embedded connections</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264175"/>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6" name="object 26"/>
          <p:cNvGrpSpPr/>
          <p:nvPr/>
        </p:nvGrpSpPr>
        <p:grpSpPr>
          <a:xfrm>
            <a:off x="1139697" y="3683253"/>
            <a:ext cx="1029335" cy="343535"/>
            <a:chOff x="1139697" y="3683253"/>
            <a:chExt cx="1029335" cy="343535"/>
          </a:xfrm>
        </p:grpSpPr>
        <p:sp>
          <p:nvSpPr>
            <p:cNvPr id="27" name="object 27"/>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8" name="object 28"/>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9" name="object 29"/>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0" name="object 30"/>
          <p:cNvGrpSpPr/>
          <p:nvPr/>
        </p:nvGrpSpPr>
        <p:grpSpPr>
          <a:xfrm>
            <a:off x="1151889" y="3248914"/>
            <a:ext cx="1028065" cy="345440"/>
            <a:chOff x="1151889" y="3248914"/>
            <a:chExt cx="1028065" cy="345440"/>
          </a:xfrm>
        </p:grpSpPr>
        <p:sp>
          <p:nvSpPr>
            <p:cNvPr id="31" name="object 31"/>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2" name="object 32"/>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3" name="object 33"/>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sp>
        <p:nvSpPr>
          <p:cNvPr id="34" name="object 34"/>
          <p:cNvSpPr/>
          <p:nvPr/>
        </p:nvSpPr>
        <p:spPr>
          <a:xfrm>
            <a:off x="1181861" y="4800601"/>
            <a:ext cx="2048510" cy="337946"/>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35" name="object 35"/>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a:latin typeface="Carlito"/>
              <a:cs typeface="Carlito"/>
            </a:endParaRPr>
          </a:p>
        </p:txBody>
      </p:sp>
      <p:grpSp>
        <p:nvGrpSpPr>
          <p:cNvPr id="36" name="object 36"/>
          <p:cNvGrpSpPr/>
          <p:nvPr/>
        </p:nvGrpSpPr>
        <p:grpSpPr>
          <a:xfrm>
            <a:off x="1146047" y="2955035"/>
            <a:ext cx="1500505" cy="1507490"/>
            <a:chOff x="1146047" y="2955035"/>
            <a:chExt cx="1500505" cy="1507490"/>
          </a:xfrm>
        </p:grpSpPr>
        <p:sp>
          <p:nvSpPr>
            <p:cNvPr id="37" name="object 37"/>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38" name="object 38"/>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39" name="object 39"/>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sp>
        <p:nvSpPr>
          <p:cNvPr id="40" name="object 40"/>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endParaRPr>
              <a:solidFill>
                <a:schemeClr val="bg1">
                  <a:lumMod val="50000"/>
                </a:schemeClr>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98195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Environment Permissions in Default</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a:lnSpc>
                <a:spcPct val="100000"/>
              </a:lnSpc>
              <a:spcBef>
                <a:spcPts val="730"/>
              </a:spcBef>
            </a:pPr>
            <a:r>
              <a:rPr sz="1100" dirty="0">
                <a:solidFill>
                  <a:schemeClr val="bg1">
                    <a:lumMod val="50000"/>
                  </a:schemeClr>
                </a:solidFill>
                <a:latin typeface="Carlito"/>
                <a:cs typeface="Carlito"/>
              </a:rPr>
              <a:t>Makers: </a:t>
            </a:r>
            <a:r>
              <a:rPr sz="1100" b="1" dirty="0">
                <a:solidFill>
                  <a:schemeClr val="bg1">
                    <a:lumMod val="50000"/>
                  </a:schemeClr>
                </a:solidFill>
                <a:latin typeface="Carlito"/>
                <a:cs typeface="Carlito"/>
              </a:rPr>
              <a:t>All  Licensed  </a:t>
            </a:r>
            <a:r>
              <a:rPr sz="1100" dirty="0">
                <a:solidFill>
                  <a:schemeClr val="bg1">
                    <a:lumMod val="50000"/>
                  </a:schemeClr>
                </a:solidFill>
                <a:latin typeface="Carlito"/>
                <a:cs typeface="Carlito"/>
              </a:rPr>
              <a:t>Users:</a:t>
            </a:r>
            <a:r>
              <a:rPr sz="1100" spc="-90" dirty="0">
                <a:solidFill>
                  <a:schemeClr val="bg1">
                    <a:lumMod val="50000"/>
                  </a:schemeClr>
                </a:solidFill>
                <a:latin typeface="Carlito"/>
                <a:cs typeface="Carlito"/>
              </a:rPr>
              <a:t> </a:t>
            </a:r>
            <a:r>
              <a:rPr sz="1100" b="1" spc="-5" dirty="0">
                <a:solidFill>
                  <a:schemeClr val="bg1">
                    <a:lumMod val="50000"/>
                  </a:schemeClr>
                </a:solidFill>
                <a:latin typeface="Carlito"/>
                <a:cs typeface="Carlito"/>
              </a:rPr>
              <a:t>None</a:t>
            </a:r>
            <a:endParaRPr sz="1100">
              <a:solidFill>
                <a:schemeClr val="bg1">
                  <a:lumMod val="50000"/>
                </a:schemeClr>
              </a:solidFill>
              <a:latin typeface="Carlito"/>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sp>
        <p:nvSpPr>
          <p:cNvPr id="36" name="object 36"/>
          <p:cNvSpPr/>
          <p:nvPr/>
        </p:nvSpPr>
        <p:spPr>
          <a:xfrm>
            <a:off x="1181861" y="4741671"/>
            <a:ext cx="2048510" cy="38417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37" name="object 37"/>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a:latin typeface="Carlito"/>
              <a:cs typeface="Carlito"/>
            </a:endParaRPr>
          </a:p>
        </p:txBody>
      </p:sp>
      <p:grpSp>
        <p:nvGrpSpPr>
          <p:cNvPr id="38" name="object 38"/>
          <p:cNvGrpSpPr/>
          <p:nvPr/>
        </p:nvGrpSpPr>
        <p:grpSpPr>
          <a:xfrm>
            <a:off x="1146047" y="2955035"/>
            <a:ext cx="1500505" cy="1507490"/>
            <a:chOff x="1146047" y="2955035"/>
            <a:chExt cx="1500505" cy="1507490"/>
          </a:xfrm>
        </p:grpSpPr>
        <p:sp>
          <p:nvSpPr>
            <p:cNvPr id="39" name="object 3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40" name="object 4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41" name="object 4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sp>
        <p:nvSpPr>
          <p:cNvPr id="42" name="object 42"/>
          <p:cNvSpPr/>
          <p:nvPr/>
        </p:nvSpPr>
        <p:spPr>
          <a:xfrm>
            <a:off x="2128647" y="2965957"/>
            <a:ext cx="514350" cy="1364615"/>
          </a:xfrm>
          <a:custGeom>
            <a:avLst/>
            <a:gdLst/>
            <a:ahLst/>
            <a:cxnLst/>
            <a:rect l="l" t="t" r="r" b="b"/>
            <a:pathLst>
              <a:path w="514350" h="1364614">
                <a:moveTo>
                  <a:pt x="76200" y="433070"/>
                </a:moveTo>
                <a:lnTo>
                  <a:pt x="67310" y="424053"/>
                </a:lnTo>
                <a:lnTo>
                  <a:pt x="62750" y="428548"/>
                </a:lnTo>
                <a:lnTo>
                  <a:pt x="17907" y="428117"/>
                </a:lnTo>
                <a:lnTo>
                  <a:pt x="17399" y="482092"/>
                </a:lnTo>
                <a:lnTo>
                  <a:pt x="71247" y="482473"/>
                </a:lnTo>
                <a:lnTo>
                  <a:pt x="71450" y="459867"/>
                </a:lnTo>
                <a:lnTo>
                  <a:pt x="71666" y="437540"/>
                </a:lnTo>
                <a:lnTo>
                  <a:pt x="76200" y="433070"/>
                </a:lnTo>
                <a:close/>
              </a:path>
              <a:path w="514350" h="1364614">
                <a:moveTo>
                  <a:pt x="112395" y="397510"/>
                </a:moveTo>
                <a:lnTo>
                  <a:pt x="103505" y="388493"/>
                </a:lnTo>
                <a:lnTo>
                  <a:pt x="76327" y="415163"/>
                </a:lnTo>
                <a:lnTo>
                  <a:pt x="85217" y="424180"/>
                </a:lnTo>
                <a:lnTo>
                  <a:pt x="112395" y="397510"/>
                </a:lnTo>
                <a:close/>
              </a:path>
              <a:path w="514350" h="1364614">
                <a:moveTo>
                  <a:pt x="148590" y="361823"/>
                </a:moveTo>
                <a:lnTo>
                  <a:pt x="139700" y="352806"/>
                </a:lnTo>
                <a:lnTo>
                  <a:pt x="112522" y="379476"/>
                </a:lnTo>
                <a:lnTo>
                  <a:pt x="121412" y="388620"/>
                </a:lnTo>
                <a:lnTo>
                  <a:pt x="148590" y="361823"/>
                </a:lnTo>
                <a:close/>
              </a:path>
              <a:path w="514350" h="1364614">
                <a:moveTo>
                  <a:pt x="184785" y="326263"/>
                </a:moveTo>
                <a:lnTo>
                  <a:pt x="175895" y="317119"/>
                </a:lnTo>
                <a:lnTo>
                  <a:pt x="148717" y="343916"/>
                </a:lnTo>
                <a:lnTo>
                  <a:pt x="157607" y="352933"/>
                </a:lnTo>
                <a:lnTo>
                  <a:pt x="184785" y="326263"/>
                </a:lnTo>
                <a:close/>
              </a:path>
              <a:path w="514350" h="1364614">
                <a:moveTo>
                  <a:pt x="220980" y="290576"/>
                </a:moveTo>
                <a:lnTo>
                  <a:pt x="212090" y="281559"/>
                </a:lnTo>
                <a:lnTo>
                  <a:pt x="184912" y="308229"/>
                </a:lnTo>
                <a:lnTo>
                  <a:pt x="193802" y="317246"/>
                </a:lnTo>
                <a:lnTo>
                  <a:pt x="220980" y="290576"/>
                </a:lnTo>
                <a:close/>
              </a:path>
              <a:path w="514350" h="1364614">
                <a:moveTo>
                  <a:pt x="257175" y="254889"/>
                </a:moveTo>
                <a:lnTo>
                  <a:pt x="248285" y="245872"/>
                </a:lnTo>
                <a:lnTo>
                  <a:pt x="221107" y="272669"/>
                </a:lnTo>
                <a:lnTo>
                  <a:pt x="229997" y="281686"/>
                </a:lnTo>
                <a:lnTo>
                  <a:pt x="257175" y="254889"/>
                </a:lnTo>
                <a:close/>
              </a:path>
              <a:path w="514350" h="1364614">
                <a:moveTo>
                  <a:pt x="293370" y="219329"/>
                </a:moveTo>
                <a:lnTo>
                  <a:pt x="284480" y="210312"/>
                </a:lnTo>
                <a:lnTo>
                  <a:pt x="257302" y="236982"/>
                </a:lnTo>
                <a:lnTo>
                  <a:pt x="266192" y="245999"/>
                </a:lnTo>
                <a:lnTo>
                  <a:pt x="293370" y="219329"/>
                </a:lnTo>
                <a:close/>
              </a:path>
              <a:path w="514350" h="1364614">
                <a:moveTo>
                  <a:pt x="329565" y="183642"/>
                </a:moveTo>
                <a:lnTo>
                  <a:pt x="320675" y="174625"/>
                </a:lnTo>
                <a:lnTo>
                  <a:pt x="293497" y="201295"/>
                </a:lnTo>
                <a:lnTo>
                  <a:pt x="302387" y="210439"/>
                </a:lnTo>
                <a:lnTo>
                  <a:pt x="329565" y="183642"/>
                </a:lnTo>
                <a:close/>
              </a:path>
              <a:path w="514350" h="1364614">
                <a:moveTo>
                  <a:pt x="365760" y="148082"/>
                </a:moveTo>
                <a:lnTo>
                  <a:pt x="356870" y="138938"/>
                </a:lnTo>
                <a:lnTo>
                  <a:pt x="329692" y="165735"/>
                </a:lnTo>
                <a:lnTo>
                  <a:pt x="338709" y="174752"/>
                </a:lnTo>
                <a:lnTo>
                  <a:pt x="365760" y="148082"/>
                </a:lnTo>
                <a:close/>
              </a:path>
              <a:path w="514350" h="1364614">
                <a:moveTo>
                  <a:pt x="401955" y="112395"/>
                </a:moveTo>
                <a:lnTo>
                  <a:pt x="393065" y="103378"/>
                </a:lnTo>
                <a:lnTo>
                  <a:pt x="365887" y="130048"/>
                </a:lnTo>
                <a:lnTo>
                  <a:pt x="374904" y="139065"/>
                </a:lnTo>
                <a:lnTo>
                  <a:pt x="401955" y="112395"/>
                </a:lnTo>
                <a:close/>
              </a:path>
              <a:path w="514350" h="1364614">
                <a:moveTo>
                  <a:pt x="438150" y="76708"/>
                </a:moveTo>
                <a:lnTo>
                  <a:pt x="429260" y="67691"/>
                </a:lnTo>
                <a:lnTo>
                  <a:pt x="402209" y="94488"/>
                </a:lnTo>
                <a:lnTo>
                  <a:pt x="411099" y="103505"/>
                </a:lnTo>
                <a:lnTo>
                  <a:pt x="438150" y="76708"/>
                </a:lnTo>
                <a:close/>
              </a:path>
              <a:path w="514350" h="1364614">
                <a:moveTo>
                  <a:pt x="506730" y="508"/>
                </a:moveTo>
                <a:lnTo>
                  <a:pt x="452755" y="0"/>
                </a:lnTo>
                <a:lnTo>
                  <a:pt x="452424" y="44970"/>
                </a:lnTo>
                <a:lnTo>
                  <a:pt x="438404" y="58801"/>
                </a:lnTo>
                <a:lnTo>
                  <a:pt x="447294" y="67818"/>
                </a:lnTo>
                <a:lnTo>
                  <a:pt x="461441" y="53936"/>
                </a:lnTo>
                <a:lnTo>
                  <a:pt x="506222" y="54356"/>
                </a:lnTo>
                <a:lnTo>
                  <a:pt x="506425" y="32258"/>
                </a:lnTo>
                <a:lnTo>
                  <a:pt x="506514" y="22606"/>
                </a:lnTo>
                <a:lnTo>
                  <a:pt x="506730" y="508"/>
                </a:lnTo>
                <a:close/>
              </a:path>
              <a:path w="514350" h="1364614">
                <a:moveTo>
                  <a:pt x="514223" y="474345"/>
                </a:moveTo>
                <a:lnTo>
                  <a:pt x="507682" y="454025"/>
                </a:lnTo>
                <a:lnTo>
                  <a:pt x="497713" y="423037"/>
                </a:lnTo>
                <a:lnTo>
                  <a:pt x="446405" y="439547"/>
                </a:lnTo>
                <a:lnTo>
                  <a:pt x="460260" y="482307"/>
                </a:lnTo>
                <a:lnTo>
                  <a:pt x="42595" y="1299476"/>
                </a:lnTo>
                <a:lnTo>
                  <a:pt x="0" y="1313180"/>
                </a:lnTo>
                <a:lnTo>
                  <a:pt x="16510" y="1364488"/>
                </a:lnTo>
                <a:lnTo>
                  <a:pt x="67818" y="1347851"/>
                </a:lnTo>
                <a:lnTo>
                  <a:pt x="63144" y="1333373"/>
                </a:lnTo>
                <a:lnTo>
                  <a:pt x="54038" y="1305166"/>
                </a:lnTo>
                <a:lnTo>
                  <a:pt x="58369" y="1296670"/>
                </a:lnTo>
                <a:lnTo>
                  <a:pt x="470192" y="490855"/>
                </a:lnTo>
                <a:lnTo>
                  <a:pt x="471601" y="488099"/>
                </a:lnTo>
                <a:lnTo>
                  <a:pt x="514223" y="474345"/>
                </a:lnTo>
                <a:close/>
              </a:path>
            </a:pathLst>
          </a:custGeom>
          <a:solidFill>
            <a:srgbClr val="000000"/>
          </a:solidFill>
        </p:spPr>
        <p:txBody>
          <a:bodyPr wrap="square" lIns="0" tIns="0" rIns="0" bIns="0" rtlCol="0"/>
          <a:lstStyle/>
          <a:p>
            <a:endParaRPr>
              <a:solidFill>
                <a:schemeClr val="bg1">
                  <a:lumMod val="5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514477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Using On Premise Data</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a:lnSpc>
                <a:spcPct val="100000"/>
              </a:lnSpc>
              <a:spcBef>
                <a:spcPts val="730"/>
              </a:spcBef>
            </a:pPr>
            <a:r>
              <a:rPr sz="1100" dirty="0">
                <a:solidFill>
                  <a:schemeClr val="bg1">
                    <a:lumMod val="50000"/>
                  </a:schemeClr>
                </a:solidFill>
                <a:latin typeface="Carlito"/>
                <a:cs typeface="Carlito"/>
              </a:rPr>
              <a:t>Makers: </a:t>
            </a:r>
            <a:r>
              <a:rPr sz="1100" b="1" dirty="0">
                <a:solidFill>
                  <a:schemeClr val="bg1">
                    <a:lumMod val="50000"/>
                  </a:schemeClr>
                </a:solidFill>
                <a:latin typeface="Carlito"/>
                <a:cs typeface="Carlito"/>
              </a:rPr>
              <a:t>All  Licensed  </a:t>
            </a:r>
            <a:r>
              <a:rPr sz="1100" dirty="0">
                <a:solidFill>
                  <a:schemeClr val="bg1">
                    <a:lumMod val="50000"/>
                  </a:schemeClr>
                </a:solidFill>
                <a:latin typeface="Carlito"/>
                <a:cs typeface="Carlito"/>
              </a:rPr>
              <a:t>Users:</a:t>
            </a:r>
            <a:r>
              <a:rPr sz="1100" spc="-90" dirty="0">
                <a:solidFill>
                  <a:schemeClr val="bg1">
                    <a:lumMod val="50000"/>
                  </a:schemeClr>
                </a:solidFill>
                <a:latin typeface="Carlito"/>
                <a:cs typeface="Carlito"/>
              </a:rPr>
              <a:t> </a:t>
            </a:r>
            <a:r>
              <a:rPr sz="1100" b="1" spc="-5" dirty="0">
                <a:solidFill>
                  <a:schemeClr val="bg1">
                    <a:lumMod val="50000"/>
                  </a:schemeClr>
                </a:solidFill>
                <a:latin typeface="Carlito"/>
                <a:cs typeface="Carlito"/>
              </a:rPr>
              <a:t>None</a:t>
            </a:r>
            <a:endParaRPr sz="1100">
              <a:solidFill>
                <a:schemeClr val="bg1">
                  <a:lumMod val="50000"/>
                </a:schemeClr>
              </a:solidFill>
              <a:latin typeface="Carlito"/>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grpSp>
        <p:nvGrpSpPr>
          <p:cNvPr id="36" name="object 36"/>
          <p:cNvGrpSpPr/>
          <p:nvPr/>
        </p:nvGrpSpPr>
        <p:grpSpPr>
          <a:xfrm>
            <a:off x="2403094" y="5731509"/>
            <a:ext cx="8797290" cy="942340"/>
            <a:chOff x="2403094" y="5731509"/>
            <a:chExt cx="8797290" cy="942340"/>
          </a:xfrm>
        </p:grpSpPr>
        <p:sp>
          <p:nvSpPr>
            <p:cNvPr id="37" name="object 37"/>
            <p:cNvSpPr/>
            <p:nvPr/>
          </p:nvSpPr>
          <p:spPr>
            <a:xfrm>
              <a:off x="2409444" y="5737859"/>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endParaRPr/>
            </a:p>
          </p:txBody>
        </p:sp>
        <p:sp>
          <p:nvSpPr>
            <p:cNvPr id="38" name="object 38"/>
            <p:cNvSpPr/>
            <p:nvPr/>
          </p:nvSpPr>
          <p:spPr>
            <a:xfrm>
              <a:off x="2409444" y="5737859"/>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endParaRPr/>
            </a:p>
          </p:txBody>
        </p:sp>
      </p:grpSp>
      <p:sp>
        <p:nvSpPr>
          <p:cNvPr id="39" name="object 39"/>
          <p:cNvSpPr txBox="1"/>
          <p:nvPr/>
        </p:nvSpPr>
        <p:spPr>
          <a:xfrm>
            <a:off x="9216008" y="6321348"/>
            <a:ext cx="18992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rlito"/>
                <a:cs typeface="Carlito"/>
              </a:rPr>
              <a:t>On Premise</a:t>
            </a:r>
            <a:r>
              <a:rPr sz="1800" spc="-55" dirty="0">
                <a:solidFill>
                  <a:srgbClr val="FFFFFF"/>
                </a:solidFill>
                <a:latin typeface="Carlito"/>
                <a:cs typeface="Carlito"/>
              </a:rPr>
              <a:t> </a:t>
            </a:r>
            <a:r>
              <a:rPr sz="1800" spc="-15" dirty="0">
                <a:solidFill>
                  <a:srgbClr val="FFFFFF"/>
                </a:solidFill>
                <a:latin typeface="Carlito"/>
                <a:cs typeface="Carlito"/>
              </a:rPr>
              <a:t>Systems</a:t>
            </a:r>
            <a:endParaRPr sz="1800">
              <a:latin typeface="Carlito"/>
              <a:cs typeface="Carlito"/>
            </a:endParaRPr>
          </a:p>
        </p:txBody>
      </p:sp>
      <p:sp>
        <p:nvSpPr>
          <p:cNvPr id="40" name="object 40"/>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a:lnSpc>
                <a:spcPts val="2050"/>
              </a:lnSpc>
            </a:pPr>
            <a:r>
              <a:rPr sz="1800" spc="-5" dirty="0">
                <a:solidFill>
                  <a:schemeClr val="bg1">
                    <a:lumMod val="50000"/>
                  </a:schemeClr>
                </a:solidFill>
                <a:latin typeface="Carlito"/>
                <a:cs typeface="Carlito"/>
              </a:rPr>
              <a:t>Databases</a:t>
            </a:r>
            <a:endParaRPr sz="1800">
              <a:solidFill>
                <a:schemeClr val="bg1">
                  <a:lumMod val="50000"/>
                </a:schemeClr>
              </a:solidFill>
              <a:latin typeface="Carlito"/>
              <a:cs typeface="Carlito"/>
            </a:endParaRPr>
          </a:p>
        </p:txBody>
      </p:sp>
      <p:sp>
        <p:nvSpPr>
          <p:cNvPr id="41" name="object 41"/>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endParaRPr/>
          </a:p>
        </p:txBody>
      </p:sp>
      <p:sp>
        <p:nvSpPr>
          <p:cNvPr id="42" name="object 42"/>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indent="-17145">
              <a:lnSpc>
                <a:spcPct val="100000"/>
              </a:lnSpc>
              <a:spcBef>
                <a:spcPts val="140"/>
              </a:spcBef>
            </a:pPr>
            <a:r>
              <a:rPr sz="1800" spc="-5" dirty="0">
                <a:solidFill>
                  <a:srgbClr val="FFFFFF"/>
                </a:solidFill>
                <a:latin typeface="Carlito"/>
                <a:cs typeface="Carlito"/>
              </a:rPr>
              <a:t>On</a:t>
            </a:r>
            <a:r>
              <a:rPr sz="1800" spc="-95" dirty="0">
                <a:solidFill>
                  <a:srgbClr val="FFFFFF"/>
                </a:solidFill>
                <a:latin typeface="Carlito"/>
                <a:cs typeface="Carlito"/>
              </a:rPr>
              <a:t> </a:t>
            </a:r>
            <a:r>
              <a:rPr sz="1800" spc="-5" dirty="0">
                <a:solidFill>
                  <a:srgbClr val="FFFFFF"/>
                </a:solidFill>
                <a:latin typeface="Carlito"/>
                <a:cs typeface="Carlito"/>
              </a:rPr>
              <a:t>Premise  </a:t>
            </a:r>
            <a:r>
              <a:rPr sz="1800" spc="-15" dirty="0">
                <a:solidFill>
                  <a:srgbClr val="FFFFFF"/>
                </a:solidFill>
                <a:latin typeface="Carlito"/>
                <a:cs typeface="Carlito"/>
              </a:rPr>
              <a:t>Gateway(s)</a:t>
            </a:r>
            <a:endParaRPr sz="1800">
              <a:latin typeface="Carlito"/>
              <a:cs typeface="Carlito"/>
            </a:endParaRPr>
          </a:p>
        </p:txBody>
      </p:sp>
      <p:sp>
        <p:nvSpPr>
          <p:cNvPr id="43" name="object 43"/>
          <p:cNvSpPr txBox="1"/>
          <p:nvPr/>
        </p:nvSpPr>
        <p:spPr>
          <a:xfrm>
            <a:off x="7184897" y="5923026"/>
            <a:ext cx="1762125" cy="269304"/>
          </a:xfrm>
          <a:prstGeom prst="rect">
            <a:avLst/>
          </a:prstGeom>
          <a:solidFill>
            <a:srgbClr val="AEABAB"/>
          </a:solidFill>
          <a:ln w="28955">
            <a:solidFill>
              <a:srgbClr val="FFFFFF"/>
            </a:solidFill>
          </a:ln>
        </p:spPr>
        <p:txBody>
          <a:bodyPr vert="horz" wrap="square" lIns="0" tIns="0" rIns="0" bIns="0" rtlCol="0">
            <a:spAutoFit/>
          </a:bodyPr>
          <a:lstStyle/>
          <a:p>
            <a:pPr marL="485140">
              <a:lnSpc>
                <a:spcPts val="2070"/>
              </a:lnSpc>
            </a:pPr>
            <a:r>
              <a:rPr sz="1800" spc="-25" dirty="0">
                <a:solidFill>
                  <a:schemeClr val="bg1">
                    <a:lumMod val="50000"/>
                  </a:schemeClr>
                </a:solidFill>
                <a:latin typeface="Carlito"/>
                <a:cs typeface="Carlito"/>
              </a:rPr>
              <a:t>Web</a:t>
            </a:r>
            <a:r>
              <a:rPr sz="1800" spc="-5" dirty="0">
                <a:solidFill>
                  <a:schemeClr val="bg1">
                    <a:lumMod val="50000"/>
                  </a:schemeClr>
                </a:solidFill>
                <a:latin typeface="Carlito"/>
                <a:cs typeface="Carlito"/>
              </a:rPr>
              <a:t> </a:t>
            </a:r>
            <a:r>
              <a:rPr sz="1800" dirty="0">
                <a:solidFill>
                  <a:schemeClr val="bg1">
                    <a:lumMod val="50000"/>
                  </a:schemeClr>
                </a:solidFill>
                <a:latin typeface="Carlito"/>
                <a:cs typeface="Carlito"/>
              </a:rPr>
              <a:t>API</a:t>
            </a:r>
            <a:endParaRPr sz="1800">
              <a:solidFill>
                <a:schemeClr val="bg1">
                  <a:lumMod val="50000"/>
                </a:schemeClr>
              </a:solidFill>
              <a:latin typeface="Carlito"/>
              <a:cs typeface="Carlito"/>
            </a:endParaRPr>
          </a:p>
        </p:txBody>
      </p:sp>
      <p:sp>
        <p:nvSpPr>
          <p:cNvPr id="44" name="object 44"/>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a:lnSpc>
                <a:spcPts val="2050"/>
              </a:lnSpc>
            </a:pPr>
            <a:r>
              <a:rPr sz="1800" spc="-15" dirty="0">
                <a:solidFill>
                  <a:schemeClr val="bg1">
                    <a:lumMod val="50000"/>
                  </a:schemeClr>
                </a:solidFill>
                <a:latin typeface="Carlito"/>
                <a:cs typeface="Carlito"/>
              </a:rPr>
              <a:t>SharePoint</a:t>
            </a:r>
            <a:r>
              <a:rPr sz="1800" spc="-10" dirty="0">
                <a:solidFill>
                  <a:schemeClr val="bg1">
                    <a:lumMod val="50000"/>
                  </a:schemeClr>
                </a:solidFill>
                <a:latin typeface="Carlito"/>
                <a:cs typeface="Carlito"/>
              </a:rPr>
              <a:t> </a:t>
            </a:r>
            <a:r>
              <a:rPr sz="1800" spc="-15" dirty="0">
                <a:solidFill>
                  <a:schemeClr val="bg1">
                    <a:lumMod val="50000"/>
                  </a:schemeClr>
                </a:solidFill>
                <a:latin typeface="Carlito"/>
                <a:cs typeface="Carlito"/>
              </a:rPr>
              <a:t>Data</a:t>
            </a:r>
            <a:endParaRPr sz="1800">
              <a:solidFill>
                <a:schemeClr val="bg1">
                  <a:lumMod val="50000"/>
                </a:schemeClr>
              </a:solidFill>
              <a:latin typeface="Carlito"/>
              <a:cs typeface="Carlito"/>
            </a:endParaRPr>
          </a:p>
        </p:txBody>
      </p:sp>
      <p:sp>
        <p:nvSpPr>
          <p:cNvPr id="45" name="object 45"/>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a:lnSpc>
                <a:spcPts val="2060"/>
              </a:lnSpc>
            </a:pPr>
            <a:r>
              <a:rPr sz="1800" spc="-10" dirty="0">
                <a:solidFill>
                  <a:schemeClr val="bg1">
                    <a:lumMod val="50000"/>
                  </a:schemeClr>
                </a:solidFill>
                <a:latin typeface="Carlito"/>
                <a:cs typeface="Carlito"/>
              </a:rPr>
              <a:t>File</a:t>
            </a:r>
            <a:r>
              <a:rPr sz="1800" spc="5" dirty="0">
                <a:solidFill>
                  <a:schemeClr val="bg1">
                    <a:lumMod val="50000"/>
                  </a:schemeClr>
                </a:solidFill>
                <a:latin typeface="Carlito"/>
                <a:cs typeface="Carlito"/>
              </a:rPr>
              <a:t> </a:t>
            </a:r>
            <a:r>
              <a:rPr sz="1800" spc="-15" dirty="0">
                <a:solidFill>
                  <a:schemeClr val="bg1">
                    <a:lumMod val="50000"/>
                  </a:schemeClr>
                </a:solidFill>
                <a:latin typeface="Carlito"/>
                <a:cs typeface="Carlito"/>
              </a:rPr>
              <a:t>Storage</a:t>
            </a:r>
            <a:endParaRPr sz="1800">
              <a:solidFill>
                <a:schemeClr val="bg1">
                  <a:lumMod val="50000"/>
                </a:schemeClr>
              </a:solidFill>
              <a:latin typeface="Carlito"/>
              <a:cs typeface="Carlito"/>
            </a:endParaRPr>
          </a:p>
        </p:txBody>
      </p:sp>
      <p:sp>
        <p:nvSpPr>
          <p:cNvPr id="46" name="object 46"/>
          <p:cNvSpPr/>
          <p:nvPr/>
        </p:nvSpPr>
        <p:spPr>
          <a:xfrm>
            <a:off x="1181861" y="4747961"/>
            <a:ext cx="2048510" cy="377886"/>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47" name="object 47"/>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grpSp>
        <p:nvGrpSpPr>
          <p:cNvPr id="48" name="object 48"/>
          <p:cNvGrpSpPr/>
          <p:nvPr/>
        </p:nvGrpSpPr>
        <p:grpSpPr>
          <a:xfrm>
            <a:off x="1146047" y="2955035"/>
            <a:ext cx="1500505" cy="1507490"/>
            <a:chOff x="1146047" y="2955035"/>
            <a:chExt cx="1500505" cy="1507490"/>
          </a:xfrm>
        </p:grpSpPr>
        <p:sp>
          <p:nvSpPr>
            <p:cNvPr id="49" name="object 4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50" name="object 5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51" name="object 5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grpSp>
        <p:nvGrpSpPr>
          <p:cNvPr id="52" name="object 52"/>
          <p:cNvGrpSpPr/>
          <p:nvPr/>
        </p:nvGrpSpPr>
        <p:grpSpPr>
          <a:xfrm>
            <a:off x="2128647" y="3388995"/>
            <a:ext cx="2704465" cy="2129790"/>
            <a:chOff x="2128647" y="3388995"/>
            <a:chExt cx="2704465" cy="2129790"/>
          </a:xfrm>
        </p:grpSpPr>
        <p:sp>
          <p:nvSpPr>
            <p:cNvPr id="53" name="object 53"/>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endParaRPr/>
            </a:p>
          </p:txBody>
        </p:sp>
        <p:sp>
          <p:nvSpPr>
            <p:cNvPr id="54" name="object 54"/>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endParaRPr/>
            </a:p>
          </p:txBody>
        </p:sp>
        <p:sp>
          <p:nvSpPr>
            <p:cNvPr id="55" name="object 55"/>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endParaRPr/>
            </a:p>
          </p:txBody>
        </p:sp>
      </p:grpSp>
      <p:sp>
        <p:nvSpPr>
          <p:cNvPr id="56" name="object 56"/>
          <p:cNvSpPr txBox="1"/>
          <p:nvPr/>
        </p:nvSpPr>
        <p:spPr>
          <a:xfrm>
            <a:off x="3659759" y="4857750"/>
            <a:ext cx="1048385" cy="574675"/>
          </a:xfrm>
          <a:prstGeom prst="rect">
            <a:avLst/>
          </a:prstGeom>
        </p:spPr>
        <p:txBody>
          <a:bodyPr vert="horz" wrap="square" lIns="0" tIns="12700" rIns="0" bIns="0" rtlCol="0">
            <a:spAutoFit/>
          </a:bodyPr>
          <a:lstStyle/>
          <a:p>
            <a:pPr marR="5715" algn="ctr">
              <a:lnSpc>
                <a:spcPct val="100000"/>
              </a:lnSpc>
              <a:spcBef>
                <a:spcPts val="100"/>
              </a:spcBef>
            </a:pPr>
            <a:r>
              <a:rPr sz="1800" spc="-15" dirty="0">
                <a:solidFill>
                  <a:srgbClr val="FFFFFF"/>
                </a:solidFill>
                <a:latin typeface="Carlito"/>
                <a:cs typeface="Carlito"/>
              </a:rPr>
              <a:t>Data</a:t>
            </a:r>
            <a:endParaRPr sz="1800">
              <a:latin typeface="Carlito"/>
              <a:cs typeface="Carlito"/>
            </a:endParaRPr>
          </a:p>
          <a:p>
            <a:pPr marR="5080" algn="ctr">
              <a:lnSpc>
                <a:spcPct val="100000"/>
              </a:lnSpc>
            </a:pPr>
            <a:r>
              <a:rPr sz="1800" dirty="0">
                <a:solidFill>
                  <a:srgbClr val="FFFFFF"/>
                </a:solidFill>
                <a:latin typeface="Carlito"/>
                <a:cs typeface="Carlito"/>
              </a:rPr>
              <a:t>G</a:t>
            </a:r>
            <a:r>
              <a:rPr sz="1800" spc="-10" dirty="0">
                <a:solidFill>
                  <a:srgbClr val="FFFFFF"/>
                </a:solidFill>
                <a:latin typeface="Carlito"/>
                <a:cs typeface="Carlito"/>
              </a:rPr>
              <a:t>a</a:t>
            </a:r>
            <a:r>
              <a:rPr sz="1800" spc="-30" dirty="0">
                <a:solidFill>
                  <a:srgbClr val="FFFFFF"/>
                </a:solidFill>
                <a:latin typeface="Carlito"/>
                <a:cs typeface="Carlito"/>
              </a:rPr>
              <a:t>t</a:t>
            </a:r>
            <a:r>
              <a:rPr sz="1800" spc="-10" dirty="0">
                <a:solidFill>
                  <a:srgbClr val="FFFFFF"/>
                </a:solidFill>
                <a:latin typeface="Carlito"/>
                <a:cs typeface="Carlito"/>
              </a:rPr>
              <a:t>e</a:t>
            </a:r>
            <a:r>
              <a:rPr sz="1800" spc="-30" dirty="0">
                <a:solidFill>
                  <a:srgbClr val="FFFFFF"/>
                </a:solidFill>
                <a:latin typeface="Carlito"/>
                <a:cs typeface="Carlito"/>
              </a:rPr>
              <a:t>w</a:t>
            </a:r>
            <a:r>
              <a:rPr sz="1800" spc="-40" dirty="0">
                <a:solidFill>
                  <a:srgbClr val="FFFFFF"/>
                </a:solidFill>
                <a:latin typeface="Carlito"/>
                <a:cs typeface="Carlito"/>
              </a:rPr>
              <a:t>a</a:t>
            </a:r>
            <a:r>
              <a:rPr sz="1800" dirty="0">
                <a:solidFill>
                  <a:srgbClr val="FFFFFF"/>
                </a:solidFill>
                <a:latin typeface="Carlito"/>
                <a:cs typeface="Carlito"/>
              </a:rPr>
              <a:t>y</a:t>
            </a:r>
            <a:r>
              <a:rPr sz="1800" spc="-10" dirty="0">
                <a:solidFill>
                  <a:srgbClr val="FFFFFF"/>
                </a:solidFill>
                <a:latin typeface="Carlito"/>
                <a:cs typeface="Carlito"/>
              </a:rPr>
              <a:t>(</a:t>
            </a:r>
            <a:r>
              <a:rPr sz="1800" spc="-5" dirty="0">
                <a:solidFill>
                  <a:srgbClr val="FFFFFF"/>
                </a:solidFill>
                <a:latin typeface="Carlito"/>
                <a:cs typeface="Carlito"/>
              </a:rPr>
              <a:t>s)</a:t>
            </a:r>
            <a:endParaRPr sz="1800">
              <a:latin typeface="Carlito"/>
              <a:cs typeface="Carlito"/>
            </a:endParaRPr>
          </a:p>
        </p:txBody>
      </p:sp>
      <p:sp>
        <p:nvSpPr>
          <p:cNvPr id="57" name="object 57"/>
          <p:cNvSpPr/>
          <p:nvPr/>
        </p:nvSpPr>
        <p:spPr>
          <a:xfrm>
            <a:off x="2146046" y="2963671"/>
            <a:ext cx="2069464" cy="2997200"/>
          </a:xfrm>
          <a:custGeom>
            <a:avLst/>
            <a:gdLst/>
            <a:ahLst/>
            <a:cxnLst/>
            <a:rect l="l" t="t" r="r" b="b"/>
            <a:pathLst>
              <a:path w="2069464" h="2997200">
                <a:moveTo>
                  <a:pt x="58801" y="435356"/>
                </a:moveTo>
                <a:lnTo>
                  <a:pt x="49911" y="426339"/>
                </a:lnTo>
                <a:lnTo>
                  <a:pt x="45351" y="430834"/>
                </a:lnTo>
                <a:lnTo>
                  <a:pt x="508" y="430403"/>
                </a:lnTo>
                <a:lnTo>
                  <a:pt x="0" y="484378"/>
                </a:lnTo>
                <a:lnTo>
                  <a:pt x="53848" y="484759"/>
                </a:lnTo>
                <a:lnTo>
                  <a:pt x="54051" y="462153"/>
                </a:lnTo>
                <a:lnTo>
                  <a:pt x="54267" y="439826"/>
                </a:lnTo>
                <a:lnTo>
                  <a:pt x="58801" y="435356"/>
                </a:lnTo>
                <a:close/>
              </a:path>
              <a:path w="2069464" h="2997200">
                <a:moveTo>
                  <a:pt x="94996" y="399796"/>
                </a:moveTo>
                <a:lnTo>
                  <a:pt x="86106" y="390779"/>
                </a:lnTo>
                <a:lnTo>
                  <a:pt x="58928" y="417449"/>
                </a:lnTo>
                <a:lnTo>
                  <a:pt x="67818" y="426466"/>
                </a:lnTo>
                <a:lnTo>
                  <a:pt x="94996" y="399796"/>
                </a:lnTo>
                <a:close/>
              </a:path>
              <a:path w="2069464" h="2997200">
                <a:moveTo>
                  <a:pt x="131191" y="364109"/>
                </a:moveTo>
                <a:lnTo>
                  <a:pt x="122301" y="355092"/>
                </a:lnTo>
                <a:lnTo>
                  <a:pt x="95123" y="381762"/>
                </a:lnTo>
                <a:lnTo>
                  <a:pt x="104013" y="390906"/>
                </a:lnTo>
                <a:lnTo>
                  <a:pt x="131191" y="364109"/>
                </a:lnTo>
                <a:close/>
              </a:path>
              <a:path w="2069464" h="2997200">
                <a:moveTo>
                  <a:pt x="167386" y="328549"/>
                </a:moveTo>
                <a:lnTo>
                  <a:pt x="158496" y="319405"/>
                </a:lnTo>
                <a:lnTo>
                  <a:pt x="131318" y="346202"/>
                </a:lnTo>
                <a:lnTo>
                  <a:pt x="140208" y="355219"/>
                </a:lnTo>
                <a:lnTo>
                  <a:pt x="167386" y="328549"/>
                </a:lnTo>
                <a:close/>
              </a:path>
              <a:path w="2069464" h="2997200">
                <a:moveTo>
                  <a:pt x="203581" y="292862"/>
                </a:moveTo>
                <a:lnTo>
                  <a:pt x="194691" y="283845"/>
                </a:lnTo>
                <a:lnTo>
                  <a:pt x="167513" y="310515"/>
                </a:lnTo>
                <a:lnTo>
                  <a:pt x="176403" y="319532"/>
                </a:lnTo>
                <a:lnTo>
                  <a:pt x="203581" y="292862"/>
                </a:lnTo>
                <a:close/>
              </a:path>
              <a:path w="2069464" h="2997200">
                <a:moveTo>
                  <a:pt x="239776" y="257175"/>
                </a:moveTo>
                <a:lnTo>
                  <a:pt x="230886" y="248158"/>
                </a:lnTo>
                <a:lnTo>
                  <a:pt x="203708" y="274955"/>
                </a:lnTo>
                <a:lnTo>
                  <a:pt x="212598" y="283972"/>
                </a:lnTo>
                <a:lnTo>
                  <a:pt x="239776" y="257175"/>
                </a:lnTo>
                <a:close/>
              </a:path>
              <a:path w="2069464" h="2997200">
                <a:moveTo>
                  <a:pt x="275971" y="221615"/>
                </a:moveTo>
                <a:lnTo>
                  <a:pt x="267081" y="212598"/>
                </a:lnTo>
                <a:lnTo>
                  <a:pt x="239903" y="239268"/>
                </a:lnTo>
                <a:lnTo>
                  <a:pt x="248793" y="248285"/>
                </a:lnTo>
                <a:lnTo>
                  <a:pt x="275971" y="221615"/>
                </a:lnTo>
                <a:close/>
              </a:path>
              <a:path w="2069464" h="2997200">
                <a:moveTo>
                  <a:pt x="312166" y="185928"/>
                </a:moveTo>
                <a:lnTo>
                  <a:pt x="303276" y="176911"/>
                </a:lnTo>
                <a:lnTo>
                  <a:pt x="276098" y="203581"/>
                </a:lnTo>
                <a:lnTo>
                  <a:pt x="284988" y="212725"/>
                </a:lnTo>
                <a:lnTo>
                  <a:pt x="312166" y="185928"/>
                </a:lnTo>
                <a:close/>
              </a:path>
              <a:path w="2069464" h="2997200">
                <a:moveTo>
                  <a:pt x="348361" y="150368"/>
                </a:moveTo>
                <a:lnTo>
                  <a:pt x="339471" y="141224"/>
                </a:lnTo>
                <a:lnTo>
                  <a:pt x="312293" y="168021"/>
                </a:lnTo>
                <a:lnTo>
                  <a:pt x="321310" y="177038"/>
                </a:lnTo>
                <a:lnTo>
                  <a:pt x="348361" y="150368"/>
                </a:lnTo>
                <a:close/>
              </a:path>
              <a:path w="2069464" h="2997200">
                <a:moveTo>
                  <a:pt x="384556" y="114681"/>
                </a:moveTo>
                <a:lnTo>
                  <a:pt x="375666" y="105664"/>
                </a:lnTo>
                <a:lnTo>
                  <a:pt x="348488" y="132334"/>
                </a:lnTo>
                <a:lnTo>
                  <a:pt x="357505" y="141351"/>
                </a:lnTo>
                <a:lnTo>
                  <a:pt x="384556" y="114681"/>
                </a:lnTo>
                <a:close/>
              </a:path>
              <a:path w="2069464" h="2997200">
                <a:moveTo>
                  <a:pt x="420751" y="78994"/>
                </a:moveTo>
                <a:lnTo>
                  <a:pt x="411861" y="69977"/>
                </a:lnTo>
                <a:lnTo>
                  <a:pt x="384810" y="96774"/>
                </a:lnTo>
                <a:lnTo>
                  <a:pt x="393700" y="105791"/>
                </a:lnTo>
                <a:lnTo>
                  <a:pt x="420751" y="78994"/>
                </a:lnTo>
                <a:close/>
              </a:path>
              <a:path w="2069464" h="2997200">
                <a:moveTo>
                  <a:pt x="489331" y="2794"/>
                </a:moveTo>
                <a:lnTo>
                  <a:pt x="435356" y="2286"/>
                </a:lnTo>
                <a:lnTo>
                  <a:pt x="435025" y="47256"/>
                </a:lnTo>
                <a:lnTo>
                  <a:pt x="421005" y="61087"/>
                </a:lnTo>
                <a:lnTo>
                  <a:pt x="429895" y="70104"/>
                </a:lnTo>
                <a:lnTo>
                  <a:pt x="444042" y="56222"/>
                </a:lnTo>
                <a:lnTo>
                  <a:pt x="488823" y="56642"/>
                </a:lnTo>
                <a:lnTo>
                  <a:pt x="489026" y="34544"/>
                </a:lnTo>
                <a:lnTo>
                  <a:pt x="489115" y="24892"/>
                </a:lnTo>
                <a:lnTo>
                  <a:pt x="489331" y="2794"/>
                </a:lnTo>
                <a:close/>
              </a:path>
              <a:path w="2069464" h="2997200">
                <a:moveTo>
                  <a:pt x="2068830" y="1843913"/>
                </a:moveTo>
                <a:lnTo>
                  <a:pt x="2031961" y="1818360"/>
                </a:lnTo>
                <a:lnTo>
                  <a:pt x="2031022" y="1813179"/>
                </a:lnTo>
                <a:lnTo>
                  <a:pt x="1754860" y="283337"/>
                </a:lnTo>
                <a:lnTo>
                  <a:pt x="1753527" y="275971"/>
                </a:lnTo>
                <a:lnTo>
                  <a:pt x="1754543" y="274510"/>
                </a:lnTo>
                <a:lnTo>
                  <a:pt x="1764538" y="275590"/>
                </a:lnTo>
                <a:lnTo>
                  <a:pt x="1765109" y="270395"/>
                </a:lnTo>
                <a:lnTo>
                  <a:pt x="1770253" y="269875"/>
                </a:lnTo>
                <a:lnTo>
                  <a:pt x="1768678" y="254190"/>
                </a:lnTo>
                <a:lnTo>
                  <a:pt x="1775256" y="244729"/>
                </a:lnTo>
                <a:lnTo>
                  <a:pt x="1779143" y="239141"/>
                </a:lnTo>
                <a:lnTo>
                  <a:pt x="1769351" y="232346"/>
                </a:lnTo>
                <a:lnTo>
                  <a:pt x="1770507" y="221996"/>
                </a:lnTo>
                <a:lnTo>
                  <a:pt x="1765427" y="221449"/>
                </a:lnTo>
                <a:lnTo>
                  <a:pt x="1764919" y="216281"/>
                </a:lnTo>
                <a:lnTo>
                  <a:pt x="1748612" y="217919"/>
                </a:lnTo>
                <a:lnTo>
                  <a:pt x="1734947" y="208407"/>
                </a:lnTo>
                <a:lnTo>
                  <a:pt x="1728660" y="217449"/>
                </a:lnTo>
                <a:lnTo>
                  <a:pt x="1716913" y="216154"/>
                </a:lnTo>
                <a:lnTo>
                  <a:pt x="1716709" y="217995"/>
                </a:lnTo>
                <a:lnTo>
                  <a:pt x="1505064" y="44589"/>
                </a:lnTo>
                <a:lnTo>
                  <a:pt x="1503070" y="24511"/>
                </a:lnTo>
                <a:lnTo>
                  <a:pt x="1500632" y="0"/>
                </a:lnTo>
                <a:lnTo>
                  <a:pt x="1447038" y="5334"/>
                </a:lnTo>
                <a:lnTo>
                  <a:pt x="1452372" y="58928"/>
                </a:lnTo>
                <a:lnTo>
                  <a:pt x="1496961" y="54495"/>
                </a:lnTo>
                <a:lnTo>
                  <a:pt x="1712214" y="230657"/>
                </a:lnTo>
                <a:lnTo>
                  <a:pt x="1713115" y="239801"/>
                </a:lnTo>
                <a:lnTo>
                  <a:pt x="1704213" y="252603"/>
                </a:lnTo>
                <a:lnTo>
                  <a:pt x="1712315" y="258254"/>
                </a:lnTo>
                <a:lnTo>
                  <a:pt x="1712048" y="260705"/>
                </a:lnTo>
                <a:lnTo>
                  <a:pt x="1497355" y="432879"/>
                </a:lnTo>
                <a:lnTo>
                  <a:pt x="1452626" y="427990"/>
                </a:lnTo>
                <a:lnTo>
                  <a:pt x="1446784" y="481584"/>
                </a:lnTo>
                <a:lnTo>
                  <a:pt x="1500378" y="487426"/>
                </a:lnTo>
                <a:lnTo>
                  <a:pt x="1503070" y="462661"/>
                </a:lnTo>
                <a:lnTo>
                  <a:pt x="1505242" y="442785"/>
                </a:lnTo>
                <a:lnTo>
                  <a:pt x="1716481" y="273481"/>
                </a:lnTo>
                <a:lnTo>
                  <a:pt x="1716659" y="275209"/>
                </a:lnTo>
                <a:lnTo>
                  <a:pt x="1734197" y="273481"/>
                </a:lnTo>
                <a:lnTo>
                  <a:pt x="1741081" y="278257"/>
                </a:lnTo>
                <a:lnTo>
                  <a:pt x="2019376" y="1820557"/>
                </a:lnTo>
                <a:lnTo>
                  <a:pt x="1993773" y="1857375"/>
                </a:lnTo>
                <a:lnTo>
                  <a:pt x="2038096" y="1888109"/>
                </a:lnTo>
                <a:lnTo>
                  <a:pt x="2063343" y="1851787"/>
                </a:lnTo>
                <a:lnTo>
                  <a:pt x="2068830" y="1843913"/>
                </a:lnTo>
                <a:close/>
              </a:path>
              <a:path w="2069464" h="2997200">
                <a:moveTo>
                  <a:pt x="2069338" y="2959011"/>
                </a:moveTo>
                <a:lnTo>
                  <a:pt x="2037588" y="2959011"/>
                </a:lnTo>
                <a:lnTo>
                  <a:pt x="2024888" y="2959011"/>
                </a:lnTo>
                <a:lnTo>
                  <a:pt x="1993138" y="2959011"/>
                </a:lnTo>
                <a:lnTo>
                  <a:pt x="2031238" y="2997111"/>
                </a:lnTo>
                <a:lnTo>
                  <a:pt x="2069338" y="2959011"/>
                </a:lnTo>
                <a:close/>
              </a:path>
              <a:path w="2069464" h="2997200">
                <a:moveTo>
                  <a:pt x="2069338" y="2539492"/>
                </a:moveTo>
                <a:lnTo>
                  <a:pt x="2031238" y="2501392"/>
                </a:lnTo>
                <a:lnTo>
                  <a:pt x="1993138" y="2539492"/>
                </a:lnTo>
                <a:lnTo>
                  <a:pt x="2024888" y="2571242"/>
                </a:lnTo>
                <a:lnTo>
                  <a:pt x="2024888" y="2927261"/>
                </a:lnTo>
                <a:lnTo>
                  <a:pt x="2037588" y="2927261"/>
                </a:lnTo>
                <a:lnTo>
                  <a:pt x="2037588" y="2920911"/>
                </a:lnTo>
                <a:lnTo>
                  <a:pt x="2037588" y="2577592"/>
                </a:lnTo>
                <a:lnTo>
                  <a:pt x="2037588" y="2571242"/>
                </a:lnTo>
                <a:lnTo>
                  <a:pt x="2069338" y="2539492"/>
                </a:lnTo>
                <a:close/>
              </a:path>
            </a:pathLst>
          </a:custGeom>
          <a:solidFill>
            <a:srgbClr val="000000"/>
          </a:solidFill>
        </p:spPr>
        <p:txBody>
          <a:bodyPr wrap="square" lIns="0" tIns="0" rIns="0" bIns="0" rtlCol="0"/>
          <a:lstStyle/>
          <a:p>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31E7-D171-4A2C-8A19-33833373A8CA}"/>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Example environment strategy</a:t>
            </a:r>
          </a:p>
        </p:txBody>
      </p:sp>
      <p:sp>
        <p:nvSpPr>
          <p:cNvPr id="3" name="Text Placeholder 2">
            <a:extLst>
              <a:ext uri="{FF2B5EF4-FFF2-40B4-BE49-F238E27FC236}">
                <a16:creationId xmlns:a16="http://schemas.microsoft.com/office/drawing/2014/main" id="{B86D359D-E102-4352-87AA-2D5D41693AB1}"/>
              </a:ext>
            </a:extLst>
          </p:cNvPr>
          <p:cNvSpPr>
            <a:spLocks noGrp="1"/>
          </p:cNvSpPr>
          <p:nvPr>
            <p:ph type="body" sz="quarter" idx="10"/>
          </p:nvPr>
        </p:nvSpPr>
        <p:spPr>
          <a:xfrm>
            <a:off x="2447595" y="1316766"/>
            <a:ext cx="9482349" cy="886397"/>
          </a:xfrm>
        </p:spPr>
        <p:txBody>
          <a:bodyPr>
            <a:normAutofit lnSpcReduction="10000"/>
          </a:bodyPr>
          <a:lstStyle/>
          <a:p>
            <a:r>
              <a:rPr lang="en-US" sz="3200" dirty="0">
                <a:latin typeface="Calibri" panose="020F0502020204030204" pitchFamily="34" charset="0"/>
                <a:cs typeface="Calibri" panose="020F0502020204030204" pitchFamily="34" charset="0"/>
              </a:rPr>
              <a:t>Live applications  - could be shared when common data or dedicated for department / line of business</a:t>
            </a:r>
          </a:p>
        </p:txBody>
      </p:sp>
      <p:sp>
        <p:nvSpPr>
          <p:cNvPr id="4" name="Rectangle 3">
            <a:extLst>
              <a:ext uri="{FF2B5EF4-FFF2-40B4-BE49-F238E27FC236}">
                <a16:creationId xmlns:a16="http://schemas.microsoft.com/office/drawing/2014/main" id="{1ED24062-FFA5-49C5-96F0-0F2112D48E80}"/>
              </a:ext>
            </a:extLst>
          </p:cNvPr>
          <p:cNvSpPr/>
          <p:nvPr/>
        </p:nvSpPr>
        <p:spPr bwMode="auto">
          <a:xfrm>
            <a:off x="431371" y="1316765"/>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dirty="0">
                <a:solidFill>
                  <a:prstClr val="white"/>
                </a:solidFill>
                <a:latin typeface="Segoe UI Light"/>
              </a:rPr>
              <a:t>Production</a:t>
            </a:r>
          </a:p>
          <a:p>
            <a:pPr algn="ctr" defTabSz="1218768" fontAlgn="base">
              <a:spcBef>
                <a:spcPct val="0"/>
              </a:spcBef>
              <a:spcAft>
                <a:spcPct val="0"/>
              </a:spcAft>
            </a:pPr>
            <a:r>
              <a:rPr lang="en-US" sz="2667" b="1" dirty="0" err="1">
                <a:solidFill>
                  <a:prstClr val="white"/>
                </a:solidFill>
                <a:latin typeface="Segoe UI Light"/>
              </a:rPr>
              <a:t>Envs</a:t>
            </a:r>
            <a:endParaRPr lang="en-US" sz="2667" b="1" dirty="0">
              <a:solidFill>
                <a:prstClr val="white"/>
              </a:solidFill>
              <a:latin typeface="Segoe UI Light"/>
            </a:endParaRPr>
          </a:p>
        </p:txBody>
      </p:sp>
      <p:sp>
        <p:nvSpPr>
          <p:cNvPr id="5" name="Rectangle 4">
            <a:extLst>
              <a:ext uri="{FF2B5EF4-FFF2-40B4-BE49-F238E27FC236}">
                <a16:creationId xmlns:a16="http://schemas.microsoft.com/office/drawing/2014/main" id="{16CA8365-36C6-45ED-B346-A581B38E24D5}"/>
              </a:ext>
            </a:extLst>
          </p:cNvPr>
          <p:cNvSpPr/>
          <p:nvPr/>
        </p:nvSpPr>
        <p:spPr bwMode="auto">
          <a:xfrm>
            <a:off x="431371" y="2660915"/>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ALM</a:t>
            </a:r>
          </a:p>
          <a:p>
            <a:pPr algn="ctr" defTabSz="1218768" fontAlgn="base">
              <a:spcBef>
                <a:spcPct val="0"/>
              </a:spcBef>
              <a:spcAft>
                <a:spcPct val="0"/>
              </a:spcAft>
            </a:pPr>
            <a:r>
              <a:rPr lang="en-US" sz="2667" b="1" err="1">
                <a:solidFill>
                  <a:prstClr val="white"/>
                </a:solidFill>
                <a:latin typeface="Segoe UI Light"/>
              </a:rPr>
              <a:t>Envs</a:t>
            </a:r>
            <a:endParaRPr lang="en-US" sz="2667" b="1">
              <a:solidFill>
                <a:prstClr val="white"/>
              </a:solidFill>
              <a:latin typeface="Segoe UI Light"/>
            </a:endParaRPr>
          </a:p>
        </p:txBody>
      </p:sp>
      <p:sp>
        <p:nvSpPr>
          <p:cNvPr id="6" name="Rectangle 5">
            <a:extLst>
              <a:ext uri="{FF2B5EF4-FFF2-40B4-BE49-F238E27FC236}">
                <a16:creationId xmlns:a16="http://schemas.microsoft.com/office/drawing/2014/main" id="{2950FC2F-3653-4472-9C0E-AD1E5E179C94}"/>
              </a:ext>
            </a:extLst>
          </p:cNvPr>
          <p:cNvSpPr/>
          <p:nvPr/>
        </p:nvSpPr>
        <p:spPr bwMode="auto">
          <a:xfrm>
            <a:off x="431371" y="4005064"/>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Default</a:t>
            </a:r>
          </a:p>
        </p:txBody>
      </p:sp>
      <p:sp>
        <p:nvSpPr>
          <p:cNvPr id="7" name="Rectangle 6">
            <a:extLst>
              <a:ext uri="{FF2B5EF4-FFF2-40B4-BE49-F238E27FC236}">
                <a16:creationId xmlns:a16="http://schemas.microsoft.com/office/drawing/2014/main" id="{E0C24ED2-7BE6-411B-B483-631DEEF6C651}"/>
              </a:ext>
            </a:extLst>
          </p:cNvPr>
          <p:cNvSpPr/>
          <p:nvPr/>
        </p:nvSpPr>
        <p:spPr bwMode="auto">
          <a:xfrm>
            <a:off x="431371" y="5349213"/>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Maker </a:t>
            </a:r>
            <a:r>
              <a:rPr lang="en-US" sz="2667" b="1" err="1">
                <a:solidFill>
                  <a:prstClr val="white"/>
                </a:solidFill>
                <a:latin typeface="Segoe UI Light"/>
              </a:rPr>
              <a:t>Envs</a:t>
            </a:r>
            <a:endParaRPr lang="en-US" sz="2667" b="1">
              <a:solidFill>
                <a:prstClr val="white"/>
              </a:solidFill>
              <a:latin typeface="Segoe UI Light"/>
            </a:endParaRPr>
          </a:p>
        </p:txBody>
      </p:sp>
      <p:sp>
        <p:nvSpPr>
          <p:cNvPr id="8" name="Text Placeholder 2">
            <a:extLst>
              <a:ext uri="{FF2B5EF4-FFF2-40B4-BE49-F238E27FC236}">
                <a16:creationId xmlns:a16="http://schemas.microsoft.com/office/drawing/2014/main" id="{B1B54A61-BF88-4059-8140-4FECE5F3C91E}"/>
              </a:ext>
            </a:extLst>
          </p:cNvPr>
          <p:cNvSpPr txBox="1">
            <a:spLocks/>
          </p:cNvSpPr>
          <p:nvPr/>
        </p:nvSpPr>
        <p:spPr>
          <a:xfrm>
            <a:off x="2447595" y="2660916"/>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Used to support Dev ops automation – often these will exist for short period during execution</a:t>
            </a:r>
          </a:p>
        </p:txBody>
      </p:sp>
      <p:sp>
        <p:nvSpPr>
          <p:cNvPr id="9" name="Text Placeholder 2">
            <a:extLst>
              <a:ext uri="{FF2B5EF4-FFF2-40B4-BE49-F238E27FC236}">
                <a16:creationId xmlns:a16="http://schemas.microsoft.com/office/drawing/2014/main" id="{DD7E04CF-873C-4827-807A-0FD70B86EE71}"/>
              </a:ext>
            </a:extLst>
          </p:cNvPr>
          <p:cNvSpPr txBox="1">
            <a:spLocks/>
          </p:cNvSpPr>
          <p:nvPr/>
        </p:nvSpPr>
        <p:spPr>
          <a:xfrm>
            <a:off x="2476335" y="4005064"/>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Renamed Personal Productivity – used as the default place everyone creates their own user assets</a:t>
            </a:r>
          </a:p>
        </p:txBody>
      </p:sp>
      <p:sp>
        <p:nvSpPr>
          <p:cNvPr id="10" name="Text Placeholder 2">
            <a:extLst>
              <a:ext uri="{FF2B5EF4-FFF2-40B4-BE49-F238E27FC236}">
                <a16:creationId xmlns:a16="http://schemas.microsoft.com/office/drawing/2014/main" id="{2B28375E-90F2-4D9F-B692-E4415FA5F946}"/>
              </a:ext>
            </a:extLst>
          </p:cNvPr>
          <p:cNvSpPr txBox="1">
            <a:spLocks/>
          </p:cNvSpPr>
          <p:nvPr/>
        </p:nvSpPr>
        <p:spPr>
          <a:xfrm>
            <a:off x="2543606" y="5353238"/>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Used to support makers building apps – these might be requested via an approval process</a:t>
            </a:r>
          </a:p>
        </p:txBody>
      </p:sp>
    </p:spTree>
    <p:extLst>
      <p:ext uri="{BB962C8B-B14F-4D97-AF65-F5344CB8AC3E}">
        <p14:creationId xmlns:p14="http://schemas.microsoft.com/office/powerpoint/2010/main" val="2300666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110730" cy="567463"/>
          </a:xfrm>
          <a:prstGeom prst="rect">
            <a:avLst/>
          </a:prstGeom>
        </p:spPr>
        <p:txBody>
          <a:bodyPr vert="horz" wrap="square" lIns="0" tIns="13335" rIns="0" bIns="0" rtlCol="0">
            <a:spAutoFit/>
          </a:bodyPr>
          <a:lstStyle/>
          <a:p>
            <a:pPr marL="12700">
              <a:lnSpc>
                <a:spcPct val="100000"/>
              </a:lnSpc>
              <a:spcBef>
                <a:spcPts val="105"/>
              </a:spcBef>
            </a:pPr>
            <a:r>
              <a:rPr lang="en-US" sz="3600" kern="1200" spc="-50" dirty="0">
                <a:ln w="3175">
                  <a:noFill/>
                </a:ln>
                <a:solidFill>
                  <a:srgbClr val="418AB3"/>
                </a:solidFill>
                <a:latin typeface="+mj-lt"/>
                <a:cs typeface="+mj-cs"/>
              </a:rPr>
              <a:t>Provisioning New Environments</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L="0" marR="5080" lvl="0" indent="302260" algn="l" defTabSz="914400" rtl="0" eaLnBrk="1" fontAlgn="auto" latinLnBrk="0" hangingPunct="1">
              <a:lnSpc>
                <a:spcPct val="133800"/>
              </a:lnSpc>
              <a:spcBef>
                <a:spcPts val="9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Logic </a:t>
            </a:r>
            <a:r>
              <a:rPr kumimoji="0" sz="1800" b="0" i="0" u="none" strike="noStrike" kern="1200" cap="none" spc="0" normalizeH="0" baseline="0" noProof="0" dirty="0">
                <a:ln>
                  <a:noFill/>
                </a:ln>
                <a:solidFill>
                  <a:srgbClr val="FFFFFF"/>
                </a:solidFill>
                <a:effectLst/>
                <a:uLnTx/>
                <a:uFillTx/>
                <a:latin typeface="Carlito"/>
                <a:ea typeface="+mn-ea"/>
                <a:cs typeface="Carlito"/>
              </a:rPr>
              <a:t>Apps  Management</a:t>
            </a:r>
            <a:r>
              <a:rPr kumimoji="0" sz="1800" b="0" i="0" u="none" strike="noStrike" kern="1200" cap="none" spc="-11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lvl="0" indent="-97790" algn="l" defTabSz="914400" rtl="0" eaLnBrk="1" fontAlgn="auto" latinLnBrk="0" hangingPunct="1">
              <a:lnSpc>
                <a:spcPct val="128899"/>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Fu</a:t>
            </a:r>
            <a:r>
              <a:rPr kumimoji="0" sz="1800" b="0" i="0" u="none" strike="noStrike" kern="1200" cap="none" spc="0" normalizeH="0" baseline="0" noProof="0" dirty="0">
                <a:ln>
                  <a:noFill/>
                </a:ln>
                <a:solidFill>
                  <a:srgbClr val="FFFFFF"/>
                </a:solidFill>
                <a:effectLst/>
                <a:uLnTx/>
                <a:uFillTx/>
                <a:latin typeface="Carlito"/>
                <a:ea typeface="+mn-ea"/>
                <a:cs typeface="Carlito"/>
              </a:rPr>
              <a:t>n</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i</a:t>
            </a:r>
            <a:r>
              <a:rPr kumimoji="0" sz="1800" b="0" i="0" u="none" strike="noStrike" kern="1200" cap="none" spc="-5" normalizeH="0" baseline="0" noProof="0" dirty="0">
                <a:ln>
                  <a:noFill/>
                </a:ln>
                <a:solidFill>
                  <a:srgbClr val="FFFFFF"/>
                </a:solidFill>
                <a:effectLst/>
                <a:uLnTx/>
                <a:uFillTx/>
                <a:latin typeface="Carlito"/>
                <a:ea typeface="+mn-ea"/>
                <a:cs typeface="Carlito"/>
              </a:rPr>
              <a:t>ons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L="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Default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L="0" marR="508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Office</a:t>
            </a:r>
            <a:r>
              <a:rPr kumimoji="0" sz="1800" b="0" i="0" u="none" strike="noStrike" kern="1200" cap="none" spc="-7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365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4445" lvl="0" indent="0" algn="ctr"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30" normalizeH="0" baseline="0" noProof="0" dirty="0">
                <a:ln>
                  <a:noFill/>
                </a:ln>
                <a:solidFill>
                  <a:srgbClr val="FFFFFF"/>
                </a:solidFill>
                <a:effectLst/>
                <a:uLnTx/>
                <a:uFillTx/>
                <a:latin typeface="Carlito"/>
                <a:ea typeface="+mn-ea"/>
                <a:cs typeface="Carlito"/>
              </a:rPr>
              <a:t>Tenant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marR="0" lvl="0" indent="0" algn="l" defTabSz="914400" rtl="0" eaLnBrk="1" fontAlgn="auto" latinLnBrk="0" hangingPunct="1">
              <a:lnSpc>
                <a:spcPct val="100000"/>
              </a:lnSpc>
              <a:spcBef>
                <a:spcPts val="38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PowerApps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F</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l</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ows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lvl="0" indent="0" algn="l" defTabSz="914400" rtl="0" eaLnBrk="1" fontAlgn="auto" latinLnBrk="0" hangingPunct="1">
              <a:lnSpc>
                <a:spcPct val="100000"/>
              </a:lnSpc>
              <a:spcBef>
                <a:spcPts val="73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 </a:t>
            </a:r>
            <a:r>
              <a:rPr kumimoji="0" sz="1100" b="1" i="0" u="none" strike="noStrike" kern="1200" cap="none" spc="0" normalizeH="0" baseline="0" noProof="0" dirty="0">
                <a:ln>
                  <a:noFill/>
                </a:ln>
                <a:solidFill>
                  <a:schemeClr val="bg1">
                    <a:lumMod val="50000"/>
                  </a:schemeClr>
                </a:solidFill>
                <a:effectLst/>
                <a:uLnTx/>
                <a:uFillTx/>
                <a:latin typeface="Carlito"/>
                <a:ea typeface="+mn-ea"/>
                <a:cs typeface="Carlito"/>
              </a:rPr>
              <a:t>All  Licensed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Users:</a:t>
            </a:r>
            <a:r>
              <a:rPr kumimoji="0" sz="1100" b="0" i="0" u="none" strike="noStrike" kern="1200" cap="none" spc="-90" normalizeH="0" baseline="0" noProof="0" dirty="0">
                <a:ln>
                  <a:noFill/>
                </a:ln>
                <a:solidFill>
                  <a:schemeClr val="bg1">
                    <a:lumMod val="50000"/>
                  </a:schemeClr>
                </a:solidFill>
                <a:effectLst/>
                <a:uLnTx/>
                <a:uFillTx/>
                <a:latin typeface="Carlito"/>
                <a:ea typeface="+mn-ea"/>
                <a:cs typeface="Carlito"/>
              </a:rPr>
              <a:t> </a:t>
            </a:r>
            <a:r>
              <a:rPr kumimoji="0" sz="1100" b="1" i="0" u="none" strike="noStrike" kern="1200" cap="none" spc="-5" normalizeH="0" baseline="0" noProof="0" dirty="0">
                <a:ln>
                  <a:noFill/>
                </a:ln>
                <a:solidFill>
                  <a:schemeClr val="bg1">
                    <a:lumMod val="50000"/>
                  </a:schemeClr>
                </a:solidFill>
                <a:effectLst/>
                <a:uLnTx/>
                <a:uFillTx/>
                <a:latin typeface="Carlito"/>
                <a:ea typeface="+mn-ea"/>
                <a:cs typeface="Carlito"/>
              </a:rPr>
              <a:t>None</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marR="0" lvl="0" indent="0" algn="l" defTabSz="914400" rtl="0" eaLnBrk="1" fontAlgn="auto" latinLnBrk="0" hangingPunct="1">
              <a:lnSpc>
                <a:spcPct val="100000"/>
              </a:lnSpc>
              <a:spcBef>
                <a:spcPts val="38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SharePoint</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Exchange</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20" normalizeH="0" baseline="0" noProof="0" dirty="0">
                <a:ln>
                  <a:noFill/>
                </a:ln>
                <a:solidFill>
                  <a:schemeClr val="bg1">
                    <a:lumMod val="50000"/>
                  </a:schemeClr>
                </a:solidFill>
                <a:effectLst/>
                <a:uLnTx/>
                <a:uFillTx/>
                <a:latin typeface="Carlito"/>
                <a:ea typeface="+mn-ea"/>
                <a:cs typeface="Carlito"/>
              </a:rPr>
              <a:t>T</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ea</a:t>
            </a: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m</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36" name="object 36"/>
          <p:cNvGrpSpPr/>
          <p:nvPr/>
        </p:nvGrpSpPr>
        <p:grpSpPr>
          <a:xfrm>
            <a:off x="2403094" y="5731509"/>
            <a:ext cx="8797290" cy="942340"/>
            <a:chOff x="2403094" y="5731509"/>
            <a:chExt cx="8797290" cy="942340"/>
          </a:xfrm>
        </p:grpSpPr>
        <p:sp>
          <p:nvSpPr>
            <p:cNvPr id="37" name="object 37"/>
            <p:cNvSpPr/>
            <p:nvPr/>
          </p:nvSpPr>
          <p:spPr>
            <a:xfrm>
              <a:off x="2409444" y="5737859"/>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2409444" y="5737859"/>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9" name="object 39"/>
          <p:cNvSpPr txBox="1"/>
          <p:nvPr/>
        </p:nvSpPr>
        <p:spPr>
          <a:xfrm>
            <a:off x="9216008" y="6321348"/>
            <a:ext cx="1899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 Premise</a:t>
            </a:r>
            <a:r>
              <a:rPr kumimoji="0" sz="1800" b="0" i="0" u="none" strike="noStrike" kern="1200" cap="none" spc="-5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Systems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0" name="object 40"/>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Databases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1" name="object 41"/>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lvl="0" indent="-17145" algn="l" defTabSz="914400" rtl="0" eaLnBrk="1" fontAlgn="auto" latinLnBrk="0" hangingPunct="1">
              <a:lnSpc>
                <a:spcPct val="100000"/>
              </a:lnSpc>
              <a:spcBef>
                <a:spcPts val="14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a:t>
            </a:r>
            <a:r>
              <a:rPr kumimoji="0" sz="1800" b="0" i="0" u="none" strike="noStrike" kern="1200" cap="none" spc="-9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Premise  </a:t>
            </a:r>
            <a:r>
              <a:rPr kumimoji="0" sz="1800" b="0" i="0" u="none" strike="noStrike" kern="1200" cap="none" spc="-15" normalizeH="0" baseline="0" noProof="0" dirty="0">
                <a:ln>
                  <a:noFill/>
                </a:ln>
                <a:solidFill>
                  <a:srgbClr val="FFFFFF"/>
                </a:solidFill>
                <a:effectLst/>
                <a:uLnTx/>
                <a:uFillTx/>
                <a:latin typeface="Carlito"/>
                <a:ea typeface="+mn-ea"/>
                <a:cs typeface="Carlito"/>
              </a:rPr>
              <a:t>Gateway(s)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3" name="object 43"/>
          <p:cNvSpPr txBox="1"/>
          <p:nvPr/>
        </p:nvSpPr>
        <p:spPr>
          <a:xfrm>
            <a:off x="7184897" y="5923026"/>
            <a:ext cx="1762125" cy="280670"/>
          </a:xfrm>
          <a:prstGeom prst="rect">
            <a:avLst/>
          </a:prstGeom>
          <a:solidFill>
            <a:srgbClr val="AEABAB"/>
          </a:solidFill>
          <a:ln w="28955">
            <a:solidFill>
              <a:srgbClr val="FFFFFF"/>
            </a:solidFill>
          </a:ln>
        </p:spPr>
        <p:txBody>
          <a:bodyPr vert="horz" wrap="square" lIns="0" tIns="0" rIns="0" bIns="0" rtlCol="0">
            <a:spAutoFit/>
          </a:bodyPr>
          <a:lstStyle/>
          <a:p>
            <a:pPr marL="485140" marR="0" lvl="0" indent="0" algn="l" defTabSz="914400" rtl="0" eaLnBrk="1" fontAlgn="auto" latinLnBrk="0" hangingPunct="1">
              <a:lnSpc>
                <a:spcPts val="2070"/>
              </a:lnSpc>
              <a:spcBef>
                <a:spcPts val="0"/>
              </a:spcBef>
              <a:spcAft>
                <a:spcPts val="0"/>
              </a:spcAft>
              <a:buClrTx/>
              <a:buSzTx/>
              <a:buFontTx/>
              <a:buNone/>
              <a:tabLst/>
              <a:defRPr/>
            </a:pPr>
            <a:r>
              <a:rPr kumimoji="0" sz="1800" b="0" i="0" u="none" strike="noStrike" kern="1200" cap="none" spc="-25" normalizeH="0" baseline="0" noProof="0" dirty="0">
                <a:ln>
                  <a:noFill/>
                </a:ln>
                <a:solidFill>
                  <a:srgbClr val="FFFFFF"/>
                </a:solidFill>
                <a:effectLst/>
                <a:uLnTx/>
                <a:uFillTx/>
                <a:latin typeface="Carlito"/>
                <a:ea typeface="+mn-ea"/>
                <a:cs typeface="Carlito"/>
              </a:rPr>
              <a:t>Web</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4" name="object 44"/>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SharePoint</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marR="0" lvl="0" indent="0" algn="l" defTabSz="914400" rtl="0" eaLnBrk="1" fontAlgn="auto" latinLnBrk="0" hangingPunct="1">
              <a:lnSpc>
                <a:spcPts val="206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File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p:nvPr/>
        </p:nvSpPr>
        <p:spPr>
          <a:xfrm>
            <a:off x="1181861" y="4811521"/>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txBox="1"/>
          <p:nvPr/>
        </p:nvSpPr>
        <p:spPr>
          <a:xfrm>
            <a:off x="1022603" y="4698492"/>
            <a:ext cx="1623695" cy="848360"/>
          </a:xfrm>
          <a:prstGeom prst="rect">
            <a:avLst/>
          </a:prstGeom>
        </p:spPr>
        <p:txBody>
          <a:bodyPr vert="horz" wrap="square" lIns="0" tIns="12700" rIns="0" bIns="0" rtlCol="0">
            <a:spAutoFit/>
          </a:bodyPr>
          <a:lstStyle/>
          <a:p>
            <a:pPr marL="0" marR="5080" lvl="0" indent="752475" algn="l" defTabSz="914400" rtl="0" eaLnBrk="1" fontAlgn="auto" latinLnBrk="0" hangingPunct="1">
              <a:lnSpc>
                <a:spcPct val="1499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Azure</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AD  </a:t>
            </a:r>
            <a:r>
              <a:rPr kumimoji="0" sz="1800" b="0" i="0" u="none" strike="noStrike" kern="1200" cap="none" spc="-10" normalizeH="0" baseline="0" noProof="0" dirty="0">
                <a:ln>
                  <a:noFill/>
                </a:ln>
                <a:solidFill>
                  <a:srgbClr val="FFFFFF"/>
                </a:solidFill>
                <a:effectLst/>
                <a:uLnTx/>
                <a:uFillTx/>
                <a:latin typeface="Carlito"/>
                <a:ea typeface="+mn-ea"/>
                <a:cs typeface="Carlito"/>
              </a:rPr>
              <a:t>Microsoft</a:t>
            </a:r>
            <a:r>
              <a:rPr kumimoji="0" sz="1800" b="0" i="0" u="none" strike="noStrike" kern="1200" cap="none" spc="-2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Azure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48" name="object 48"/>
          <p:cNvGrpSpPr/>
          <p:nvPr/>
        </p:nvGrpSpPr>
        <p:grpSpPr>
          <a:xfrm>
            <a:off x="1146047" y="2955035"/>
            <a:ext cx="1500505" cy="1507490"/>
            <a:chOff x="1146047" y="2955035"/>
            <a:chExt cx="1500505" cy="1507490"/>
          </a:xfrm>
        </p:grpSpPr>
        <p:sp>
          <p:nvSpPr>
            <p:cNvPr id="49" name="object 4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50" name="object 5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51" name="object 5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marR="0" lvl="0" indent="0" algn="l" defTabSz="914400" rtl="0" eaLnBrk="1" fontAlgn="auto" latinLnBrk="0" hangingPunct="1">
              <a:lnSpc>
                <a:spcPct val="100000"/>
              </a:lnSpc>
              <a:spcBef>
                <a:spcPts val="37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Excel</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52" name="object 52"/>
          <p:cNvGrpSpPr/>
          <p:nvPr/>
        </p:nvGrpSpPr>
        <p:grpSpPr>
          <a:xfrm>
            <a:off x="2128647" y="3388995"/>
            <a:ext cx="2704465" cy="2129790"/>
            <a:chOff x="2128647" y="3388995"/>
            <a:chExt cx="2704465" cy="2129790"/>
          </a:xfrm>
        </p:grpSpPr>
        <p:sp>
          <p:nvSpPr>
            <p:cNvPr id="53" name="object 53"/>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6" name="object 56"/>
          <p:cNvSpPr txBox="1"/>
          <p:nvPr/>
        </p:nvSpPr>
        <p:spPr>
          <a:xfrm>
            <a:off x="3659759" y="4857750"/>
            <a:ext cx="1048385" cy="574675"/>
          </a:xfrm>
          <a:prstGeom prst="rect">
            <a:avLst/>
          </a:prstGeom>
        </p:spPr>
        <p:txBody>
          <a:bodyPr vert="horz" wrap="square" lIns="0" tIns="12700" rIns="0" bIns="0" rtlCol="0">
            <a:spAutoFit/>
          </a:bodyPr>
          <a:lstStyle/>
          <a:p>
            <a:pPr marL="0" marR="5715"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508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G</a:t>
            </a:r>
            <a:r>
              <a:rPr kumimoji="0" sz="1800" b="0" i="0" u="none" strike="noStrike" kern="1200" cap="none" spc="-10" normalizeH="0" baseline="0" noProof="0" dirty="0">
                <a:ln>
                  <a:noFill/>
                </a:ln>
                <a:solidFill>
                  <a:srgbClr val="FFFFFF"/>
                </a:solidFill>
                <a:effectLst/>
                <a:uLnTx/>
                <a:uFillTx/>
                <a:latin typeface="Carlito"/>
                <a:ea typeface="+mn-ea"/>
                <a:cs typeface="Carlito"/>
              </a:rPr>
              <a:t>a</a:t>
            </a:r>
            <a:r>
              <a:rPr kumimoji="0" sz="1800" b="0" i="0" u="none" strike="noStrike" kern="1200" cap="none" spc="-3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e</a:t>
            </a:r>
            <a:r>
              <a:rPr kumimoji="0" sz="1800" b="0" i="0" u="none" strike="noStrike" kern="1200" cap="none" spc="-30" normalizeH="0" baseline="0" noProof="0" dirty="0">
                <a:ln>
                  <a:noFill/>
                </a:ln>
                <a:solidFill>
                  <a:srgbClr val="FFFFFF"/>
                </a:solidFill>
                <a:effectLst/>
                <a:uLnTx/>
                <a:uFillTx/>
                <a:latin typeface="Carlito"/>
                <a:ea typeface="+mn-ea"/>
                <a:cs typeface="Carlito"/>
              </a:rPr>
              <a:t>w</a:t>
            </a:r>
            <a:r>
              <a:rPr kumimoji="0" sz="1800" b="0" i="0" u="none" strike="noStrike" kern="1200" cap="none" spc="-40" normalizeH="0" baseline="0" noProof="0" dirty="0">
                <a:ln>
                  <a:noFill/>
                </a:ln>
                <a:solidFill>
                  <a:srgbClr val="FFFFFF"/>
                </a:solidFill>
                <a:effectLst/>
                <a:uLnTx/>
                <a:uFillTx/>
                <a:latin typeface="Carlito"/>
                <a:ea typeface="+mn-ea"/>
                <a:cs typeface="Carlito"/>
              </a:rPr>
              <a:t>a</a:t>
            </a:r>
            <a:r>
              <a:rPr kumimoji="0" sz="1800" b="0" i="0" u="none" strike="noStrike" kern="1200" cap="none" spc="0" normalizeH="0" baseline="0" noProof="0" dirty="0">
                <a:ln>
                  <a:noFill/>
                </a:ln>
                <a:solidFill>
                  <a:srgbClr val="FFFFFF"/>
                </a:solidFill>
                <a:effectLst/>
                <a:uLnTx/>
                <a:uFillTx/>
                <a:latin typeface="Carlito"/>
                <a:ea typeface="+mn-ea"/>
                <a:cs typeface="Carlito"/>
              </a:rPr>
              <a:t>y</a:t>
            </a:r>
            <a:r>
              <a:rPr kumimoji="0" sz="1800" b="0" i="0" u="none" strike="noStrike" kern="1200" cap="none" spc="-10" normalizeH="0" baseline="0" noProof="0" dirty="0">
                <a:ln>
                  <a:noFill/>
                </a:ln>
                <a:solidFill>
                  <a:srgbClr val="FFFFFF"/>
                </a:solidFill>
                <a:effectLst/>
                <a:uLnTx/>
                <a:uFillTx/>
                <a:latin typeface="Carlito"/>
                <a:ea typeface="+mn-ea"/>
                <a:cs typeface="Carlito"/>
              </a:rPr>
              <a:t>(</a:t>
            </a:r>
            <a:r>
              <a:rPr kumimoji="0" sz="1800" b="0" i="0" u="none" strike="noStrike" kern="1200" cap="none" spc="-5" normalizeH="0" baseline="0" noProof="0" dirty="0">
                <a:ln>
                  <a:noFill/>
                </a:ln>
                <a:solidFill>
                  <a:srgbClr val="FFFFFF"/>
                </a:solidFill>
                <a:effectLst/>
                <a:uLnTx/>
                <a:uFillTx/>
                <a:latin typeface="Carlito"/>
                <a:ea typeface="+mn-ea"/>
                <a:cs typeface="Carlito"/>
              </a:rPr>
              <a:t>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7" name="object 57"/>
          <p:cNvGrpSpPr/>
          <p:nvPr/>
        </p:nvGrpSpPr>
        <p:grpSpPr>
          <a:xfrm>
            <a:off x="2146045" y="2963672"/>
            <a:ext cx="2069464" cy="2997200"/>
            <a:chOff x="2146045" y="2963672"/>
            <a:chExt cx="2069464" cy="2997200"/>
          </a:xfrm>
        </p:grpSpPr>
        <p:sp>
          <p:nvSpPr>
            <p:cNvPr id="58" name="object 58"/>
            <p:cNvSpPr/>
            <p:nvPr/>
          </p:nvSpPr>
          <p:spPr>
            <a:xfrm>
              <a:off x="3592830" y="2963671"/>
              <a:ext cx="622935" cy="2997200"/>
            </a:xfrm>
            <a:custGeom>
              <a:avLst/>
              <a:gdLst/>
              <a:ahLst/>
              <a:cxnLst/>
              <a:rect l="l" t="t" r="r" b="b"/>
              <a:pathLst>
                <a:path w="622935" h="2997200">
                  <a:moveTo>
                    <a:pt x="622046" y="1843913"/>
                  </a:moveTo>
                  <a:lnTo>
                    <a:pt x="585177" y="1818360"/>
                  </a:lnTo>
                  <a:lnTo>
                    <a:pt x="584238" y="1813179"/>
                  </a:lnTo>
                  <a:lnTo>
                    <a:pt x="308076" y="283337"/>
                  </a:lnTo>
                  <a:lnTo>
                    <a:pt x="306743" y="275971"/>
                  </a:lnTo>
                  <a:lnTo>
                    <a:pt x="307759" y="274510"/>
                  </a:lnTo>
                  <a:lnTo>
                    <a:pt x="317754" y="275590"/>
                  </a:lnTo>
                  <a:lnTo>
                    <a:pt x="318325" y="270395"/>
                  </a:lnTo>
                  <a:lnTo>
                    <a:pt x="323469" y="269875"/>
                  </a:lnTo>
                  <a:lnTo>
                    <a:pt x="321894" y="254190"/>
                  </a:lnTo>
                  <a:lnTo>
                    <a:pt x="328472" y="244729"/>
                  </a:lnTo>
                  <a:lnTo>
                    <a:pt x="332359" y="239141"/>
                  </a:lnTo>
                  <a:lnTo>
                    <a:pt x="322567" y="232346"/>
                  </a:lnTo>
                  <a:lnTo>
                    <a:pt x="323723" y="221996"/>
                  </a:lnTo>
                  <a:lnTo>
                    <a:pt x="318643" y="221449"/>
                  </a:lnTo>
                  <a:lnTo>
                    <a:pt x="318135" y="216281"/>
                  </a:lnTo>
                  <a:lnTo>
                    <a:pt x="301828" y="217919"/>
                  </a:lnTo>
                  <a:lnTo>
                    <a:pt x="288163" y="208407"/>
                  </a:lnTo>
                  <a:lnTo>
                    <a:pt x="281876" y="217449"/>
                  </a:lnTo>
                  <a:lnTo>
                    <a:pt x="270129" y="216154"/>
                  </a:lnTo>
                  <a:lnTo>
                    <a:pt x="269925" y="217995"/>
                  </a:lnTo>
                  <a:lnTo>
                    <a:pt x="58280" y="44589"/>
                  </a:lnTo>
                  <a:lnTo>
                    <a:pt x="56286" y="24511"/>
                  </a:lnTo>
                  <a:lnTo>
                    <a:pt x="53848" y="0"/>
                  </a:lnTo>
                  <a:lnTo>
                    <a:pt x="254" y="5334"/>
                  </a:lnTo>
                  <a:lnTo>
                    <a:pt x="5588" y="58928"/>
                  </a:lnTo>
                  <a:lnTo>
                    <a:pt x="50177" y="54495"/>
                  </a:lnTo>
                  <a:lnTo>
                    <a:pt x="265430" y="230657"/>
                  </a:lnTo>
                  <a:lnTo>
                    <a:pt x="266331" y="239801"/>
                  </a:lnTo>
                  <a:lnTo>
                    <a:pt x="257429" y="252603"/>
                  </a:lnTo>
                  <a:lnTo>
                    <a:pt x="265531" y="258254"/>
                  </a:lnTo>
                  <a:lnTo>
                    <a:pt x="265264" y="260705"/>
                  </a:lnTo>
                  <a:lnTo>
                    <a:pt x="50571" y="432879"/>
                  </a:lnTo>
                  <a:lnTo>
                    <a:pt x="5842" y="427990"/>
                  </a:lnTo>
                  <a:lnTo>
                    <a:pt x="0" y="481584"/>
                  </a:lnTo>
                  <a:lnTo>
                    <a:pt x="53594" y="487426"/>
                  </a:lnTo>
                  <a:lnTo>
                    <a:pt x="56286" y="462661"/>
                  </a:lnTo>
                  <a:lnTo>
                    <a:pt x="58458" y="442785"/>
                  </a:lnTo>
                  <a:lnTo>
                    <a:pt x="269697" y="273481"/>
                  </a:lnTo>
                  <a:lnTo>
                    <a:pt x="269875" y="275209"/>
                  </a:lnTo>
                  <a:lnTo>
                    <a:pt x="287413" y="273481"/>
                  </a:lnTo>
                  <a:lnTo>
                    <a:pt x="294297" y="278257"/>
                  </a:lnTo>
                  <a:lnTo>
                    <a:pt x="572592" y="1820557"/>
                  </a:lnTo>
                  <a:lnTo>
                    <a:pt x="546989" y="1857375"/>
                  </a:lnTo>
                  <a:lnTo>
                    <a:pt x="591312" y="1888109"/>
                  </a:lnTo>
                  <a:lnTo>
                    <a:pt x="616559" y="1851787"/>
                  </a:lnTo>
                  <a:lnTo>
                    <a:pt x="622046" y="1843913"/>
                  </a:lnTo>
                  <a:close/>
                </a:path>
                <a:path w="622935" h="2997200">
                  <a:moveTo>
                    <a:pt x="622554" y="2959011"/>
                  </a:moveTo>
                  <a:lnTo>
                    <a:pt x="590804" y="2959011"/>
                  </a:lnTo>
                  <a:lnTo>
                    <a:pt x="578104" y="2959011"/>
                  </a:lnTo>
                  <a:lnTo>
                    <a:pt x="546354" y="2959011"/>
                  </a:lnTo>
                  <a:lnTo>
                    <a:pt x="584454" y="2997111"/>
                  </a:lnTo>
                  <a:lnTo>
                    <a:pt x="622554" y="2959011"/>
                  </a:lnTo>
                  <a:close/>
                </a:path>
                <a:path w="622935" h="2997200">
                  <a:moveTo>
                    <a:pt x="622554" y="2539492"/>
                  </a:moveTo>
                  <a:lnTo>
                    <a:pt x="584454" y="2501392"/>
                  </a:lnTo>
                  <a:lnTo>
                    <a:pt x="546354" y="2539492"/>
                  </a:lnTo>
                  <a:lnTo>
                    <a:pt x="578104" y="2571242"/>
                  </a:lnTo>
                  <a:lnTo>
                    <a:pt x="578104" y="2927261"/>
                  </a:lnTo>
                  <a:lnTo>
                    <a:pt x="590804" y="2927261"/>
                  </a:lnTo>
                  <a:lnTo>
                    <a:pt x="590804" y="2920911"/>
                  </a:lnTo>
                  <a:lnTo>
                    <a:pt x="590804" y="2577592"/>
                  </a:lnTo>
                  <a:lnTo>
                    <a:pt x="590804" y="2571242"/>
                  </a:lnTo>
                  <a:lnTo>
                    <a:pt x="622554" y="2539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2146045" y="2965958"/>
              <a:ext cx="489584" cy="482600"/>
            </a:xfrm>
            <a:custGeom>
              <a:avLst/>
              <a:gdLst/>
              <a:ahLst/>
              <a:cxnLst/>
              <a:rect l="l" t="t" r="r" b="b"/>
              <a:pathLst>
                <a:path w="489585" h="482600">
                  <a:moveTo>
                    <a:pt x="508" y="428116"/>
                  </a:moveTo>
                  <a:lnTo>
                    <a:pt x="0" y="482091"/>
                  </a:lnTo>
                  <a:lnTo>
                    <a:pt x="53848" y="482472"/>
                  </a:lnTo>
                  <a:lnTo>
                    <a:pt x="54061" y="459866"/>
                  </a:lnTo>
                  <a:lnTo>
                    <a:pt x="31623" y="459866"/>
                  </a:lnTo>
                  <a:lnTo>
                    <a:pt x="22733" y="450850"/>
                  </a:lnTo>
                  <a:lnTo>
                    <a:pt x="45360" y="428540"/>
                  </a:lnTo>
                  <a:lnTo>
                    <a:pt x="508" y="428116"/>
                  </a:lnTo>
                  <a:close/>
                </a:path>
                <a:path w="489585" h="482600">
                  <a:moveTo>
                    <a:pt x="45360" y="428540"/>
                  </a:moveTo>
                  <a:lnTo>
                    <a:pt x="22733" y="450850"/>
                  </a:lnTo>
                  <a:lnTo>
                    <a:pt x="31623" y="459866"/>
                  </a:lnTo>
                  <a:lnTo>
                    <a:pt x="54271" y="437535"/>
                  </a:lnTo>
                  <a:lnTo>
                    <a:pt x="54356" y="428625"/>
                  </a:lnTo>
                  <a:lnTo>
                    <a:pt x="45360" y="428540"/>
                  </a:lnTo>
                  <a:close/>
                </a:path>
                <a:path w="489585" h="482600">
                  <a:moveTo>
                    <a:pt x="54271" y="437535"/>
                  </a:moveTo>
                  <a:lnTo>
                    <a:pt x="31623" y="459866"/>
                  </a:lnTo>
                  <a:lnTo>
                    <a:pt x="54061" y="459866"/>
                  </a:lnTo>
                  <a:lnTo>
                    <a:pt x="54271" y="437535"/>
                  </a:lnTo>
                  <a:close/>
                </a:path>
                <a:path w="489585" h="482600">
                  <a:moveTo>
                    <a:pt x="49911" y="424052"/>
                  </a:moveTo>
                  <a:lnTo>
                    <a:pt x="45360" y="428540"/>
                  </a:lnTo>
                  <a:lnTo>
                    <a:pt x="54356" y="428625"/>
                  </a:lnTo>
                  <a:lnTo>
                    <a:pt x="54271" y="437535"/>
                  </a:lnTo>
                  <a:lnTo>
                    <a:pt x="58801" y="433069"/>
                  </a:lnTo>
                  <a:lnTo>
                    <a:pt x="49911" y="424052"/>
                  </a:lnTo>
                  <a:close/>
                </a:path>
                <a:path w="489585" h="482600">
                  <a:moveTo>
                    <a:pt x="86106" y="388492"/>
                  </a:moveTo>
                  <a:lnTo>
                    <a:pt x="58928" y="415163"/>
                  </a:lnTo>
                  <a:lnTo>
                    <a:pt x="67818" y="424179"/>
                  </a:lnTo>
                  <a:lnTo>
                    <a:pt x="94996" y="397509"/>
                  </a:lnTo>
                  <a:lnTo>
                    <a:pt x="86106" y="388492"/>
                  </a:lnTo>
                  <a:close/>
                </a:path>
                <a:path w="489585" h="482600">
                  <a:moveTo>
                    <a:pt x="122301" y="352805"/>
                  </a:moveTo>
                  <a:lnTo>
                    <a:pt x="95123" y="379475"/>
                  </a:lnTo>
                  <a:lnTo>
                    <a:pt x="104012" y="388619"/>
                  </a:lnTo>
                  <a:lnTo>
                    <a:pt x="131191" y="361822"/>
                  </a:lnTo>
                  <a:lnTo>
                    <a:pt x="122301" y="352805"/>
                  </a:lnTo>
                  <a:close/>
                </a:path>
                <a:path w="489585" h="482600">
                  <a:moveTo>
                    <a:pt x="158496" y="317118"/>
                  </a:moveTo>
                  <a:lnTo>
                    <a:pt x="131318" y="343915"/>
                  </a:lnTo>
                  <a:lnTo>
                    <a:pt x="140208" y="352932"/>
                  </a:lnTo>
                  <a:lnTo>
                    <a:pt x="167386" y="326263"/>
                  </a:lnTo>
                  <a:lnTo>
                    <a:pt x="158496" y="317118"/>
                  </a:lnTo>
                  <a:close/>
                </a:path>
                <a:path w="489585" h="482600">
                  <a:moveTo>
                    <a:pt x="194691" y="281558"/>
                  </a:moveTo>
                  <a:lnTo>
                    <a:pt x="167512" y="308228"/>
                  </a:lnTo>
                  <a:lnTo>
                    <a:pt x="176403" y="317245"/>
                  </a:lnTo>
                  <a:lnTo>
                    <a:pt x="203581" y="290575"/>
                  </a:lnTo>
                  <a:lnTo>
                    <a:pt x="194691" y="281558"/>
                  </a:lnTo>
                  <a:close/>
                </a:path>
                <a:path w="489585" h="482600">
                  <a:moveTo>
                    <a:pt x="230886" y="245871"/>
                  </a:moveTo>
                  <a:lnTo>
                    <a:pt x="203708" y="272668"/>
                  </a:lnTo>
                  <a:lnTo>
                    <a:pt x="212598" y="281686"/>
                  </a:lnTo>
                  <a:lnTo>
                    <a:pt x="239776" y="254888"/>
                  </a:lnTo>
                  <a:lnTo>
                    <a:pt x="230886" y="245871"/>
                  </a:lnTo>
                  <a:close/>
                </a:path>
                <a:path w="489585" h="482600">
                  <a:moveTo>
                    <a:pt x="267081" y="210312"/>
                  </a:moveTo>
                  <a:lnTo>
                    <a:pt x="239903" y="236981"/>
                  </a:lnTo>
                  <a:lnTo>
                    <a:pt x="248793" y="245999"/>
                  </a:lnTo>
                  <a:lnTo>
                    <a:pt x="275971" y="219328"/>
                  </a:lnTo>
                  <a:lnTo>
                    <a:pt x="267081" y="210312"/>
                  </a:lnTo>
                  <a:close/>
                </a:path>
                <a:path w="489585" h="482600">
                  <a:moveTo>
                    <a:pt x="303276" y="174625"/>
                  </a:moveTo>
                  <a:lnTo>
                    <a:pt x="276098" y="201294"/>
                  </a:lnTo>
                  <a:lnTo>
                    <a:pt x="284988" y="210438"/>
                  </a:lnTo>
                  <a:lnTo>
                    <a:pt x="312166" y="183641"/>
                  </a:lnTo>
                  <a:lnTo>
                    <a:pt x="303276" y="174625"/>
                  </a:lnTo>
                  <a:close/>
                </a:path>
                <a:path w="489585" h="482600">
                  <a:moveTo>
                    <a:pt x="339471" y="138937"/>
                  </a:moveTo>
                  <a:lnTo>
                    <a:pt x="312293" y="165734"/>
                  </a:lnTo>
                  <a:lnTo>
                    <a:pt x="321310" y="174751"/>
                  </a:lnTo>
                  <a:lnTo>
                    <a:pt x="348361" y="148081"/>
                  </a:lnTo>
                  <a:lnTo>
                    <a:pt x="339471" y="138937"/>
                  </a:lnTo>
                  <a:close/>
                </a:path>
                <a:path w="489585" h="482600">
                  <a:moveTo>
                    <a:pt x="375666" y="103377"/>
                  </a:moveTo>
                  <a:lnTo>
                    <a:pt x="348488" y="130047"/>
                  </a:lnTo>
                  <a:lnTo>
                    <a:pt x="357505" y="139064"/>
                  </a:lnTo>
                  <a:lnTo>
                    <a:pt x="384556" y="112394"/>
                  </a:lnTo>
                  <a:lnTo>
                    <a:pt x="375666" y="103377"/>
                  </a:lnTo>
                  <a:close/>
                </a:path>
                <a:path w="489585" h="482600">
                  <a:moveTo>
                    <a:pt x="411861" y="67690"/>
                  </a:moveTo>
                  <a:lnTo>
                    <a:pt x="384810" y="94487"/>
                  </a:lnTo>
                  <a:lnTo>
                    <a:pt x="393700" y="103504"/>
                  </a:lnTo>
                  <a:lnTo>
                    <a:pt x="420751" y="76707"/>
                  </a:lnTo>
                  <a:lnTo>
                    <a:pt x="411861" y="67690"/>
                  </a:lnTo>
                  <a:close/>
                </a:path>
                <a:path w="489585" h="482600">
                  <a:moveTo>
                    <a:pt x="435037" y="44965"/>
                  </a:moveTo>
                  <a:lnTo>
                    <a:pt x="421005" y="58800"/>
                  </a:lnTo>
                  <a:lnTo>
                    <a:pt x="429895" y="67817"/>
                  </a:lnTo>
                  <a:lnTo>
                    <a:pt x="444043" y="53933"/>
                  </a:lnTo>
                  <a:lnTo>
                    <a:pt x="434975" y="53847"/>
                  </a:lnTo>
                  <a:lnTo>
                    <a:pt x="435037" y="44965"/>
                  </a:lnTo>
                  <a:close/>
                </a:path>
                <a:path w="489585" h="482600">
                  <a:moveTo>
                    <a:pt x="465966" y="32130"/>
                  </a:moveTo>
                  <a:lnTo>
                    <a:pt x="448056" y="32130"/>
                  </a:lnTo>
                  <a:lnTo>
                    <a:pt x="457073" y="41147"/>
                  </a:lnTo>
                  <a:lnTo>
                    <a:pt x="444043" y="53933"/>
                  </a:lnTo>
                  <a:lnTo>
                    <a:pt x="488823" y="54355"/>
                  </a:lnTo>
                  <a:lnTo>
                    <a:pt x="489031" y="32257"/>
                  </a:lnTo>
                  <a:lnTo>
                    <a:pt x="466090" y="32257"/>
                  </a:lnTo>
                  <a:close/>
                </a:path>
                <a:path w="489585" h="482600">
                  <a:moveTo>
                    <a:pt x="448056" y="32130"/>
                  </a:moveTo>
                  <a:lnTo>
                    <a:pt x="435037" y="44965"/>
                  </a:lnTo>
                  <a:lnTo>
                    <a:pt x="434975" y="53847"/>
                  </a:lnTo>
                  <a:lnTo>
                    <a:pt x="444043" y="53933"/>
                  </a:lnTo>
                  <a:lnTo>
                    <a:pt x="457073" y="41147"/>
                  </a:lnTo>
                  <a:lnTo>
                    <a:pt x="448056" y="32130"/>
                  </a:lnTo>
                  <a:close/>
                </a:path>
                <a:path w="489585" h="482600">
                  <a:moveTo>
                    <a:pt x="435356" y="0"/>
                  </a:moveTo>
                  <a:lnTo>
                    <a:pt x="435037" y="44965"/>
                  </a:lnTo>
                  <a:lnTo>
                    <a:pt x="448056" y="32130"/>
                  </a:lnTo>
                  <a:lnTo>
                    <a:pt x="465966" y="32130"/>
                  </a:lnTo>
                  <a:lnTo>
                    <a:pt x="457200" y="23113"/>
                  </a:lnTo>
                  <a:lnTo>
                    <a:pt x="457708" y="22605"/>
                  </a:lnTo>
                  <a:lnTo>
                    <a:pt x="489122" y="22605"/>
                  </a:lnTo>
                  <a:lnTo>
                    <a:pt x="489331" y="507"/>
                  </a:lnTo>
                  <a:lnTo>
                    <a:pt x="435356" y="0"/>
                  </a:lnTo>
                  <a:close/>
                </a:path>
                <a:path w="489585" h="482600">
                  <a:moveTo>
                    <a:pt x="457708" y="22605"/>
                  </a:moveTo>
                  <a:lnTo>
                    <a:pt x="457200" y="23113"/>
                  </a:lnTo>
                  <a:lnTo>
                    <a:pt x="466090" y="32257"/>
                  </a:lnTo>
                  <a:lnTo>
                    <a:pt x="466598" y="31750"/>
                  </a:lnTo>
                  <a:lnTo>
                    <a:pt x="457708" y="22605"/>
                  </a:lnTo>
                  <a:close/>
                </a:path>
                <a:path w="489585" h="482600">
                  <a:moveTo>
                    <a:pt x="489122" y="22605"/>
                  </a:moveTo>
                  <a:lnTo>
                    <a:pt x="457708" y="22605"/>
                  </a:lnTo>
                  <a:lnTo>
                    <a:pt x="466598" y="31750"/>
                  </a:lnTo>
                  <a:lnTo>
                    <a:pt x="466090" y="32257"/>
                  </a:lnTo>
                  <a:lnTo>
                    <a:pt x="489031" y="32257"/>
                  </a:lnTo>
                  <a:lnTo>
                    <a:pt x="489122" y="226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0" name="object 60"/>
          <p:cNvSpPr txBox="1"/>
          <p:nvPr/>
        </p:nvSpPr>
        <p:spPr>
          <a:xfrm>
            <a:off x="4716779" y="1755648"/>
            <a:ext cx="1477645" cy="2908300"/>
          </a:xfrm>
          <a:prstGeom prst="rect">
            <a:avLst/>
          </a:prstGeom>
          <a:solidFill>
            <a:srgbClr val="6FAC46"/>
          </a:solidFill>
          <a:ln w="13715">
            <a:solidFill>
              <a:srgbClr val="507D31"/>
            </a:solidFill>
          </a:ln>
        </p:spPr>
        <p:txBody>
          <a:bodyPr vert="horz" wrap="square" lIns="0" tIns="31115" rIns="0" bIns="0" rtlCol="0">
            <a:spAutoFit/>
          </a:bodyPr>
          <a:lstStyle/>
          <a:p>
            <a:pPr marL="143510" marR="132715" lvl="0" indent="-1270" algn="ctr"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(no</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1" name="object 61"/>
          <p:cNvSpPr txBox="1"/>
          <p:nvPr/>
        </p:nvSpPr>
        <p:spPr>
          <a:xfrm>
            <a:off x="4817364" y="2799588"/>
            <a:ext cx="1285240" cy="263534"/>
          </a:xfrm>
          <a:prstGeom prst="rect">
            <a:avLst/>
          </a:prstGeom>
          <a:solidFill>
            <a:srgbClr val="C5DFB4">
              <a:alpha val="79998"/>
            </a:srgbClr>
          </a:solidFill>
          <a:ln w="12192">
            <a:solidFill>
              <a:srgbClr val="507D31"/>
            </a:solidFill>
          </a:ln>
        </p:spPr>
        <p:txBody>
          <a:bodyPr vert="horz" wrap="square" lIns="0" tIns="47625" rIns="0" bIns="0" rtlCol="0">
            <a:spAutoFit/>
          </a:bodyPr>
          <a:lstStyle/>
          <a:p>
            <a:pPr marL="191135" marR="0" lvl="0" indent="0" algn="l"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Canvas</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 </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Apps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2" name="object 62"/>
          <p:cNvSpPr txBox="1"/>
          <p:nvPr/>
        </p:nvSpPr>
        <p:spPr>
          <a:xfrm>
            <a:off x="4817364" y="3229355"/>
            <a:ext cx="1278890" cy="263534"/>
          </a:xfrm>
          <a:prstGeom prst="rect">
            <a:avLst/>
          </a:prstGeom>
          <a:solidFill>
            <a:srgbClr val="C5DFB4">
              <a:alpha val="79998"/>
            </a:srgbClr>
          </a:solidFill>
          <a:ln w="12192">
            <a:solidFill>
              <a:srgbClr val="507D31"/>
            </a:solidFill>
          </a:ln>
        </p:spPr>
        <p:txBody>
          <a:bodyPr vert="horz" wrap="square" lIns="0" tIns="47625" rIns="0" bIns="0" rtlCol="0">
            <a:spAutoFit/>
          </a:bodyPr>
          <a:lstStyle/>
          <a:p>
            <a:pPr marL="0" marR="0" lvl="0" indent="0" algn="ctr"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Flows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3" name="object 63"/>
          <p:cNvSpPr txBox="1"/>
          <p:nvPr/>
        </p:nvSpPr>
        <p:spPr>
          <a:xfrm>
            <a:off x="4817364" y="3637788"/>
            <a:ext cx="1278890" cy="717504"/>
          </a:xfrm>
          <a:prstGeom prst="rect">
            <a:avLst/>
          </a:prstGeom>
          <a:solidFill>
            <a:srgbClr val="C5DFB4">
              <a:alpha val="79998"/>
            </a:srgbClr>
          </a:solidFill>
          <a:ln w="12192">
            <a:solidFill>
              <a:srgbClr val="507D31"/>
            </a:solidFill>
          </a:ln>
        </p:spPr>
        <p:txBody>
          <a:bodyPr vert="horz" wrap="square" lIns="0" tIns="1905" rIns="0" bIns="0" rtlCol="0">
            <a:spAutoFit/>
          </a:bodyPr>
          <a:lstStyle/>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250" b="1" i="0" u="none" strike="noStrike" kern="1200" cap="none" spc="0" normalizeH="0" baseline="0" noProof="0" dirty="0">
              <a:ln>
                <a:noFill/>
              </a:ln>
              <a:solidFill>
                <a:schemeClr val="bg1">
                  <a:lumMod val="50000"/>
                </a:schemeClr>
              </a:solidFill>
              <a:effectLst/>
              <a:uLnTx/>
              <a:uFillTx/>
              <a:latin typeface="Times New Roman"/>
              <a:ea typeface="+mn-ea"/>
              <a:cs typeface="Times New Roman"/>
            </a:endParaRPr>
          </a:p>
          <a:p>
            <a:pPr marL="92075" marR="314325" lvl="0" indent="0" algn="l" defTabSz="914400" rtl="0" eaLnBrk="1" fontAlgn="auto" latinLnBrk="0" hangingPunct="1">
              <a:lnSpc>
                <a:spcPct val="100000"/>
              </a:lnSpc>
              <a:spcBef>
                <a:spcPts val="0"/>
              </a:spcBef>
              <a:spcAft>
                <a:spcPts val="0"/>
              </a:spcAft>
              <a:buClrTx/>
              <a:buSzTx/>
              <a:buFontTx/>
              <a:buNone/>
              <a:tabLst/>
              <a:defRPr/>
            </a:pPr>
            <a:r>
              <a:rPr kumimoji="0" sz="1200" b="1" i="0" u="none" strike="noStrike" kern="1200" cap="none" spc="0" normalizeH="0" baseline="0" noProof="0" dirty="0">
                <a:ln>
                  <a:noFill/>
                </a:ln>
                <a:solidFill>
                  <a:schemeClr val="bg1">
                    <a:lumMod val="50000"/>
                  </a:schemeClr>
                </a:solidFill>
                <a:effectLst/>
                <a:uLnTx/>
                <a:uFillTx/>
                <a:latin typeface="Carlito"/>
                <a:ea typeface="+mn-ea"/>
                <a:cs typeface="Carlito"/>
              </a:rPr>
              <a:t>AD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Managed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a:t>
            </a:r>
            <a:r>
              <a:rPr kumimoji="0" sz="1100" b="0" i="0" u="none" strike="noStrike" kern="1200" cap="none" spc="-9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Admin  Users:</a:t>
            </a:r>
            <a:r>
              <a:rPr kumimoji="0" sz="1100" b="0" i="0" u="none" strike="noStrike" kern="1200" cap="none" spc="-3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p:txBody>
      </p:sp>
      <p:sp>
        <p:nvSpPr>
          <p:cNvPr id="64" name="object 64"/>
          <p:cNvSpPr txBox="1"/>
          <p:nvPr/>
        </p:nvSpPr>
        <p:spPr>
          <a:xfrm>
            <a:off x="6194297" y="1755648"/>
            <a:ext cx="2813050" cy="2908300"/>
          </a:xfrm>
          <a:prstGeom prst="rect">
            <a:avLst/>
          </a:prstGeom>
          <a:solidFill>
            <a:srgbClr val="6FAC46"/>
          </a:solidFill>
          <a:ln w="12192">
            <a:solidFill>
              <a:srgbClr val="507D31"/>
            </a:solidFill>
          </a:ln>
        </p:spPr>
        <p:txBody>
          <a:bodyPr vert="horz" wrap="square" lIns="0" tIns="31115" rIns="0" bIns="0" rtlCol="0">
            <a:spAutoFit/>
          </a:bodyPr>
          <a:lstStyle/>
          <a:p>
            <a:pPr marL="808990" marR="802005" lvl="0" indent="-1270" algn="ctr"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(with</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5" name="object 65"/>
          <p:cNvSpPr txBox="1"/>
          <p:nvPr/>
        </p:nvSpPr>
        <p:spPr>
          <a:xfrm>
            <a:off x="6292596" y="3637788"/>
            <a:ext cx="2653665" cy="901065"/>
          </a:xfrm>
          <a:prstGeom prst="rect">
            <a:avLst/>
          </a:prstGeom>
          <a:solidFill>
            <a:srgbClr val="C5DFB4">
              <a:alpha val="79998"/>
            </a:srgbClr>
          </a:solidFill>
          <a:ln w="12192">
            <a:solidFill>
              <a:srgbClr val="507D31"/>
            </a:solidFill>
          </a:ln>
        </p:spPr>
        <p:txBody>
          <a:bodyPr vert="horz" wrap="square" lIns="0" tIns="14605" rIns="0" bIns="0" rtlCol="0">
            <a:spAutoFit/>
          </a:bodyPr>
          <a:lstStyle/>
          <a:p>
            <a:pPr marL="92075" marR="718185" lvl="0" indent="0" algn="l" defTabSz="914400" rtl="0" eaLnBrk="1" fontAlgn="auto" latinLnBrk="0" hangingPunct="1">
              <a:lnSpc>
                <a:spcPct val="100000"/>
              </a:lnSpc>
              <a:spcBef>
                <a:spcPts val="115"/>
              </a:spcBef>
              <a:spcAft>
                <a:spcPts val="0"/>
              </a:spcAft>
              <a:buClrTx/>
              <a:buSzTx/>
              <a:buFontTx/>
              <a:buNone/>
              <a:tabLst/>
              <a:defRPr/>
            </a:pP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Managed </a:t>
            </a:r>
            <a:r>
              <a:rPr kumimoji="0" sz="1200" b="1" i="0" u="none" strike="noStrike" kern="1200" cap="none" spc="0" normalizeH="0" baseline="0" noProof="0" dirty="0">
                <a:ln>
                  <a:noFill/>
                </a:ln>
                <a:solidFill>
                  <a:schemeClr val="bg1">
                    <a:lumMod val="50000"/>
                  </a:schemeClr>
                </a:solidFill>
                <a:effectLst/>
                <a:uLnTx/>
                <a:uFillTx/>
                <a:latin typeface="Carlito"/>
                <a:ea typeface="+mn-ea"/>
                <a:cs typeface="Carlito"/>
              </a:rPr>
              <a:t>by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CDS (AD</a:t>
            </a:r>
            <a:r>
              <a:rPr kumimoji="0" sz="1200" b="1" i="0" u="none" strike="noStrike" kern="1200" cap="none" spc="-90" normalizeH="0" baseline="0" noProof="0" dirty="0">
                <a:ln>
                  <a:noFill/>
                </a:ln>
                <a:solidFill>
                  <a:schemeClr val="bg1">
                    <a:lumMod val="50000"/>
                  </a:schemeClr>
                </a:solidFill>
                <a:effectLst/>
                <a:uLnTx/>
                <a:uFillTx/>
                <a:latin typeface="Carlito"/>
                <a:ea typeface="+mn-ea"/>
                <a:cs typeface="Carlito"/>
              </a:rPr>
              <a:t>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Groups</a:t>
            </a:r>
            <a:r>
              <a:rPr kumimoji="0" sz="1200" b="0" i="0" u="none" strike="noStrike" kern="1200" cap="none" spc="-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Environment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Admin: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Creator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Environment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 None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System Customizer:</a:t>
            </a:r>
            <a:r>
              <a:rPr kumimoji="0" sz="1100" b="0" i="0" u="none" strike="noStrike" kern="1200" cap="none" spc="-6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a:p>
            <a:pPr marL="92075" marR="0" lvl="0" indent="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CDS User:</a:t>
            </a:r>
            <a:r>
              <a:rPr kumimoji="0" sz="1100" b="0" i="0" u="none" strike="noStrike" kern="1200" cap="none" spc="-4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p:txBody>
      </p:sp>
      <p:sp>
        <p:nvSpPr>
          <p:cNvPr id="66" name="object 66"/>
          <p:cNvSpPr txBox="1"/>
          <p:nvPr/>
        </p:nvSpPr>
        <p:spPr>
          <a:xfrm>
            <a:off x="6292596" y="2814827"/>
            <a:ext cx="1064260" cy="251351"/>
          </a:xfrm>
          <a:prstGeom prst="rect">
            <a:avLst/>
          </a:prstGeom>
          <a:solidFill>
            <a:srgbClr val="C5DFB4">
              <a:alpha val="79998"/>
            </a:srgbClr>
          </a:solidFill>
          <a:ln w="12192">
            <a:solidFill>
              <a:srgbClr val="507D31"/>
            </a:solidFill>
          </a:ln>
        </p:spPr>
        <p:txBody>
          <a:bodyPr vert="horz" wrap="square" lIns="0" tIns="66040" rIns="0" bIns="0" rtlCol="0">
            <a:spAutoFit/>
          </a:bodyPr>
          <a:lstStyle/>
          <a:p>
            <a:pPr marL="144780" marR="0" lvl="0" indent="0" algn="l" defTabSz="914400" rtl="0" eaLnBrk="1" fontAlgn="auto" latinLnBrk="0" hangingPunct="1">
              <a:lnSpc>
                <a:spcPct val="100000"/>
              </a:lnSpc>
              <a:spcBef>
                <a:spcPts val="520"/>
              </a:spcBef>
              <a:spcAft>
                <a:spcPts val="0"/>
              </a:spcAft>
              <a:buClrTx/>
              <a:buSzTx/>
              <a:buFontTx/>
              <a:buNone/>
              <a:tabLst/>
              <a:defRPr/>
            </a:pPr>
            <a:r>
              <a:rPr kumimoji="0" sz="1200" b="0" i="0" u="none" strike="noStrike" kern="1200" cap="none" spc="-10" normalizeH="0" baseline="0" noProof="0" dirty="0">
                <a:ln>
                  <a:noFill/>
                </a:ln>
                <a:solidFill>
                  <a:schemeClr val="bg1">
                    <a:lumMod val="50000"/>
                  </a:schemeClr>
                </a:solidFill>
                <a:effectLst/>
                <a:uLnTx/>
                <a:uFillTx/>
                <a:latin typeface="Carlito"/>
                <a:ea typeface="+mn-ea"/>
                <a:cs typeface="Carlito"/>
              </a:rPr>
              <a:t>Canvas</a:t>
            </a:r>
            <a:r>
              <a:rPr kumimoji="0" sz="1200" b="0" i="0" u="none" strike="noStrike" kern="1200" cap="none" spc="-25" normalizeH="0" baseline="0" noProof="0" dirty="0">
                <a:ln>
                  <a:noFill/>
                </a:ln>
                <a:solidFill>
                  <a:schemeClr val="bg1">
                    <a:lumMod val="50000"/>
                  </a:schemeClr>
                </a:solidFill>
                <a:effectLst/>
                <a:uLnTx/>
                <a:uFillTx/>
                <a:latin typeface="Carlito"/>
                <a:ea typeface="+mn-ea"/>
                <a:cs typeface="Carlito"/>
              </a:rPr>
              <a:t> </a:t>
            </a:r>
            <a:r>
              <a:rPr kumimoji="0" sz="1200" b="0" i="0" u="none" strike="noStrike" kern="1200" cap="none" spc="0" normalizeH="0" baseline="0" noProof="0" dirty="0">
                <a:ln>
                  <a:noFill/>
                </a:ln>
                <a:solidFill>
                  <a:schemeClr val="bg1">
                    <a:lumMod val="50000"/>
                  </a:schemeClr>
                </a:solidFill>
                <a:effectLst/>
                <a:uLnTx/>
                <a:uFillTx/>
                <a:latin typeface="Carlito"/>
                <a:ea typeface="+mn-ea"/>
                <a:cs typeface="Carlito"/>
              </a:rPr>
              <a:t>Apps</a:t>
            </a:r>
            <a:endParaRPr kumimoji="0" sz="12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7" name="object 67"/>
          <p:cNvSpPr txBox="1"/>
          <p:nvPr/>
        </p:nvSpPr>
        <p:spPr>
          <a:xfrm>
            <a:off x="6286500" y="3229355"/>
            <a:ext cx="1064260" cy="250710"/>
          </a:xfrm>
          <a:prstGeom prst="rect">
            <a:avLst/>
          </a:prstGeom>
          <a:solidFill>
            <a:srgbClr val="C5DFB4">
              <a:alpha val="79998"/>
            </a:srgbClr>
          </a:solidFill>
          <a:ln w="12192">
            <a:solidFill>
              <a:srgbClr val="507D31"/>
            </a:solidFill>
          </a:ln>
        </p:spPr>
        <p:txBody>
          <a:bodyPr vert="horz" wrap="square" lIns="0" tIns="65405" rIns="0" bIns="0" rtlCol="0">
            <a:spAutoFit/>
          </a:bodyPr>
          <a:lstStyle/>
          <a:p>
            <a:pPr marL="635" marR="0" lvl="0" indent="0" algn="ctr" defTabSz="914400" rtl="0" eaLnBrk="1" fontAlgn="auto" latinLnBrk="0" hangingPunct="1">
              <a:lnSpc>
                <a:spcPct val="100000"/>
              </a:lnSpc>
              <a:spcBef>
                <a:spcPts val="515"/>
              </a:spcBef>
              <a:spcAft>
                <a:spcPts val="0"/>
              </a:spcAft>
              <a:buClrTx/>
              <a:buSzTx/>
              <a:buFontTx/>
              <a:buNone/>
              <a:tabLst/>
              <a:defRPr/>
            </a:pPr>
            <a:r>
              <a:rPr kumimoji="0" sz="1200" b="0" i="0" u="none" strike="noStrike" kern="1200" cap="none" spc="-10" normalizeH="0" baseline="0" noProof="0" dirty="0">
                <a:ln>
                  <a:noFill/>
                </a:ln>
                <a:solidFill>
                  <a:schemeClr val="bg1">
                    <a:lumMod val="50000"/>
                  </a:schemeClr>
                </a:solidFill>
                <a:effectLst/>
                <a:uLnTx/>
                <a:uFillTx/>
                <a:latin typeface="Carlito"/>
                <a:ea typeface="+mn-ea"/>
                <a:cs typeface="Carlito"/>
              </a:rPr>
              <a:t>Flows</a:t>
            </a:r>
            <a:endParaRPr kumimoji="0" sz="12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8" name="object 68"/>
          <p:cNvSpPr txBox="1"/>
          <p:nvPr/>
        </p:nvSpPr>
        <p:spPr>
          <a:xfrm>
            <a:off x="7440168" y="2822448"/>
            <a:ext cx="1487805" cy="243656"/>
          </a:xfrm>
          <a:prstGeom prst="rect">
            <a:avLst/>
          </a:prstGeom>
          <a:solidFill>
            <a:srgbClr val="C5DFB4">
              <a:alpha val="79998"/>
            </a:srgbClr>
          </a:solidFill>
          <a:ln w="12192">
            <a:solidFill>
              <a:srgbClr val="507D31"/>
            </a:solidFill>
          </a:ln>
        </p:spPr>
        <p:txBody>
          <a:bodyPr vert="horz" wrap="square" lIns="0" tIns="73660" rIns="0" bIns="0" rtlCol="0">
            <a:spAutoFit/>
          </a:bodyPr>
          <a:lstStyle/>
          <a:p>
            <a:pPr marL="201295" marR="0" lvl="0" indent="0" algn="l" defTabSz="914400" rtl="0" eaLnBrk="1" fontAlgn="auto" latinLnBrk="0" hangingPunct="1">
              <a:lnSpc>
                <a:spcPct val="100000"/>
              </a:lnSpc>
              <a:spcBef>
                <a:spcPts val="58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Model Driven</a:t>
            </a:r>
            <a:r>
              <a:rPr kumimoji="0" sz="1100" b="0" i="0" u="none" strike="noStrike" kern="1200" cap="none" spc="-6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Apps</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9" name="object 69"/>
          <p:cNvSpPr txBox="1"/>
          <p:nvPr/>
        </p:nvSpPr>
        <p:spPr>
          <a:xfrm>
            <a:off x="7440168" y="3227832"/>
            <a:ext cx="1487805" cy="243015"/>
          </a:xfrm>
          <a:prstGeom prst="rect">
            <a:avLst/>
          </a:prstGeom>
          <a:solidFill>
            <a:srgbClr val="C5DFB4">
              <a:alpha val="79998"/>
            </a:srgbClr>
          </a:solidFill>
          <a:ln w="12192">
            <a:solidFill>
              <a:srgbClr val="507D31"/>
            </a:solidFill>
          </a:ln>
        </p:spPr>
        <p:txBody>
          <a:bodyPr vert="horz" wrap="square" lIns="0" tIns="73025" rIns="0" bIns="0" rtlCol="0">
            <a:spAutoFit/>
          </a:bodyPr>
          <a:lstStyle/>
          <a:p>
            <a:pPr marL="92710" marR="0" lvl="0" indent="0" algn="l" defTabSz="914400" rtl="0" eaLnBrk="1" fontAlgn="auto" latinLnBrk="0" hangingPunct="1">
              <a:lnSpc>
                <a:spcPct val="100000"/>
              </a:lnSpc>
              <a:spcBef>
                <a:spcPts val="575"/>
              </a:spcBef>
              <a:spcAft>
                <a:spcPts val="0"/>
              </a:spcAft>
              <a:buClrTx/>
              <a:buSzTx/>
              <a:buFontTx/>
              <a:buNone/>
              <a:tabLst/>
              <a:defRPr/>
            </a:pP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Business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Process</a:t>
            </a:r>
            <a:r>
              <a:rPr kumimoji="0" sz="1100" b="0" i="0" u="none" strike="noStrike" kern="1200" cap="none" spc="-7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Flows</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70" name="object 70"/>
          <p:cNvSpPr txBox="1"/>
          <p:nvPr/>
        </p:nvSpPr>
        <p:spPr>
          <a:xfrm>
            <a:off x="1164336" y="2409444"/>
            <a:ext cx="1015365" cy="332740"/>
          </a:xfrm>
          <a:prstGeom prst="rect">
            <a:avLst/>
          </a:prstGeom>
          <a:solidFill>
            <a:srgbClr val="F8CAAC">
              <a:alpha val="79998"/>
            </a:srgbClr>
          </a:solidFill>
          <a:ln w="12191">
            <a:solidFill>
              <a:srgbClr val="507D31"/>
            </a:solidFill>
          </a:ln>
        </p:spPr>
        <p:txBody>
          <a:bodyPr vert="horz" wrap="square" lIns="0" tIns="0" rIns="0" bIns="0" rtlCol="0">
            <a:spAutoFit/>
          </a:bodyPr>
          <a:lstStyle/>
          <a:p>
            <a:pPr marL="0" marR="0" lvl="0" indent="0" algn="ctr" defTabSz="914400" rtl="0" eaLnBrk="1" fontAlgn="auto" latinLnBrk="0" hangingPunct="1">
              <a:lnSpc>
                <a:spcPts val="1245"/>
              </a:lnSpc>
              <a:spcBef>
                <a:spcPts val="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Active</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Directory</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701915" cy="567463"/>
          </a:xfrm>
          <a:prstGeom prst="rect">
            <a:avLst/>
          </a:prstGeom>
        </p:spPr>
        <p:txBody>
          <a:bodyPr vert="horz" wrap="square" lIns="0" tIns="13335" rIns="0" bIns="0" rtlCol="0">
            <a:spAutoFit/>
          </a:bodyPr>
          <a:lstStyle/>
          <a:p>
            <a:pPr marL="12700">
              <a:lnSpc>
                <a:spcPct val="100000"/>
              </a:lnSpc>
              <a:spcBef>
                <a:spcPts val="105"/>
              </a:spcBef>
            </a:pPr>
            <a:r>
              <a:rPr lang="en-GB" sz="3600" kern="1200" spc="-50" dirty="0">
                <a:ln w="3175">
                  <a:noFill/>
                </a:ln>
                <a:solidFill>
                  <a:srgbClr val="418AB3"/>
                </a:solidFill>
                <a:latin typeface="+mj-lt"/>
                <a:cs typeface="+mj-cs"/>
              </a:rPr>
              <a:t>D</a:t>
            </a:r>
            <a:r>
              <a:rPr sz="3600" kern="1200" spc="-50" dirty="0" err="1">
                <a:ln w="3175">
                  <a:noFill/>
                </a:ln>
                <a:solidFill>
                  <a:srgbClr val="418AB3"/>
                </a:solidFill>
                <a:latin typeface="+mj-lt"/>
                <a:cs typeface="+mj-cs"/>
              </a:rPr>
              <a:t>ata</a:t>
            </a:r>
            <a:r>
              <a:rPr sz="3600" kern="1200" spc="-50" dirty="0">
                <a:ln w="3175">
                  <a:noFill/>
                </a:ln>
                <a:solidFill>
                  <a:srgbClr val="418AB3"/>
                </a:solidFill>
                <a:latin typeface="+mj-lt"/>
                <a:cs typeface="+mj-cs"/>
              </a:rPr>
              <a:t> Loss Prevention</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5246370" y="4741671"/>
            <a:ext cx="1633855" cy="759460"/>
          </a:xfrm>
          <a:prstGeom prst="rect">
            <a:avLst/>
          </a:prstGeom>
        </p:spPr>
        <p:txBody>
          <a:bodyPr vert="horz" wrap="square" lIns="0" tIns="12065" rIns="0" bIns="0" rtlCol="0">
            <a:spAutoFit/>
          </a:bodyPr>
          <a:lstStyle/>
          <a:p>
            <a:pPr marL="12700" marR="5080" lvl="0" indent="302260" algn="l" defTabSz="914400" rtl="0" eaLnBrk="1" fontAlgn="auto" latinLnBrk="0" hangingPunct="1">
              <a:lnSpc>
                <a:spcPct val="133800"/>
              </a:lnSpc>
              <a:spcBef>
                <a:spcPts val="9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Logic </a:t>
            </a:r>
            <a:r>
              <a:rPr kumimoji="0" sz="1800" b="0" i="0" u="none" strike="noStrike" kern="1200" cap="none" spc="0" normalizeH="0" baseline="0" noProof="0" dirty="0">
                <a:ln>
                  <a:noFill/>
                </a:ln>
                <a:solidFill>
                  <a:srgbClr val="FFFFFF"/>
                </a:solidFill>
                <a:effectLst/>
                <a:uLnTx/>
                <a:uFillTx/>
                <a:latin typeface="Carlito"/>
                <a:ea typeface="+mn-ea"/>
                <a:cs typeface="Carlito"/>
              </a:rPr>
              <a:t>Apps  Management</a:t>
            </a:r>
            <a:r>
              <a:rPr kumimoji="0" sz="1800" b="0" i="0" u="none" strike="noStrike" kern="1200" cap="none" spc="-11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7535926" y="4759197"/>
            <a:ext cx="925194" cy="732790"/>
          </a:xfrm>
          <a:prstGeom prst="rect">
            <a:avLst/>
          </a:prstGeom>
        </p:spPr>
        <p:txBody>
          <a:bodyPr vert="horz" wrap="square" lIns="0" tIns="12700" rIns="0" bIns="0" rtlCol="0">
            <a:spAutoFit/>
          </a:bodyPr>
          <a:lstStyle/>
          <a:p>
            <a:pPr marL="109855" marR="5080" lvl="0" indent="-97790" algn="l" defTabSz="914400" rtl="0" eaLnBrk="1" fontAlgn="auto" latinLnBrk="0" hangingPunct="1">
              <a:lnSpc>
                <a:spcPct val="128899"/>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Fu</a:t>
            </a:r>
            <a:r>
              <a:rPr kumimoji="0" sz="1800" b="0" i="0" u="none" strike="noStrike" kern="1200" cap="none" spc="0" normalizeH="0" baseline="0" noProof="0" dirty="0">
                <a:ln>
                  <a:noFill/>
                </a:ln>
                <a:solidFill>
                  <a:srgbClr val="FFFFFF"/>
                </a:solidFill>
                <a:effectLst/>
                <a:uLnTx/>
                <a:uFillTx/>
                <a:latin typeface="Carlito"/>
                <a:ea typeface="+mn-ea"/>
                <a:cs typeface="Carlito"/>
              </a:rPr>
              <a:t>n</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i</a:t>
            </a:r>
            <a:r>
              <a:rPr kumimoji="0" sz="1800" b="0" i="0" u="none" strike="noStrike" kern="1200" cap="none" spc="-5" normalizeH="0" baseline="0" noProof="0" dirty="0">
                <a:ln>
                  <a:noFill/>
                </a:ln>
                <a:solidFill>
                  <a:srgbClr val="FFFFFF"/>
                </a:solidFill>
                <a:effectLst/>
                <a:uLnTx/>
                <a:uFillTx/>
                <a:latin typeface="Carlito"/>
                <a:ea typeface="+mn-ea"/>
                <a:cs typeface="Carlito"/>
              </a:rPr>
              <a:t>ons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539364" y="1773758"/>
            <a:ext cx="1218565" cy="848994"/>
          </a:xfrm>
          <a:prstGeom prst="rect">
            <a:avLst/>
          </a:prstGeom>
        </p:spPr>
        <p:txBody>
          <a:bodyPr vert="horz" wrap="square" lIns="0" tIns="12700" rIns="0" bIns="0" rtlCol="0">
            <a:spAutoFit/>
          </a:bodyPr>
          <a:lstStyle/>
          <a:p>
            <a:pPr marL="1270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Default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1181506" y="1773758"/>
            <a:ext cx="976630" cy="57467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Office</a:t>
            </a:r>
            <a:r>
              <a:rPr kumimoji="0" sz="1800" b="0" i="0" u="none" strike="noStrike" kern="1200" cap="none" spc="-6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365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30" normalizeH="0" baseline="0" noProof="0" dirty="0">
                <a:ln>
                  <a:noFill/>
                </a:ln>
                <a:solidFill>
                  <a:srgbClr val="FFFFFF"/>
                </a:solidFill>
                <a:effectLst/>
                <a:uLnTx/>
                <a:uFillTx/>
                <a:latin typeface="Carlito"/>
                <a:ea typeface="+mn-ea"/>
                <a:cs typeface="Carlito"/>
              </a:rPr>
              <a:t>Tenant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8" name="object 18"/>
          <p:cNvGrpSpPr/>
          <p:nvPr/>
        </p:nvGrpSpPr>
        <p:grpSpPr>
          <a:xfrm>
            <a:off x="2601214" y="2820670"/>
            <a:ext cx="1028065" cy="345440"/>
            <a:chOff x="2601214" y="2820670"/>
            <a:chExt cx="1028065" cy="345440"/>
          </a:xfrm>
        </p:grpSpPr>
        <p:sp>
          <p:nvSpPr>
            <p:cNvPr id="19" name="object 19"/>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2607564" y="2827020"/>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object 21"/>
          <p:cNvSpPr txBox="1"/>
          <p:nvPr/>
        </p:nvSpPr>
        <p:spPr>
          <a:xfrm>
            <a:off x="2693670" y="2862452"/>
            <a:ext cx="84328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PowerApps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2" name="object 22"/>
          <p:cNvGrpSpPr/>
          <p:nvPr/>
        </p:nvGrpSpPr>
        <p:grpSpPr>
          <a:xfrm>
            <a:off x="2601214" y="3250438"/>
            <a:ext cx="1028065" cy="1314450"/>
            <a:chOff x="2601214" y="3250438"/>
            <a:chExt cx="1028065" cy="1314450"/>
          </a:xfrm>
        </p:grpSpPr>
        <p:sp>
          <p:nvSpPr>
            <p:cNvPr id="23" name="object 23"/>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607564" y="3854196"/>
              <a:ext cx="1015365" cy="704215"/>
            </a:xfrm>
            <a:custGeom>
              <a:avLst/>
              <a:gdLst/>
              <a:ahLst/>
              <a:cxnLst/>
              <a:rect l="l" t="t" r="r" b="b"/>
              <a:pathLst>
                <a:path w="1015364" h="704214">
                  <a:moveTo>
                    <a:pt x="0" y="704087"/>
                  </a:moveTo>
                  <a:lnTo>
                    <a:pt x="1014984" y="704087"/>
                  </a:lnTo>
                  <a:lnTo>
                    <a:pt x="1014984" y="0"/>
                  </a:lnTo>
                  <a:lnTo>
                    <a:pt x="0" y="0"/>
                  </a:lnTo>
                  <a:lnTo>
                    <a:pt x="0" y="704087"/>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object 27"/>
          <p:cNvSpPr txBox="1"/>
          <p:nvPr/>
        </p:nvSpPr>
        <p:spPr>
          <a:xfrm>
            <a:off x="2687192" y="3933825"/>
            <a:ext cx="723900" cy="52895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Makers: </a:t>
            </a:r>
            <a:r>
              <a:rPr kumimoji="0" sz="1100" b="1" i="0" u="none" strike="noStrike" kern="1200" cap="none" spc="0" normalizeH="0" baseline="0" noProof="0" dirty="0">
                <a:ln>
                  <a:noFill/>
                </a:ln>
                <a:solidFill>
                  <a:prstClr val="black"/>
                </a:solidFill>
                <a:effectLst/>
                <a:uLnTx/>
                <a:uFillTx/>
                <a:latin typeface="Carlito"/>
                <a:ea typeface="+mn-ea"/>
                <a:cs typeface="Carlito"/>
              </a:rPr>
              <a:t>All  Licensed  </a:t>
            </a:r>
            <a:r>
              <a:rPr kumimoji="0" sz="1100" b="0" i="0" u="none" strike="noStrike" kern="1200" cap="none" spc="0" normalizeH="0" baseline="0" noProof="0" dirty="0">
                <a:ln>
                  <a:noFill/>
                </a:ln>
                <a:solidFill>
                  <a:srgbClr val="FFFFFF"/>
                </a:solidFill>
                <a:effectLst/>
                <a:uLnTx/>
                <a:uFillTx/>
                <a:latin typeface="Carlito"/>
                <a:ea typeface="+mn-ea"/>
                <a:cs typeface="Carlito"/>
              </a:rPr>
              <a:t>Users:</a:t>
            </a:r>
            <a:r>
              <a:rPr kumimoji="0" sz="1100" b="0" i="0" u="none" strike="noStrike" kern="1200" cap="none" spc="-90" normalizeH="0" baseline="0" noProof="0" dirty="0">
                <a:ln>
                  <a:noFill/>
                </a:ln>
                <a:solidFill>
                  <a:srgbClr val="FFFFFF"/>
                </a:solidFill>
                <a:effectLst/>
                <a:uLnTx/>
                <a:uFillTx/>
                <a:latin typeface="Carlito"/>
                <a:ea typeface="+mn-ea"/>
                <a:cs typeface="Carlito"/>
              </a:rPr>
              <a:t> </a:t>
            </a:r>
            <a:r>
              <a:rPr kumimoji="0" sz="1100" b="1" i="0" u="none" strike="noStrike" kern="1200" cap="none" spc="-5" normalizeH="0" baseline="0" noProof="0" dirty="0">
                <a:ln>
                  <a:noFill/>
                </a:ln>
                <a:solidFill>
                  <a:prstClr val="black"/>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8" name="object 28"/>
          <p:cNvGrpSpPr/>
          <p:nvPr/>
        </p:nvGrpSpPr>
        <p:grpSpPr>
          <a:xfrm>
            <a:off x="1151889" y="2820670"/>
            <a:ext cx="1028065" cy="345440"/>
            <a:chOff x="1151889" y="2820670"/>
            <a:chExt cx="1028065" cy="345440"/>
          </a:xfrm>
        </p:grpSpPr>
        <p:sp>
          <p:nvSpPr>
            <p:cNvPr id="29" name="object 29"/>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58239" y="2827020"/>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1" name="object 31"/>
          <p:cNvSpPr txBox="1"/>
          <p:nvPr/>
        </p:nvSpPr>
        <p:spPr>
          <a:xfrm>
            <a:off x="1261617" y="2862452"/>
            <a:ext cx="80899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SharePoint</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2" name="object 32"/>
          <p:cNvGrpSpPr/>
          <p:nvPr/>
        </p:nvGrpSpPr>
        <p:grpSpPr>
          <a:xfrm>
            <a:off x="1139697" y="3683253"/>
            <a:ext cx="1029335" cy="343535"/>
            <a:chOff x="1139697" y="3683253"/>
            <a:chExt cx="1029335" cy="343535"/>
          </a:xfrm>
        </p:grpSpPr>
        <p:sp>
          <p:nvSpPr>
            <p:cNvPr id="33" name="object 33"/>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5" name="object 35"/>
          <p:cNvSpPr txBox="1"/>
          <p:nvPr/>
        </p:nvSpPr>
        <p:spPr>
          <a:xfrm>
            <a:off x="1303400" y="3724147"/>
            <a:ext cx="70294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arlito"/>
                <a:ea typeface="+mn-ea"/>
                <a:cs typeface="Carlito"/>
              </a:rPr>
              <a:t>E</a:t>
            </a:r>
            <a:r>
              <a:rPr kumimoji="0" sz="1400" b="0" i="0" u="none" strike="noStrike" kern="1200" cap="none" spc="-35" normalizeH="0" baseline="0" noProof="0" dirty="0">
                <a:ln>
                  <a:noFill/>
                </a:ln>
                <a:solidFill>
                  <a:srgbClr val="FFFFFF"/>
                </a:solidFill>
                <a:effectLst/>
                <a:uLnTx/>
                <a:uFillTx/>
                <a:latin typeface="Carlito"/>
                <a:ea typeface="+mn-ea"/>
                <a:cs typeface="Carlito"/>
              </a:rPr>
              <a:t>x</a:t>
            </a:r>
            <a:r>
              <a:rPr kumimoji="0" sz="1400" b="0" i="0" u="none" strike="noStrike" kern="1200" cap="none" spc="-10" normalizeH="0" baseline="0" noProof="0" dirty="0">
                <a:ln>
                  <a:noFill/>
                </a:ln>
                <a:solidFill>
                  <a:srgbClr val="FFFFFF"/>
                </a:solidFill>
                <a:effectLst/>
                <a:uLnTx/>
                <a:uFillTx/>
                <a:latin typeface="Carlito"/>
                <a:ea typeface="+mn-ea"/>
                <a:cs typeface="Carlito"/>
              </a:rPr>
              <a:t>ch</a:t>
            </a:r>
            <a:r>
              <a:rPr kumimoji="0" sz="1400" b="0" i="0" u="none" strike="noStrike" kern="1200" cap="none" spc="0" normalizeH="0" baseline="0" noProof="0" dirty="0">
                <a:ln>
                  <a:noFill/>
                </a:ln>
                <a:solidFill>
                  <a:srgbClr val="FFFFFF"/>
                </a:solidFill>
                <a:effectLst/>
                <a:uLnTx/>
                <a:uFillTx/>
                <a:latin typeface="Carlito"/>
                <a:ea typeface="+mn-ea"/>
                <a:cs typeface="Carlito"/>
              </a:rPr>
              <a:t>a</a:t>
            </a:r>
            <a:r>
              <a:rPr kumimoji="0" sz="1400" b="0" i="0" u="none" strike="noStrike" kern="1200" cap="none" spc="-10" normalizeH="0" baseline="0" noProof="0" dirty="0">
                <a:ln>
                  <a:noFill/>
                </a:ln>
                <a:solidFill>
                  <a:srgbClr val="FFFFFF"/>
                </a:solidFill>
                <a:effectLst/>
                <a:uLnTx/>
                <a:uFillTx/>
                <a:latin typeface="Carlito"/>
                <a:ea typeface="+mn-ea"/>
                <a:cs typeface="Carlito"/>
              </a:rPr>
              <a:t>n</a:t>
            </a:r>
            <a:r>
              <a:rPr kumimoji="0" sz="1400" b="0" i="0" u="none" strike="noStrike" kern="1200" cap="none" spc="-15" normalizeH="0" baseline="0" noProof="0" dirty="0">
                <a:ln>
                  <a:noFill/>
                </a:ln>
                <a:solidFill>
                  <a:srgbClr val="FFFFFF"/>
                </a:solidFill>
                <a:effectLst/>
                <a:uLnTx/>
                <a:uFillTx/>
                <a:latin typeface="Carlito"/>
                <a:ea typeface="+mn-ea"/>
                <a:cs typeface="Carlito"/>
              </a:rPr>
              <a:t>g</a:t>
            </a:r>
            <a:r>
              <a:rPr kumimoji="0" sz="1400" b="0" i="0" u="none" strike="noStrike" kern="1200" cap="none" spc="0" normalizeH="0" baseline="0" noProof="0" dirty="0">
                <a:ln>
                  <a:noFill/>
                </a:ln>
                <a:solidFill>
                  <a:srgbClr val="FFFFFF"/>
                </a:solidFill>
                <a:effectLst/>
                <a:uLnTx/>
                <a:uFillTx/>
                <a:latin typeface="Carlito"/>
                <a:ea typeface="+mn-ea"/>
                <a:cs typeface="Carlito"/>
              </a:rPr>
              <a:t>e</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6" name="object 36"/>
          <p:cNvGrpSpPr/>
          <p:nvPr/>
        </p:nvGrpSpPr>
        <p:grpSpPr>
          <a:xfrm>
            <a:off x="1151889" y="3248914"/>
            <a:ext cx="10048240" cy="3425190"/>
            <a:chOff x="1151889" y="3248914"/>
            <a:chExt cx="10048240" cy="3425190"/>
          </a:xfrm>
        </p:grpSpPr>
        <p:sp>
          <p:nvSpPr>
            <p:cNvPr id="37" name="object 37"/>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2409443" y="5737860"/>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409443" y="5737860"/>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1" name="object 41"/>
          <p:cNvSpPr txBox="1"/>
          <p:nvPr/>
        </p:nvSpPr>
        <p:spPr>
          <a:xfrm>
            <a:off x="9216008" y="6321348"/>
            <a:ext cx="1899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 Premise</a:t>
            </a:r>
            <a:r>
              <a:rPr kumimoji="0" sz="1800" b="0" i="0" u="none" strike="noStrike" kern="1200" cap="none" spc="-5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Systems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2" name="object 42"/>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Databases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3" name="object 43"/>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lvl="0" indent="-17145" algn="l" defTabSz="914400" rtl="0" eaLnBrk="1" fontAlgn="auto" latinLnBrk="0" hangingPunct="1">
              <a:lnSpc>
                <a:spcPct val="100000"/>
              </a:lnSpc>
              <a:spcBef>
                <a:spcPts val="14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a:t>
            </a:r>
            <a:r>
              <a:rPr kumimoji="0" sz="1800" b="0" i="0" u="none" strike="noStrike" kern="1200" cap="none" spc="-9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Premise  </a:t>
            </a:r>
            <a:r>
              <a:rPr kumimoji="0" sz="1800" b="0" i="0" u="none" strike="noStrike" kern="1200" cap="none" spc="-15" normalizeH="0" baseline="0" noProof="0" dirty="0">
                <a:ln>
                  <a:noFill/>
                </a:ln>
                <a:solidFill>
                  <a:srgbClr val="FFFFFF"/>
                </a:solidFill>
                <a:effectLst/>
                <a:uLnTx/>
                <a:uFillTx/>
                <a:latin typeface="Carlito"/>
                <a:ea typeface="+mn-ea"/>
                <a:cs typeface="Carlito"/>
              </a:rPr>
              <a:t>Gateway(s)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7184897" y="5923026"/>
            <a:ext cx="1762125" cy="280670"/>
          </a:xfrm>
          <a:prstGeom prst="rect">
            <a:avLst/>
          </a:prstGeom>
          <a:solidFill>
            <a:srgbClr val="AEABAB"/>
          </a:solidFill>
          <a:ln w="28955">
            <a:solidFill>
              <a:srgbClr val="FFFFFF"/>
            </a:solidFill>
          </a:ln>
        </p:spPr>
        <p:txBody>
          <a:bodyPr vert="horz" wrap="square" lIns="0" tIns="0" rIns="0" bIns="0" rtlCol="0">
            <a:spAutoFit/>
          </a:bodyPr>
          <a:lstStyle/>
          <a:p>
            <a:pPr marL="485140" marR="0" lvl="0" indent="0" algn="l" defTabSz="914400" rtl="0" eaLnBrk="1" fontAlgn="auto" latinLnBrk="0" hangingPunct="1">
              <a:lnSpc>
                <a:spcPts val="2070"/>
              </a:lnSpc>
              <a:spcBef>
                <a:spcPts val="0"/>
              </a:spcBef>
              <a:spcAft>
                <a:spcPts val="0"/>
              </a:spcAft>
              <a:buClrTx/>
              <a:buSzTx/>
              <a:buFontTx/>
              <a:buNone/>
              <a:tabLst/>
              <a:defRPr/>
            </a:pPr>
            <a:r>
              <a:rPr kumimoji="0" sz="1800" b="0" i="0" u="none" strike="noStrike" kern="1200" cap="none" spc="-25" normalizeH="0" baseline="0" noProof="0" dirty="0">
                <a:ln>
                  <a:noFill/>
                </a:ln>
                <a:solidFill>
                  <a:srgbClr val="FFFFFF"/>
                </a:solidFill>
                <a:effectLst/>
                <a:uLnTx/>
                <a:uFillTx/>
                <a:latin typeface="Carlito"/>
                <a:ea typeface="+mn-ea"/>
                <a:cs typeface="Carlito"/>
              </a:rPr>
              <a:t>Web</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SharePoint</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7" name="object 47"/>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marR="0" lvl="0" indent="0" algn="l" defTabSz="914400" rtl="0" eaLnBrk="1" fontAlgn="auto" latinLnBrk="0" hangingPunct="1">
              <a:lnSpc>
                <a:spcPts val="206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File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8" name="object 48"/>
          <p:cNvSpPr/>
          <p:nvPr/>
        </p:nvSpPr>
        <p:spPr>
          <a:xfrm>
            <a:off x="1181861" y="4815666"/>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txBox="1"/>
          <p:nvPr/>
        </p:nvSpPr>
        <p:spPr>
          <a:xfrm>
            <a:off x="1009903" y="4698492"/>
            <a:ext cx="1636395" cy="848360"/>
          </a:xfrm>
          <a:prstGeom prst="rect">
            <a:avLst/>
          </a:prstGeom>
        </p:spPr>
        <p:txBody>
          <a:bodyPr vert="horz" wrap="square" lIns="0" tIns="12700" rIns="0" bIns="0" rtlCol="0">
            <a:spAutoFit/>
          </a:bodyPr>
          <a:lstStyle/>
          <a:p>
            <a:pPr marL="12700" marR="5080" lvl="0" indent="752475" algn="l" defTabSz="914400" rtl="0" eaLnBrk="1" fontAlgn="auto" latinLnBrk="0" hangingPunct="1">
              <a:lnSpc>
                <a:spcPct val="1499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Azure</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AD  </a:t>
            </a:r>
            <a:r>
              <a:rPr kumimoji="0" sz="1800" b="0" i="0" u="none" strike="noStrike" kern="1200" cap="none" spc="-10" normalizeH="0" baseline="0" noProof="0" dirty="0">
                <a:ln>
                  <a:noFill/>
                </a:ln>
                <a:solidFill>
                  <a:srgbClr val="FFFFFF"/>
                </a:solidFill>
                <a:effectLst/>
                <a:uLnTx/>
                <a:uFillTx/>
                <a:latin typeface="Carlito"/>
                <a:ea typeface="+mn-ea"/>
                <a:cs typeface="Carlito"/>
              </a:rPr>
              <a:t>Microsoft</a:t>
            </a:r>
            <a:r>
              <a:rPr kumimoji="0" sz="1800" b="0" i="0" u="none" strike="noStrike" kern="1200" cap="none" spc="-2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Azure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0" name="object 50"/>
          <p:cNvGrpSpPr/>
          <p:nvPr/>
        </p:nvGrpSpPr>
        <p:grpSpPr>
          <a:xfrm>
            <a:off x="1146047" y="2955035"/>
            <a:ext cx="1500505" cy="1507490"/>
            <a:chOff x="1146047" y="2955035"/>
            <a:chExt cx="1500505" cy="1507490"/>
          </a:xfrm>
        </p:grpSpPr>
        <p:sp>
          <p:nvSpPr>
            <p:cNvPr id="51" name="object 51"/>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3" name="object 53"/>
          <p:cNvSpPr txBox="1"/>
          <p:nvPr/>
        </p:nvSpPr>
        <p:spPr>
          <a:xfrm>
            <a:off x="1146047" y="4131564"/>
            <a:ext cx="1016635" cy="330835"/>
          </a:xfrm>
          <a:prstGeom prst="rect">
            <a:avLst/>
          </a:prstGeom>
          <a:ln w="12191">
            <a:solidFill>
              <a:srgbClr val="507D31"/>
            </a:solidFill>
          </a:ln>
        </p:spPr>
        <p:txBody>
          <a:bodyPr vert="horz" wrap="square" lIns="0" tIns="46990" rIns="0" bIns="0" rtlCol="0">
            <a:spAutoFit/>
          </a:bodyPr>
          <a:lstStyle/>
          <a:p>
            <a:pPr marL="325120" marR="0" lvl="0" indent="0" algn="l" defTabSz="914400" rtl="0" eaLnBrk="1" fontAlgn="auto" latinLnBrk="0" hangingPunct="1">
              <a:lnSpc>
                <a:spcPct val="100000"/>
              </a:lnSpc>
              <a:spcBef>
                <a:spcPts val="37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Excel</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4" name="object 54"/>
          <p:cNvGrpSpPr/>
          <p:nvPr/>
        </p:nvGrpSpPr>
        <p:grpSpPr>
          <a:xfrm>
            <a:off x="2128647" y="3388995"/>
            <a:ext cx="2704465" cy="2129790"/>
            <a:chOff x="2128647" y="3388995"/>
            <a:chExt cx="2704465" cy="2129790"/>
          </a:xfrm>
        </p:grpSpPr>
        <p:sp>
          <p:nvSpPr>
            <p:cNvPr id="55" name="object 55"/>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8" name="object 58"/>
          <p:cNvSpPr txBox="1"/>
          <p:nvPr/>
        </p:nvSpPr>
        <p:spPr>
          <a:xfrm>
            <a:off x="3647059" y="4857750"/>
            <a:ext cx="1061085" cy="57467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G</a:t>
            </a:r>
            <a:r>
              <a:rPr kumimoji="0" sz="1800" b="0" i="0" u="none" strike="noStrike" kern="1200" cap="none" spc="-10" normalizeH="0" baseline="0" noProof="0" dirty="0">
                <a:ln>
                  <a:noFill/>
                </a:ln>
                <a:solidFill>
                  <a:srgbClr val="FFFFFF"/>
                </a:solidFill>
                <a:effectLst/>
                <a:uLnTx/>
                <a:uFillTx/>
                <a:latin typeface="Carlito"/>
                <a:ea typeface="+mn-ea"/>
                <a:cs typeface="Carlito"/>
              </a:rPr>
              <a:t>a</a:t>
            </a:r>
            <a:r>
              <a:rPr kumimoji="0" sz="1800" b="0" i="0" u="none" strike="noStrike" kern="1200" cap="none" spc="-3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e</a:t>
            </a:r>
            <a:r>
              <a:rPr kumimoji="0" sz="1800" b="0" i="0" u="none" strike="noStrike" kern="1200" cap="none" spc="-30" normalizeH="0" baseline="0" noProof="0" dirty="0">
                <a:ln>
                  <a:noFill/>
                </a:ln>
                <a:solidFill>
                  <a:srgbClr val="FFFFFF"/>
                </a:solidFill>
                <a:effectLst/>
                <a:uLnTx/>
                <a:uFillTx/>
                <a:latin typeface="Carlito"/>
                <a:ea typeface="+mn-ea"/>
                <a:cs typeface="Carlito"/>
              </a:rPr>
              <a:t>w</a:t>
            </a:r>
            <a:r>
              <a:rPr kumimoji="0" sz="1800" b="0" i="0" u="none" strike="noStrike" kern="1200" cap="none" spc="-40" normalizeH="0" baseline="0" noProof="0" dirty="0">
                <a:ln>
                  <a:noFill/>
                </a:ln>
                <a:solidFill>
                  <a:srgbClr val="FFFFFF"/>
                </a:solidFill>
                <a:effectLst/>
                <a:uLnTx/>
                <a:uFillTx/>
                <a:latin typeface="Carlito"/>
                <a:ea typeface="+mn-ea"/>
                <a:cs typeface="Carlito"/>
              </a:rPr>
              <a:t>a</a:t>
            </a:r>
            <a:r>
              <a:rPr kumimoji="0" sz="1800" b="0" i="0" u="none" strike="noStrike" kern="1200" cap="none" spc="0" normalizeH="0" baseline="0" noProof="0" dirty="0">
                <a:ln>
                  <a:noFill/>
                </a:ln>
                <a:solidFill>
                  <a:srgbClr val="FFFFFF"/>
                </a:solidFill>
                <a:effectLst/>
                <a:uLnTx/>
                <a:uFillTx/>
                <a:latin typeface="Carlito"/>
                <a:ea typeface="+mn-ea"/>
                <a:cs typeface="Carlito"/>
              </a:rPr>
              <a:t>y</a:t>
            </a:r>
            <a:r>
              <a:rPr kumimoji="0" sz="1800" b="0" i="0" u="none" strike="noStrike" kern="1200" cap="none" spc="-10" normalizeH="0" baseline="0" noProof="0" dirty="0">
                <a:ln>
                  <a:noFill/>
                </a:ln>
                <a:solidFill>
                  <a:srgbClr val="FFFFFF"/>
                </a:solidFill>
                <a:effectLst/>
                <a:uLnTx/>
                <a:uFillTx/>
                <a:latin typeface="Carlito"/>
                <a:ea typeface="+mn-ea"/>
                <a:cs typeface="Carlito"/>
              </a:rPr>
              <a:t>(</a:t>
            </a:r>
            <a:r>
              <a:rPr kumimoji="0" sz="1800" b="0" i="0" u="none" strike="noStrike" kern="1200" cap="none" spc="-5" normalizeH="0" baseline="0" noProof="0" dirty="0">
                <a:ln>
                  <a:noFill/>
                </a:ln>
                <a:solidFill>
                  <a:srgbClr val="FFFFFF"/>
                </a:solidFill>
                <a:effectLst/>
                <a:uLnTx/>
                <a:uFillTx/>
                <a:latin typeface="Carlito"/>
                <a:ea typeface="+mn-ea"/>
                <a:cs typeface="Carlito"/>
              </a:rPr>
              <a:t>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9" name="object 59"/>
          <p:cNvGrpSpPr/>
          <p:nvPr/>
        </p:nvGrpSpPr>
        <p:grpSpPr>
          <a:xfrm>
            <a:off x="3592829" y="1749298"/>
            <a:ext cx="2608580" cy="4211955"/>
            <a:chOff x="3592829" y="1749298"/>
            <a:chExt cx="2608580" cy="4211955"/>
          </a:xfrm>
        </p:grpSpPr>
        <p:sp>
          <p:nvSpPr>
            <p:cNvPr id="60" name="object 60"/>
            <p:cNvSpPr/>
            <p:nvPr/>
          </p:nvSpPr>
          <p:spPr>
            <a:xfrm>
              <a:off x="3592830" y="2963671"/>
              <a:ext cx="622935" cy="2997200"/>
            </a:xfrm>
            <a:custGeom>
              <a:avLst/>
              <a:gdLst/>
              <a:ahLst/>
              <a:cxnLst/>
              <a:rect l="l" t="t" r="r" b="b"/>
              <a:pathLst>
                <a:path w="622935" h="2997200">
                  <a:moveTo>
                    <a:pt x="622046" y="1843913"/>
                  </a:moveTo>
                  <a:lnTo>
                    <a:pt x="585177" y="1818360"/>
                  </a:lnTo>
                  <a:lnTo>
                    <a:pt x="584238" y="1813179"/>
                  </a:lnTo>
                  <a:lnTo>
                    <a:pt x="308076" y="283337"/>
                  </a:lnTo>
                  <a:lnTo>
                    <a:pt x="306743" y="275971"/>
                  </a:lnTo>
                  <a:lnTo>
                    <a:pt x="307759" y="274510"/>
                  </a:lnTo>
                  <a:lnTo>
                    <a:pt x="317754" y="275590"/>
                  </a:lnTo>
                  <a:lnTo>
                    <a:pt x="318325" y="270395"/>
                  </a:lnTo>
                  <a:lnTo>
                    <a:pt x="323469" y="269875"/>
                  </a:lnTo>
                  <a:lnTo>
                    <a:pt x="321894" y="254190"/>
                  </a:lnTo>
                  <a:lnTo>
                    <a:pt x="328472" y="244729"/>
                  </a:lnTo>
                  <a:lnTo>
                    <a:pt x="332359" y="239141"/>
                  </a:lnTo>
                  <a:lnTo>
                    <a:pt x="322567" y="232346"/>
                  </a:lnTo>
                  <a:lnTo>
                    <a:pt x="323723" y="221996"/>
                  </a:lnTo>
                  <a:lnTo>
                    <a:pt x="318643" y="221449"/>
                  </a:lnTo>
                  <a:lnTo>
                    <a:pt x="318135" y="216281"/>
                  </a:lnTo>
                  <a:lnTo>
                    <a:pt x="301828" y="217919"/>
                  </a:lnTo>
                  <a:lnTo>
                    <a:pt x="288163" y="208407"/>
                  </a:lnTo>
                  <a:lnTo>
                    <a:pt x="281876" y="217449"/>
                  </a:lnTo>
                  <a:lnTo>
                    <a:pt x="270129" y="216154"/>
                  </a:lnTo>
                  <a:lnTo>
                    <a:pt x="269925" y="217995"/>
                  </a:lnTo>
                  <a:lnTo>
                    <a:pt x="58280" y="44589"/>
                  </a:lnTo>
                  <a:lnTo>
                    <a:pt x="56286" y="24511"/>
                  </a:lnTo>
                  <a:lnTo>
                    <a:pt x="53848" y="0"/>
                  </a:lnTo>
                  <a:lnTo>
                    <a:pt x="254" y="5334"/>
                  </a:lnTo>
                  <a:lnTo>
                    <a:pt x="5588" y="58928"/>
                  </a:lnTo>
                  <a:lnTo>
                    <a:pt x="50177" y="54495"/>
                  </a:lnTo>
                  <a:lnTo>
                    <a:pt x="265430" y="230657"/>
                  </a:lnTo>
                  <a:lnTo>
                    <a:pt x="266331" y="239801"/>
                  </a:lnTo>
                  <a:lnTo>
                    <a:pt x="257429" y="252603"/>
                  </a:lnTo>
                  <a:lnTo>
                    <a:pt x="265531" y="258254"/>
                  </a:lnTo>
                  <a:lnTo>
                    <a:pt x="265264" y="260705"/>
                  </a:lnTo>
                  <a:lnTo>
                    <a:pt x="50571" y="432879"/>
                  </a:lnTo>
                  <a:lnTo>
                    <a:pt x="5842" y="427990"/>
                  </a:lnTo>
                  <a:lnTo>
                    <a:pt x="0" y="481584"/>
                  </a:lnTo>
                  <a:lnTo>
                    <a:pt x="53594" y="487426"/>
                  </a:lnTo>
                  <a:lnTo>
                    <a:pt x="56286" y="462661"/>
                  </a:lnTo>
                  <a:lnTo>
                    <a:pt x="58458" y="442785"/>
                  </a:lnTo>
                  <a:lnTo>
                    <a:pt x="269697" y="273481"/>
                  </a:lnTo>
                  <a:lnTo>
                    <a:pt x="269875" y="275209"/>
                  </a:lnTo>
                  <a:lnTo>
                    <a:pt x="287413" y="273481"/>
                  </a:lnTo>
                  <a:lnTo>
                    <a:pt x="294297" y="278257"/>
                  </a:lnTo>
                  <a:lnTo>
                    <a:pt x="572592" y="1820557"/>
                  </a:lnTo>
                  <a:lnTo>
                    <a:pt x="546989" y="1857375"/>
                  </a:lnTo>
                  <a:lnTo>
                    <a:pt x="591312" y="1888109"/>
                  </a:lnTo>
                  <a:lnTo>
                    <a:pt x="616559" y="1851787"/>
                  </a:lnTo>
                  <a:lnTo>
                    <a:pt x="622046" y="1843913"/>
                  </a:lnTo>
                  <a:close/>
                </a:path>
                <a:path w="622935" h="2997200">
                  <a:moveTo>
                    <a:pt x="622554" y="2959011"/>
                  </a:moveTo>
                  <a:lnTo>
                    <a:pt x="590804" y="2959011"/>
                  </a:lnTo>
                  <a:lnTo>
                    <a:pt x="578104" y="2959011"/>
                  </a:lnTo>
                  <a:lnTo>
                    <a:pt x="546354" y="2959011"/>
                  </a:lnTo>
                  <a:lnTo>
                    <a:pt x="584454" y="2997111"/>
                  </a:lnTo>
                  <a:lnTo>
                    <a:pt x="622554" y="2959011"/>
                  </a:lnTo>
                  <a:close/>
                </a:path>
                <a:path w="622935" h="2997200">
                  <a:moveTo>
                    <a:pt x="622554" y="2539492"/>
                  </a:moveTo>
                  <a:lnTo>
                    <a:pt x="584454" y="2501392"/>
                  </a:lnTo>
                  <a:lnTo>
                    <a:pt x="546354" y="2539492"/>
                  </a:lnTo>
                  <a:lnTo>
                    <a:pt x="578104" y="2571242"/>
                  </a:lnTo>
                  <a:lnTo>
                    <a:pt x="578104" y="2927261"/>
                  </a:lnTo>
                  <a:lnTo>
                    <a:pt x="590804" y="2927261"/>
                  </a:lnTo>
                  <a:lnTo>
                    <a:pt x="590804" y="2920911"/>
                  </a:lnTo>
                  <a:lnTo>
                    <a:pt x="590804" y="2577592"/>
                  </a:lnTo>
                  <a:lnTo>
                    <a:pt x="590804" y="2571242"/>
                  </a:lnTo>
                  <a:lnTo>
                    <a:pt x="622554" y="2539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716779" y="1755648"/>
              <a:ext cx="1478280" cy="2908300"/>
            </a:xfrm>
            <a:custGeom>
              <a:avLst/>
              <a:gdLst/>
              <a:ahLst/>
              <a:cxnLst/>
              <a:rect l="l" t="t" r="r" b="b"/>
              <a:pathLst>
                <a:path w="1478279" h="2908300">
                  <a:moveTo>
                    <a:pt x="1478279" y="0"/>
                  </a:moveTo>
                  <a:lnTo>
                    <a:pt x="0" y="0"/>
                  </a:lnTo>
                  <a:lnTo>
                    <a:pt x="0" y="2907791"/>
                  </a:lnTo>
                  <a:lnTo>
                    <a:pt x="1478279" y="2907791"/>
                  </a:lnTo>
                  <a:lnTo>
                    <a:pt x="1478279"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4716779" y="1755648"/>
              <a:ext cx="1478280" cy="2908300"/>
            </a:xfrm>
            <a:custGeom>
              <a:avLst/>
              <a:gdLst/>
              <a:ahLst/>
              <a:cxnLst/>
              <a:rect l="l" t="t" r="r" b="b"/>
              <a:pathLst>
                <a:path w="1478279" h="2908300">
                  <a:moveTo>
                    <a:pt x="0" y="2907791"/>
                  </a:moveTo>
                  <a:lnTo>
                    <a:pt x="1478279" y="2907791"/>
                  </a:lnTo>
                  <a:lnTo>
                    <a:pt x="1478279"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3" name="object 63"/>
          <p:cNvSpPr txBox="1"/>
          <p:nvPr/>
        </p:nvSpPr>
        <p:spPr>
          <a:xfrm>
            <a:off x="4847971" y="1773758"/>
            <a:ext cx="1218565" cy="848994"/>
          </a:xfrm>
          <a:prstGeom prst="rect">
            <a:avLst/>
          </a:prstGeom>
        </p:spPr>
        <p:txBody>
          <a:bodyPr vert="horz" wrap="square" lIns="0" tIns="12700" rIns="0" bIns="0" rtlCol="0">
            <a:spAutoFit/>
          </a:bodyPr>
          <a:lstStyle/>
          <a:p>
            <a:pPr marL="12065"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(no</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4" name="object 64"/>
          <p:cNvSpPr/>
          <p:nvPr/>
        </p:nvSpPr>
        <p:spPr>
          <a:xfrm>
            <a:off x="4817364" y="2799588"/>
            <a:ext cx="1285240" cy="330835"/>
          </a:xfrm>
          <a:custGeom>
            <a:avLst/>
            <a:gdLst/>
            <a:ahLst/>
            <a:cxnLst/>
            <a:rect l="l" t="t" r="r" b="b"/>
            <a:pathLst>
              <a:path w="1285239" h="330835">
                <a:moveTo>
                  <a:pt x="1284732" y="0"/>
                </a:moveTo>
                <a:lnTo>
                  <a:pt x="0" y="0"/>
                </a:lnTo>
                <a:lnTo>
                  <a:pt x="0" y="330708"/>
                </a:lnTo>
                <a:lnTo>
                  <a:pt x="1284732" y="330708"/>
                </a:lnTo>
                <a:lnTo>
                  <a:pt x="128473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817364" y="2799588"/>
            <a:ext cx="1285240" cy="330835"/>
          </a:xfrm>
          <a:prstGeom prst="rect">
            <a:avLst/>
          </a:prstGeom>
          <a:ln w="12192">
            <a:solidFill>
              <a:srgbClr val="507D31"/>
            </a:solidFill>
          </a:ln>
        </p:spPr>
        <p:txBody>
          <a:bodyPr vert="horz" wrap="square" lIns="0" tIns="47625" rIns="0" bIns="0" rtlCol="0">
            <a:spAutoFit/>
          </a:bodyPr>
          <a:lstStyle/>
          <a:p>
            <a:pPr marL="191135" marR="0" lvl="0" indent="0" algn="l"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Canvas</a:t>
            </a:r>
            <a:r>
              <a:rPr kumimoji="0" sz="1400" b="0" i="0" u="none" strike="noStrike" kern="1200" cap="none" spc="5" normalizeH="0" baseline="0" noProof="0" dirty="0">
                <a:ln>
                  <a:noFill/>
                </a:ln>
                <a:solidFill>
                  <a:srgbClr val="FFFFFF"/>
                </a:solidFill>
                <a:effectLst/>
                <a:uLnTx/>
                <a:uFillTx/>
                <a:latin typeface="Carlito"/>
                <a:ea typeface="+mn-ea"/>
                <a:cs typeface="Carlito"/>
              </a:rPr>
              <a:t> </a:t>
            </a:r>
            <a:r>
              <a:rPr kumimoji="0" sz="1400" b="0" i="0" u="none" strike="noStrike" kern="1200" cap="none" spc="-5" normalizeH="0" baseline="0" noProof="0" dirty="0">
                <a:ln>
                  <a:noFill/>
                </a:ln>
                <a:solidFill>
                  <a:srgbClr val="FFFFFF"/>
                </a:solidFill>
                <a:effectLst/>
                <a:uLnTx/>
                <a:uFillTx/>
                <a:latin typeface="Carlito"/>
                <a:ea typeface="+mn-ea"/>
                <a:cs typeface="Carlito"/>
              </a:rPr>
              <a:t>Apps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66" name="object 66"/>
          <p:cNvGrpSpPr/>
          <p:nvPr/>
        </p:nvGrpSpPr>
        <p:grpSpPr>
          <a:xfrm>
            <a:off x="4811014" y="3223005"/>
            <a:ext cx="1291590" cy="1326515"/>
            <a:chOff x="4811014" y="3223005"/>
            <a:chExt cx="1291590" cy="1326515"/>
          </a:xfrm>
        </p:grpSpPr>
        <p:sp>
          <p:nvSpPr>
            <p:cNvPr id="67" name="object 67"/>
            <p:cNvSpPr/>
            <p:nvPr/>
          </p:nvSpPr>
          <p:spPr>
            <a:xfrm>
              <a:off x="4817364" y="3229355"/>
              <a:ext cx="1278890" cy="330835"/>
            </a:xfrm>
            <a:custGeom>
              <a:avLst/>
              <a:gdLst/>
              <a:ahLst/>
              <a:cxnLst/>
              <a:rect l="l" t="t" r="r" b="b"/>
              <a:pathLst>
                <a:path w="1278889" h="330835">
                  <a:moveTo>
                    <a:pt x="1278636" y="0"/>
                  </a:moveTo>
                  <a:lnTo>
                    <a:pt x="0" y="0"/>
                  </a:lnTo>
                  <a:lnTo>
                    <a:pt x="0" y="330708"/>
                  </a:lnTo>
                  <a:lnTo>
                    <a:pt x="1278636" y="330708"/>
                  </a:lnTo>
                  <a:lnTo>
                    <a:pt x="1278636"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4817364" y="3229355"/>
              <a:ext cx="1278890" cy="330835"/>
            </a:xfrm>
            <a:custGeom>
              <a:avLst/>
              <a:gdLst/>
              <a:ahLst/>
              <a:cxnLst/>
              <a:rect l="l" t="t" r="r" b="b"/>
              <a:pathLst>
                <a:path w="1278889" h="330835">
                  <a:moveTo>
                    <a:pt x="0" y="330708"/>
                  </a:moveTo>
                  <a:lnTo>
                    <a:pt x="1278636" y="330708"/>
                  </a:lnTo>
                  <a:lnTo>
                    <a:pt x="1278636"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4817364" y="3637787"/>
              <a:ext cx="1278890" cy="905510"/>
            </a:xfrm>
            <a:custGeom>
              <a:avLst/>
              <a:gdLst/>
              <a:ahLst/>
              <a:cxnLst/>
              <a:rect l="l" t="t" r="r" b="b"/>
              <a:pathLst>
                <a:path w="1278889" h="905510">
                  <a:moveTo>
                    <a:pt x="1278636" y="0"/>
                  </a:moveTo>
                  <a:lnTo>
                    <a:pt x="0" y="0"/>
                  </a:lnTo>
                  <a:lnTo>
                    <a:pt x="0" y="905256"/>
                  </a:lnTo>
                  <a:lnTo>
                    <a:pt x="1278636" y="905256"/>
                  </a:lnTo>
                  <a:lnTo>
                    <a:pt x="1278636"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4817364" y="3637787"/>
              <a:ext cx="1278890" cy="905510"/>
            </a:xfrm>
            <a:custGeom>
              <a:avLst/>
              <a:gdLst/>
              <a:ahLst/>
              <a:cxnLst/>
              <a:rect l="l" t="t" r="r" b="b"/>
              <a:pathLst>
                <a:path w="1278889" h="905510">
                  <a:moveTo>
                    <a:pt x="0" y="905256"/>
                  </a:moveTo>
                  <a:lnTo>
                    <a:pt x="1278636" y="905256"/>
                  </a:lnTo>
                  <a:lnTo>
                    <a:pt x="1278636" y="0"/>
                  </a:lnTo>
                  <a:lnTo>
                    <a:pt x="0" y="0"/>
                  </a:lnTo>
                  <a:lnTo>
                    <a:pt x="0" y="905256"/>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1" name="object 71"/>
          <p:cNvSpPr txBox="1"/>
          <p:nvPr/>
        </p:nvSpPr>
        <p:spPr>
          <a:xfrm>
            <a:off x="4896739" y="3809745"/>
            <a:ext cx="890269" cy="54419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0000"/>
                </a:solidFill>
                <a:effectLst/>
                <a:uLnTx/>
                <a:uFillTx/>
                <a:latin typeface="Carlito"/>
                <a:ea typeface="+mn-ea"/>
                <a:cs typeface="Carlito"/>
              </a:rPr>
              <a:t>AD </a:t>
            </a:r>
            <a:r>
              <a:rPr kumimoji="0" sz="1200" b="0" i="0" u="none" strike="noStrike" kern="1200" cap="none" spc="-5" normalizeH="0" baseline="0" noProof="0" dirty="0">
                <a:ln>
                  <a:noFill/>
                </a:ln>
                <a:solidFill>
                  <a:srgbClr val="FF0000"/>
                </a:solidFill>
                <a:effectLst/>
                <a:uLnTx/>
                <a:uFillTx/>
                <a:latin typeface="Carlito"/>
                <a:ea typeface="+mn-ea"/>
                <a:cs typeface="Carlito"/>
              </a:rPr>
              <a:t>Managed  </a:t>
            </a:r>
            <a:r>
              <a:rPr kumimoji="0" sz="1100" b="0" i="0" u="none" strike="noStrike" kern="1200" cap="none" spc="0" normalizeH="0" baseline="0" noProof="0" dirty="0">
                <a:ln>
                  <a:noFill/>
                </a:ln>
                <a:solidFill>
                  <a:srgbClr val="FFFFFF"/>
                </a:solidFill>
                <a:effectLst/>
                <a:uLnTx/>
                <a:uFillTx/>
                <a:latin typeface="Carlito"/>
                <a:ea typeface="+mn-ea"/>
                <a:cs typeface="Carlito"/>
              </a:rPr>
              <a:t>Makers:</a:t>
            </a:r>
            <a:r>
              <a:rPr kumimoji="0" sz="1100" b="0" i="0" u="none" strike="noStrike" kern="1200" cap="none" spc="-95"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Admin  Users:</a:t>
            </a:r>
            <a:r>
              <a:rPr kumimoji="0" sz="1100" b="0" i="0" u="none" strike="noStrike" kern="1200" cap="none" spc="-35"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2" name="object 72"/>
          <p:cNvGrpSpPr/>
          <p:nvPr/>
        </p:nvGrpSpPr>
        <p:grpSpPr>
          <a:xfrm>
            <a:off x="6187185" y="1749298"/>
            <a:ext cx="2826385" cy="2921000"/>
            <a:chOff x="6187185" y="1749298"/>
            <a:chExt cx="2826385" cy="2921000"/>
          </a:xfrm>
        </p:grpSpPr>
        <p:sp>
          <p:nvSpPr>
            <p:cNvPr id="73" name="object 73"/>
            <p:cNvSpPr/>
            <p:nvPr/>
          </p:nvSpPr>
          <p:spPr>
            <a:xfrm>
              <a:off x="6193535" y="1755648"/>
              <a:ext cx="2813685" cy="2908300"/>
            </a:xfrm>
            <a:custGeom>
              <a:avLst/>
              <a:gdLst/>
              <a:ahLst/>
              <a:cxnLst/>
              <a:rect l="l" t="t" r="r" b="b"/>
              <a:pathLst>
                <a:path w="2813684" h="2908300">
                  <a:moveTo>
                    <a:pt x="2813304" y="0"/>
                  </a:moveTo>
                  <a:lnTo>
                    <a:pt x="0" y="0"/>
                  </a:lnTo>
                  <a:lnTo>
                    <a:pt x="0" y="2907791"/>
                  </a:lnTo>
                  <a:lnTo>
                    <a:pt x="2813304" y="2907791"/>
                  </a:lnTo>
                  <a:lnTo>
                    <a:pt x="2813304"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p:nvPr/>
          </p:nvSpPr>
          <p:spPr>
            <a:xfrm>
              <a:off x="6193535" y="1755648"/>
              <a:ext cx="2813685" cy="2908300"/>
            </a:xfrm>
            <a:custGeom>
              <a:avLst/>
              <a:gdLst/>
              <a:ahLst/>
              <a:cxnLst/>
              <a:rect l="l" t="t" r="r" b="b"/>
              <a:pathLst>
                <a:path w="2813684" h="2908300">
                  <a:moveTo>
                    <a:pt x="0" y="2907791"/>
                  </a:moveTo>
                  <a:lnTo>
                    <a:pt x="2813304" y="2907791"/>
                  </a:lnTo>
                  <a:lnTo>
                    <a:pt x="2813304"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5" name="object 75"/>
          <p:cNvSpPr txBox="1"/>
          <p:nvPr/>
        </p:nvSpPr>
        <p:spPr>
          <a:xfrm>
            <a:off x="6990968" y="1773758"/>
            <a:ext cx="1218565" cy="848994"/>
          </a:xfrm>
          <a:prstGeom prst="rect">
            <a:avLst/>
          </a:prstGeom>
        </p:spPr>
        <p:txBody>
          <a:bodyPr vert="horz" wrap="square" lIns="0" tIns="12700" rIns="0" bIns="0" rtlCol="0">
            <a:spAutoFit/>
          </a:bodyPr>
          <a:lstStyle/>
          <a:p>
            <a:pPr marL="1270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(with</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6" name="object 76"/>
          <p:cNvGrpSpPr/>
          <p:nvPr/>
        </p:nvGrpSpPr>
        <p:grpSpPr>
          <a:xfrm>
            <a:off x="6286246" y="3631438"/>
            <a:ext cx="2666365" cy="913765"/>
            <a:chOff x="6286246" y="3631438"/>
            <a:chExt cx="2666365" cy="913765"/>
          </a:xfrm>
        </p:grpSpPr>
        <p:sp>
          <p:nvSpPr>
            <p:cNvPr id="77" name="object 77"/>
            <p:cNvSpPr/>
            <p:nvPr/>
          </p:nvSpPr>
          <p:spPr>
            <a:xfrm>
              <a:off x="6292596" y="3637788"/>
              <a:ext cx="2653665" cy="901065"/>
            </a:xfrm>
            <a:custGeom>
              <a:avLst/>
              <a:gdLst/>
              <a:ahLst/>
              <a:cxnLst/>
              <a:rect l="l" t="t" r="r" b="b"/>
              <a:pathLst>
                <a:path w="2653665" h="901064">
                  <a:moveTo>
                    <a:pt x="2653283" y="0"/>
                  </a:moveTo>
                  <a:lnTo>
                    <a:pt x="0" y="0"/>
                  </a:lnTo>
                  <a:lnTo>
                    <a:pt x="0" y="900684"/>
                  </a:lnTo>
                  <a:lnTo>
                    <a:pt x="2653283" y="900684"/>
                  </a:lnTo>
                  <a:lnTo>
                    <a:pt x="2653283"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p:nvPr/>
          </p:nvSpPr>
          <p:spPr>
            <a:xfrm>
              <a:off x="6292596" y="3637788"/>
              <a:ext cx="2653665" cy="901065"/>
            </a:xfrm>
            <a:custGeom>
              <a:avLst/>
              <a:gdLst/>
              <a:ahLst/>
              <a:cxnLst/>
              <a:rect l="l" t="t" r="r" b="b"/>
              <a:pathLst>
                <a:path w="2653665" h="901064">
                  <a:moveTo>
                    <a:pt x="0" y="900684"/>
                  </a:moveTo>
                  <a:lnTo>
                    <a:pt x="2653283" y="900684"/>
                  </a:lnTo>
                  <a:lnTo>
                    <a:pt x="2653283" y="0"/>
                  </a:lnTo>
                  <a:lnTo>
                    <a:pt x="0" y="0"/>
                  </a:lnTo>
                  <a:lnTo>
                    <a:pt x="0" y="900684"/>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9" name="object 79"/>
          <p:cNvSpPr txBox="1"/>
          <p:nvPr/>
        </p:nvSpPr>
        <p:spPr>
          <a:xfrm>
            <a:off x="6372605" y="3639692"/>
            <a:ext cx="1859914" cy="88011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0000"/>
                </a:solidFill>
                <a:effectLst/>
                <a:uLnTx/>
                <a:uFillTx/>
                <a:latin typeface="Carlito"/>
                <a:ea typeface="+mn-ea"/>
                <a:cs typeface="Carlito"/>
              </a:rPr>
              <a:t>Managed </a:t>
            </a:r>
            <a:r>
              <a:rPr kumimoji="0" sz="1200" b="0" i="0" u="none" strike="noStrike" kern="1200" cap="none" spc="0" normalizeH="0" baseline="0" noProof="0" dirty="0">
                <a:ln>
                  <a:noFill/>
                </a:ln>
                <a:solidFill>
                  <a:srgbClr val="FF0000"/>
                </a:solidFill>
                <a:effectLst/>
                <a:uLnTx/>
                <a:uFillTx/>
                <a:latin typeface="Carlito"/>
                <a:ea typeface="+mn-ea"/>
                <a:cs typeface="Carlito"/>
              </a:rPr>
              <a:t>by </a:t>
            </a:r>
            <a:r>
              <a:rPr kumimoji="0" sz="1200" b="0" i="0" u="none" strike="noStrike" kern="1200" cap="none" spc="-5" normalizeH="0" baseline="0" noProof="0" dirty="0">
                <a:ln>
                  <a:noFill/>
                </a:ln>
                <a:solidFill>
                  <a:srgbClr val="FF0000"/>
                </a:solidFill>
                <a:effectLst/>
                <a:uLnTx/>
                <a:uFillTx/>
                <a:latin typeface="Carlito"/>
                <a:ea typeface="+mn-ea"/>
                <a:cs typeface="Carlito"/>
              </a:rPr>
              <a:t>CDS (AD</a:t>
            </a:r>
            <a:r>
              <a:rPr kumimoji="0" sz="1200" b="0" i="0" u="none" strike="noStrike" kern="1200" cap="none" spc="-90" normalizeH="0" baseline="0" noProof="0" dirty="0">
                <a:ln>
                  <a:noFill/>
                </a:ln>
                <a:solidFill>
                  <a:srgbClr val="FF0000"/>
                </a:solidFill>
                <a:effectLst/>
                <a:uLnTx/>
                <a:uFillTx/>
                <a:latin typeface="Carlito"/>
                <a:ea typeface="+mn-ea"/>
                <a:cs typeface="Carlito"/>
              </a:rPr>
              <a:t> </a:t>
            </a:r>
            <a:r>
              <a:rPr kumimoji="0" sz="1200" b="0" i="0" u="none" strike="noStrike" kern="1200" cap="none" spc="-5" normalizeH="0" baseline="0" noProof="0" dirty="0">
                <a:ln>
                  <a:noFill/>
                </a:ln>
                <a:solidFill>
                  <a:srgbClr val="FF0000"/>
                </a:solidFill>
                <a:effectLst/>
                <a:uLnTx/>
                <a:uFillTx/>
                <a:latin typeface="Carlito"/>
                <a:ea typeface="+mn-ea"/>
                <a:cs typeface="Carlito"/>
              </a:rPr>
              <a:t>Groups)  </a:t>
            </a:r>
            <a:r>
              <a:rPr kumimoji="0" sz="1100" b="0" i="0" u="none" strike="noStrike" kern="1200" cap="none" spc="0" normalizeH="0" baseline="0" noProof="0" dirty="0">
                <a:ln>
                  <a:noFill/>
                </a:ln>
                <a:solidFill>
                  <a:srgbClr val="FFFFFF"/>
                </a:solidFill>
                <a:effectLst/>
                <a:uLnTx/>
                <a:uFillTx/>
                <a:latin typeface="Carlito"/>
                <a:ea typeface="+mn-ea"/>
                <a:cs typeface="Carlito"/>
              </a:rPr>
              <a:t>Environment </a:t>
            </a:r>
            <a:r>
              <a:rPr kumimoji="0" sz="1100" b="0" i="0" u="none" strike="noStrike" kern="1200" cap="none" spc="-5" normalizeH="0" baseline="0" noProof="0" dirty="0">
                <a:ln>
                  <a:noFill/>
                </a:ln>
                <a:solidFill>
                  <a:srgbClr val="FFFFFF"/>
                </a:solidFill>
                <a:effectLst/>
                <a:uLnTx/>
                <a:uFillTx/>
                <a:latin typeface="Carlito"/>
                <a:ea typeface="+mn-ea"/>
                <a:cs typeface="Carlito"/>
              </a:rPr>
              <a:t>Admin: </a:t>
            </a:r>
            <a:r>
              <a:rPr kumimoji="0" sz="1100" b="0" i="0" u="none" strike="noStrike" kern="1200" cap="none" spc="0" normalizeH="0" baseline="0" noProof="0" dirty="0">
                <a:ln>
                  <a:noFill/>
                </a:ln>
                <a:solidFill>
                  <a:srgbClr val="FFFFFF"/>
                </a:solidFill>
                <a:effectLst/>
                <a:uLnTx/>
                <a:uFillTx/>
                <a:latin typeface="Carlito"/>
                <a:ea typeface="+mn-ea"/>
                <a:cs typeface="Carlito"/>
              </a:rPr>
              <a:t>Creator  </a:t>
            </a:r>
            <a:r>
              <a:rPr kumimoji="0" sz="1100" b="0" i="0" u="none" strike="noStrike" kern="1200" cap="none" spc="-5" normalizeH="0" baseline="0" noProof="0" dirty="0">
                <a:ln>
                  <a:noFill/>
                </a:ln>
                <a:solidFill>
                  <a:srgbClr val="FFFFFF"/>
                </a:solidFill>
                <a:effectLst/>
                <a:uLnTx/>
                <a:uFillTx/>
                <a:latin typeface="Carlito"/>
                <a:ea typeface="+mn-ea"/>
                <a:cs typeface="Carlito"/>
              </a:rPr>
              <a:t>Environment </a:t>
            </a:r>
            <a:r>
              <a:rPr kumimoji="0" sz="1100" b="0" i="0" u="none" strike="noStrike" kern="1200" cap="none" spc="0" normalizeH="0" baseline="0" noProof="0" dirty="0">
                <a:ln>
                  <a:noFill/>
                </a:ln>
                <a:solidFill>
                  <a:srgbClr val="FFFFFF"/>
                </a:solidFill>
                <a:effectLst/>
                <a:uLnTx/>
                <a:uFillTx/>
                <a:latin typeface="Carlito"/>
                <a:ea typeface="+mn-ea"/>
                <a:cs typeface="Carlito"/>
              </a:rPr>
              <a:t>Makers: None  </a:t>
            </a:r>
            <a:r>
              <a:rPr kumimoji="0" sz="1100" b="0" i="0" u="none" strike="noStrike" kern="1200" cap="none" spc="-5" normalizeH="0" baseline="0" noProof="0" dirty="0">
                <a:ln>
                  <a:noFill/>
                </a:ln>
                <a:solidFill>
                  <a:srgbClr val="FFFFFF"/>
                </a:solidFill>
                <a:effectLst/>
                <a:uLnTx/>
                <a:uFillTx/>
                <a:latin typeface="Carlito"/>
                <a:ea typeface="+mn-ea"/>
                <a:cs typeface="Carlito"/>
              </a:rPr>
              <a:t>System Customizer:</a:t>
            </a:r>
            <a:r>
              <a:rPr kumimoji="0" sz="1100" b="0" i="0" u="none" strike="noStrike" kern="1200" cap="none" spc="-60"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CDS User:</a:t>
            </a:r>
            <a:r>
              <a:rPr kumimoji="0" sz="1100" b="0" i="0" u="none" strike="noStrike" kern="1200" cap="none" spc="-40"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0" name="object 80"/>
          <p:cNvGrpSpPr/>
          <p:nvPr/>
        </p:nvGrpSpPr>
        <p:grpSpPr>
          <a:xfrm>
            <a:off x="2146045" y="2808477"/>
            <a:ext cx="5217160" cy="640080"/>
            <a:chOff x="2146045" y="2808477"/>
            <a:chExt cx="5217160" cy="640080"/>
          </a:xfrm>
        </p:grpSpPr>
        <p:sp>
          <p:nvSpPr>
            <p:cNvPr id="81" name="object 81"/>
            <p:cNvSpPr/>
            <p:nvPr/>
          </p:nvSpPr>
          <p:spPr>
            <a:xfrm>
              <a:off x="2146045" y="2965957"/>
              <a:ext cx="489584" cy="482600"/>
            </a:xfrm>
            <a:custGeom>
              <a:avLst/>
              <a:gdLst/>
              <a:ahLst/>
              <a:cxnLst/>
              <a:rect l="l" t="t" r="r" b="b"/>
              <a:pathLst>
                <a:path w="489585" h="482600">
                  <a:moveTo>
                    <a:pt x="508" y="428116"/>
                  </a:moveTo>
                  <a:lnTo>
                    <a:pt x="0" y="482091"/>
                  </a:lnTo>
                  <a:lnTo>
                    <a:pt x="53848" y="482472"/>
                  </a:lnTo>
                  <a:lnTo>
                    <a:pt x="54061" y="459866"/>
                  </a:lnTo>
                  <a:lnTo>
                    <a:pt x="31623" y="459866"/>
                  </a:lnTo>
                  <a:lnTo>
                    <a:pt x="22733" y="450850"/>
                  </a:lnTo>
                  <a:lnTo>
                    <a:pt x="45360" y="428540"/>
                  </a:lnTo>
                  <a:lnTo>
                    <a:pt x="508" y="428116"/>
                  </a:lnTo>
                  <a:close/>
                </a:path>
                <a:path w="489585" h="482600">
                  <a:moveTo>
                    <a:pt x="45360" y="428540"/>
                  </a:moveTo>
                  <a:lnTo>
                    <a:pt x="22733" y="450850"/>
                  </a:lnTo>
                  <a:lnTo>
                    <a:pt x="31623" y="459866"/>
                  </a:lnTo>
                  <a:lnTo>
                    <a:pt x="54271" y="437535"/>
                  </a:lnTo>
                  <a:lnTo>
                    <a:pt x="54356" y="428625"/>
                  </a:lnTo>
                  <a:lnTo>
                    <a:pt x="45360" y="428540"/>
                  </a:lnTo>
                  <a:close/>
                </a:path>
                <a:path w="489585" h="482600">
                  <a:moveTo>
                    <a:pt x="54271" y="437535"/>
                  </a:moveTo>
                  <a:lnTo>
                    <a:pt x="31623" y="459866"/>
                  </a:lnTo>
                  <a:lnTo>
                    <a:pt x="54061" y="459866"/>
                  </a:lnTo>
                  <a:lnTo>
                    <a:pt x="54271" y="437535"/>
                  </a:lnTo>
                  <a:close/>
                </a:path>
                <a:path w="489585" h="482600">
                  <a:moveTo>
                    <a:pt x="49911" y="424052"/>
                  </a:moveTo>
                  <a:lnTo>
                    <a:pt x="45360" y="428540"/>
                  </a:lnTo>
                  <a:lnTo>
                    <a:pt x="54356" y="428625"/>
                  </a:lnTo>
                  <a:lnTo>
                    <a:pt x="54271" y="437535"/>
                  </a:lnTo>
                  <a:lnTo>
                    <a:pt x="58801" y="433069"/>
                  </a:lnTo>
                  <a:lnTo>
                    <a:pt x="49911" y="424052"/>
                  </a:lnTo>
                  <a:close/>
                </a:path>
                <a:path w="489585" h="482600">
                  <a:moveTo>
                    <a:pt x="86106" y="388492"/>
                  </a:moveTo>
                  <a:lnTo>
                    <a:pt x="58928" y="415163"/>
                  </a:lnTo>
                  <a:lnTo>
                    <a:pt x="67818" y="424179"/>
                  </a:lnTo>
                  <a:lnTo>
                    <a:pt x="94996" y="397509"/>
                  </a:lnTo>
                  <a:lnTo>
                    <a:pt x="86106" y="388492"/>
                  </a:lnTo>
                  <a:close/>
                </a:path>
                <a:path w="489585" h="482600">
                  <a:moveTo>
                    <a:pt x="122301" y="352805"/>
                  </a:moveTo>
                  <a:lnTo>
                    <a:pt x="95123" y="379475"/>
                  </a:lnTo>
                  <a:lnTo>
                    <a:pt x="104012" y="388619"/>
                  </a:lnTo>
                  <a:lnTo>
                    <a:pt x="131191" y="361822"/>
                  </a:lnTo>
                  <a:lnTo>
                    <a:pt x="122301" y="352805"/>
                  </a:lnTo>
                  <a:close/>
                </a:path>
                <a:path w="489585" h="482600">
                  <a:moveTo>
                    <a:pt x="158496" y="317118"/>
                  </a:moveTo>
                  <a:lnTo>
                    <a:pt x="131318" y="343915"/>
                  </a:lnTo>
                  <a:lnTo>
                    <a:pt x="140208" y="352932"/>
                  </a:lnTo>
                  <a:lnTo>
                    <a:pt x="167386" y="326263"/>
                  </a:lnTo>
                  <a:lnTo>
                    <a:pt x="158496" y="317118"/>
                  </a:lnTo>
                  <a:close/>
                </a:path>
                <a:path w="489585" h="482600">
                  <a:moveTo>
                    <a:pt x="194691" y="281558"/>
                  </a:moveTo>
                  <a:lnTo>
                    <a:pt x="167512" y="308228"/>
                  </a:lnTo>
                  <a:lnTo>
                    <a:pt x="176403" y="317245"/>
                  </a:lnTo>
                  <a:lnTo>
                    <a:pt x="203581" y="290575"/>
                  </a:lnTo>
                  <a:lnTo>
                    <a:pt x="194691" y="281558"/>
                  </a:lnTo>
                  <a:close/>
                </a:path>
                <a:path w="489585" h="482600">
                  <a:moveTo>
                    <a:pt x="230886" y="245871"/>
                  </a:moveTo>
                  <a:lnTo>
                    <a:pt x="203708" y="272668"/>
                  </a:lnTo>
                  <a:lnTo>
                    <a:pt x="212598" y="281686"/>
                  </a:lnTo>
                  <a:lnTo>
                    <a:pt x="239776" y="254888"/>
                  </a:lnTo>
                  <a:lnTo>
                    <a:pt x="230886" y="245871"/>
                  </a:lnTo>
                  <a:close/>
                </a:path>
                <a:path w="489585" h="482600">
                  <a:moveTo>
                    <a:pt x="267081" y="210312"/>
                  </a:moveTo>
                  <a:lnTo>
                    <a:pt x="239903" y="236981"/>
                  </a:lnTo>
                  <a:lnTo>
                    <a:pt x="248793" y="245999"/>
                  </a:lnTo>
                  <a:lnTo>
                    <a:pt x="275971" y="219328"/>
                  </a:lnTo>
                  <a:lnTo>
                    <a:pt x="267081" y="210312"/>
                  </a:lnTo>
                  <a:close/>
                </a:path>
                <a:path w="489585" h="482600">
                  <a:moveTo>
                    <a:pt x="303276" y="174625"/>
                  </a:moveTo>
                  <a:lnTo>
                    <a:pt x="276098" y="201294"/>
                  </a:lnTo>
                  <a:lnTo>
                    <a:pt x="284988" y="210438"/>
                  </a:lnTo>
                  <a:lnTo>
                    <a:pt x="312166" y="183641"/>
                  </a:lnTo>
                  <a:lnTo>
                    <a:pt x="303276" y="174625"/>
                  </a:lnTo>
                  <a:close/>
                </a:path>
                <a:path w="489585" h="482600">
                  <a:moveTo>
                    <a:pt x="339471" y="138937"/>
                  </a:moveTo>
                  <a:lnTo>
                    <a:pt x="312293" y="165734"/>
                  </a:lnTo>
                  <a:lnTo>
                    <a:pt x="321310" y="174751"/>
                  </a:lnTo>
                  <a:lnTo>
                    <a:pt x="348361" y="148081"/>
                  </a:lnTo>
                  <a:lnTo>
                    <a:pt x="339471" y="138937"/>
                  </a:lnTo>
                  <a:close/>
                </a:path>
                <a:path w="489585" h="482600">
                  <a:moveTo>
                    <a:pt x="375666" y="103377"/>
                  </a:moveTo>
                  <a:lnTo>
                    <a:pt x="348488" y="130047"/>
                  </a:lnTo>
                  <a:lnTo>
                    <a:pt x="357505" y="139064"/>
                  </a:lnTo>
                  <a:lnTo>
                    <a:pt x="384556" y="112394"/>
                  </a:lnTo>
                  <a:lnTo>
                    <a:pt x="375666" y="103377"/>
                  </a:lnTo>
                  <a:close/>
                </a:path>
                <a:path w="489585" h="482600">
                  <a:moveTo>
                    <a:pt x="411861" y="67690"/>
                  </a:moveTo>
                  <a:lnTo>
                    <a:pt x="384810" y="94487"/>
                  </a:lnTo>
                  <a:lnTo>
                    <a:pt x="393700" y="103504"/>
                  </a:lnTo>
                  <a:lnTo>
                    <a:pt x="420751" y="76707"/>
                  </a:lnTo>
                  <a:lnTo>
                    <a:pt x="411861" y="67690"/>
                  </a:lnTo>
                  <a:close/>
                </a:path>
                <a:path w="489585" h="482600">
                  <a:moveTo>
                    <a:pt x="435037" y="44965"/>
                  </a:moveTo>
                  <a:lnTo>
                    <a:pt x="421005" y="58800"/>
                  </a:lnTo>
                  <a:lnTo>
                    <a:pt x="429895" y="67817"/>
                  </a:lnTo>
                  <a:lnTo>
                    <a:pt x="444043" y="53933"/>
                  </a:lnTo>
                  <a:lnTo>
                    <a:pt x="434975" y="53847"/>
                  </a:lnTo>
                  <a:lnTo>
                    <a:pt x="435037" y="44965"/>
                  </a:lnTo>
                  <a:close/>
                </a:path>
                <a:path w="489585" h="482600">
                  <a:moveTo>
                    <a:pt x="465966" y="32130"/>
                  </a:moveTo>
                  <a:lnTo>
                    <a:pt x="448056" y="32130"/>
                  </a:lnTo>
                  <a:lnTo>
                    <a:pt x="457073" y="41147"/>
                  </a:lnTo>
                  <a:lnTo>
                    <a:pt x="444043" y="53933"/>
                  </a:lnTo>
                  <a:lnTo>
                    <a:pt x="488823" y="54355"/>
                  </a:lnTo>
                  <a:lnTo>
                    <a:pt x="489031" y="32257"/>
                  </a:lnTo>
                  <a:lnTo>
                    <a:pt x="466090" y="32257"/>
                  </a:lnTo>
                  <a:close/>
                </a:path>
                <a:path w="489585" h="482600">
                  <a:moveTo>
                    <a:pt x="448056" y="32130"/>
                  </a:moveTo>
                  <a:lnTo>
                    <a:pt x="435037" y="44965"/>
                  </a:lnTo>
                  <a:lnTo>
                    <a:pt x="434975" y="53847"/>
                  </a:lnTo>
                  <a:lnTo>
                    <a:pt x="444043" y="53933"/>
                  </a:lnTo>
                  <a:lnTo>
                    <a:pt x="457073" y="41147"/>
                  </a:lnTo>
                  <a:lnTo>
                    <a:pt x="448056" y="32130"/>
                  </a:lnTo>
                  <a:close/>
                </a:path>
                <a:path w="489585" h="482600">
                  <a:moveTo>
                    <a:pt x="435356" y="0"/>
                  </a:moveTo>
                  <a:lnTo>
                    <a:pt x="435037" y="44965"/>
                  </a:lnTo>
                  <a:lnTo>
                    <a:pt x="448056" y="32130"/>
                  </a:lnTo>
                  <a:lnTo>
                    <a:pt x="465966" y="32130"/>
                  </a:lnTo>
                  <a:lnTo>
                    <a:pt x="457200" y="23113"/>
                  </a:lnTo>
                  <a:lnTo>
                    <a:pt x="457708" y="22605"/>
                  </a:lnTo>
                  <a:lnTo>
                    <a:pt x="489122" y="22605"/>
                  </a:lnTo>
                  <a:lnTo>
                    <a:pt x="489331" y="507"/>
                  </a:lnTo>
                  <a:lnTo>
                    <a:pt x="435356" y="0"/>
                  </a:lnTo>
                  <a:close/>
                </a:path>
                <a:path w="489585" h="482600">
                  <a:moveTo>
                    <a:pt x="457708" y="22605"/>
                  </a:moveTo>
                  <a:lnTo>
                    <a:pt x="457200" y="23113"/>
                  </a:lnTo>
                  <a:lnTo>
                    <a:pt x="466090" y="32257"/>
                  </a:lnTo>
                  <a:lnTo>
                    <a:pt x="466598" y="31750"/>
                  </a:lnTo>
                  <a:lnTo>
                    <a:pt x="457708" y="22605"/>
                  </a:lnTo>
                  <a:close/>
                </a:path>
                <a:path w="489585" h="482600">
                  <a:moveTo>
                    <a:pt x="489122" y="22605"/>
                  </a:moveTo>
                  <a:lnTo>
                    <a:pt x="457708" y="22605"/>
                  </a:lnTo>
                  <a:lnTo>
                    <a:pt x="466598" y="31750"/>
                  </a:lnTo>
                  <a:lnTo>
                    <a:pt x="466090" y="32257"/>
                  </a:lnTo>
                  <a:lnTo>
                    <a:pt x="489031" y="32257"/>
                  </a:lnTo>
                  <a:lnTo>
                    <a:pt x="489122" y="226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6292595" y="2814827"/>
              <a:ext cx="1064260" cy="332740"/>
            </a:xfrm>
            <a:custGeom>
              <a:avLst/>
              <a:gdLst/>
              <a:ahLst/>
              <a:cxnLst/>
              <a:rect l="l" t="t" r="r" b="b"/>
              <a:pathLst>
                <a:path w="1064259" h="332739">
                  <a:moveTo>
                    <a:pt x="1063752" y="0"/>
                  </a:moveTo>
                  <a:lnTo>
                    <a:pt x="0" y="0"/>
                  </a:lnTo>
                  <a:lnTo>
                    <a:pt x="0" y="332232"/>
                  </a:lnTo>
                  <a:lnTo>
                    <a:pt x="1063752" y="332232"/>
                  </a:lnTo>
                  <a:lnTo>
                    <a:pt x="106375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6292595" y="2814827"/>
              <a:ext cx="1064260" cy="332740"/>
            </a:xfrm>
            <a:custGeom>
              <a:avLst/>
              <a:gdLst/>
              <a:ahLst/>
              <a:cxnLst/>
              <a:rect l="l" t="t" r="r" b="b"/>
              <a:pathLst>
                <a:path w="1064259" h="332739">
                  <a:moveTo>
                    <a:pt x="0" y="332232"/>
                  </a:moveTo>
                  <a:lnTo>
                    <a:pt x="1063752" y="332232"/>
                  </a:lnTo>
                  <a:lnTo>
                    <a:pt x="1063752"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4" name="object 84"/>
          <p:cNvSpPr txBox="1"/>
          <p:nvPr/>
        </p:nvSpPr>
        <p:spPr>
          <a:xfrm>
            <a:off x="6424929" y="2868548"/>
            <a:ext cx="80010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0" normalizeH="0" baseline="0" noProof="0" dirty="0">
                <a:ln>
                  <a:noFill/>
                </a:ln>
                <a:solidFill>
                  <a:srgbClr val="FFFFFF"/>
                </a:solidFill>
                <a:effectLst/>
                <a:uLnTx/>
                <a:uFillTx/>
                <a:latin typeface="Carlito"/>
                <a:ea typeface="+mn-ea"/>
                <a:cs typeface="Carlito"/>
              </a:rPr>
              <a:t>Canvas</a:t>
            </a:r>
            <a:r>
              <a:rPr kumimoji="0" sz="1200" b="0" i="0" u="none" strike="noStrike" kern="1200" cap="none" spc="-65" normalizeH="0" baseline="0" noProof="0" dirty="0">
                <a:ln>
                  <a:noFill/>
                </a:ln>
                <a:solidFill>
                  <a:srgbClr val="FFFFFF"/>
                </a:solidFill>
                <a:effectLst/>
                <a:uLnTx/>
                <a:uFillTx/>
                <a:latin typeface="Carlito"/>
                <a:ea typeface="+mn-ea"/>
                <a:cs typeface="Carlito"/>
              </a:rPr>
              <a:t> </a:t>
            </a:r>
            <a:r>
              <a:rPr kumimoji="0" sz="1200" b="0" i="0" u="none" strike="noStrike" kern="1200" cap="none" spc="0" normalizeH="0" baseline="0" noProof="0" dirty="0">
                <a:ln>
                  <a:noFill/>
                </a:ln>
                <a:solidFill>
                  <a:srgbClr val="FFFFFF"/>
                </a:solidFill>
                <a:effectLst/>
                <a:uLnTx/>
                <a:uFillTx/>
                <a:latin typeface="Carlito"/>
                <a:ea typeface="+mn-ea"/>
                <a:cs typeface="Carlito"/>
              </a:rPr>
              <a:t>Apps</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5" name="object 85"/>
          <p:cNvGrpSpPr/>
          <p:nvPr/>
        </p:nvGrpSpPr>
        <p:grpSpPr>
          <a:xfrm>
            <a:off x="6280150" y="3223005"/>
            <a:ext cx="1076960" cy="343535"/>
            <a:chOff x="6280150" y="3223005"/>
            <a:chExt cx="1076960" cy="343535"/>
          </a:xfrm>
        </p:grpSpPr>
        <p:sp>
          <p:nvSpPr>
            <p:cNvPr id="86" name="object 86"/>
            <p:cNvSpPr/>
            <p:nvPr/>
          </p:nvSpPr>
          <p:spPr>
            <a:xfrm>
              <a:off x="6286500" y="3229355"/>
              <a:ext cx="1064260" cy="330835"/>
            </a:xfrm>
            <a:custGeom>
              <a:avLst/>
              <a:gdLst/>
              <a:ahLst/>
              <a:cxnLst/>
              <a:rect l="l" t="t" r="r" b="b"/>
              <a:pathLst>
                <a:path w="1064259" h="330835">
                  <a:moveTo>
                    <a:pt x="1063752" y="0"/>
                  </a:moveTo>
                  <a:lnTo>
                    <a:pt x="0" y="0"/>
                  </a:lnTo>
                  <a:lnTo>
                    <a:pt x="0" y="330708"/>
                  </a:lnTo>
                  <a:lnTo>
                    <a:pt x="1063752" y="330708"/>
                  </a:lnTo>
                  <a:lnTo>
                    <a:pt x="106375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p:nvPr/>
          </p:nvSpPr>
          <p:spPr>
            <a:xfrm>
              <a:off x="6286500" y="3229355"/>
              <a:ext cx="1064260" cy="330835"/>
            </a:xfrm>
            <a:custGeom>
              <a:avLst/>
              <a:gdLst/>
              <a:ahLst/>
              <a:cxnLst/>
              <a:rect l="l" t="t" r="r" b="b"/>
              <a:pathLst>
                <a:path w="1064259" h="330835">
                  <a:moveTo>
                    <a:pt x="0" y="330708"/>
                  </a:moveTo>
                  <a:lnTo>
                    <a:pt x="1063752" y="330708"/>
                  </a:lnTo>
                  <a:lnTo>
                    <a:pt x="1063752"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8" name="object 88"/>
          <p:cNvSpPr txBox="1"/>
          <p:nvPr/>
        </p:nvSpPr>
        <p:spPr>
          <a:xfrm>
            <a:off x="6630161" y="3282188"/>
            <a:ext cx="37782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Fl</a:t>
            </a:r>
            <a:r>
              <a:rPr kumimoji="0" sz="1200" b="0" i="0" u="none" strike="noStrike" kern="1200" cap="none" spc="0" normalizeH="0" baseline="0" noProof="0" dirty="0">
                <a:ln>
                  <a:noFill/>
                </a:ln>
                <a:solidFill>
                  <a:srgbClr val="FFFFFF"/>
                </a:solidFill>
                <a:effectLst/>
                <a:uLnTx/>
                <a:uFillTx/>
                <a:latin typeface="Carlito"/>
                <a:ea typeface="+mn-ea"/>
                <a:cs typeface="Carlito"/>
              </a:rPr>
              <a:t>o</a:t>
            </a:r>
            <a:r>
              <a:rPr kumimoji="0" sz="1200" b="0" i="0" u="none" strike="noStrike" kern="1200" cap="none" spc="-20" normalizeH="0" baseline="0" noProof="0" dirty="0">
                <a:ln>
                  <a:noFill/>
                </a:ln>
                <a:solidFill>
                  <a:srgbClr val="FFFFFF"/>
                </a:solidFill>
                <a:effectLst/>
                <a:uLnTx/>
                <a:uFillTx/>
                <a:latin typeface="Carlito"/>
                <a:ea typeface="+mn-ea"/>
                <a:cs typeface="Carlito"/>
              </a:rPr>
              <a:t>w</a:t>
            </a:r>
            <a:r>
              <a:rPr kumimoji="0" sz="1200" b="0" i="0" u="none" strike="noStrike" kern="1200" cap="none" spc="0" normalizeH="0" baseline="0" noProof="0" dirty="0">
                <a:ln>
                  <a:noFill/>
                </a:ln>
                <a:solidFill>
                  <a:srgbClr val="FFFFFF"/>
                </a:solidFill>
                <a:effectLst/>
                <a:uLnTx/>
                <a:uFillTx/>
                <a:latin typeface="Carlito"/>
                <a:ea typeface="+mn-ea"/>
                <a:cs typeface="Carlito"/>
              </a:rPr>
              <a:t>s</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9" name="object 89"/>
          <p:cNvGrpSpPr/>
          <p:nvPr/>
        </p:nvGrpSpPr>
        <p:grpSpPr>
          <a:xfrm>
            <a:off x="7433818" y="2816098"/>
            <a:ext cx="1500505" cy="343535"/>
            <a:chOff x="7433818" y="2816098"/>
            <a:chExt cx="1500505" cy="343535"/>
          </a:xfrm>
        </p:grpSpPr>
        <p:sp>
          <p:nvSpPr>
            <p:cNvPr id="90" name="object 90"/>
            <p:cNvSpPr/>
            <p:nvPr/>
          </p:nvSpPr>
          <p:spPr>
            <a:xfrm>
              <a:off x="7440168" y="2822448"/>
              <a:ext cx="1487805" cy="330835"/>
            </a:xfrm>
            <a:custGeom>
              <a:avLst/>
              <a:gdLst/>
              <a:ahLst/>
              <a:cxnLst/>
              <a:rect l="l" t="t" r="r" b="b"/>
              <a:pathLst>
                <a:path w="1487804" h="330835">
                  <a:moveTo>
                    <a:pt x="1487424" y="0"/>
                  </a:moveTo>
                  <a:lnTo>
                    <a:pt x="0" y="0"/>
                  </a:lnTo>
                  <a:lnTo>
                    <a:pt x="0" y="330708"/>
                  </a:lnTo>
                  <a:lnTo>
                    <a:pt x="1487424" y="330708"/>
                  </a:lnTo>
                  <a:lnTo>
                    <a:pt x="148742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7440168" y="2822448"/>
              <a:ext cx="1487805" cy="330835"/>
            </a:xfrm>
            <a:custGeom>
              <a:avLst/>
              <a:gdLst/>
              <a:ahLst/>
              <a:cxnLst/>
              <a:rect l="l" t="t" r="r" b="b"/>
              <a:pathLst>
                <a:path w="1487804" h="330835">
                  <a:moveTo>
                    <a:pt x="0" y="330708"/>
                  </a:moveTo>
                  <a:lnTo>
                    <a:pt x="1487424" y="330708"/>
                  </a:lnTo>
                  <a:lnTo>
                    <a:pt x="1487424"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2" name="object 92"/>
          <p:cNvSpPr txBox="1"/>
          <p:nvPr/>
        </p:nvSpPr>
        <p:spPr>
          <a:xfrm>
            <a:off x="7628890" y="2883154"/>
            <a:ext cx="111061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Model Driven</a:t>
            </a:r>
            <a:r>
              <a:rPr kumimoji="0" sz="1100" b="0" i="0" u="none" strike="noStrike" kern="1200" cap="none" spc="-105" normalizeH="0" baseline="0" noProof="0" dirty="0">
                <a:ln>
                  <a:noFill/>
                </a:ln>
                <a:solidFill>
                  <a:srgbClr val="FFFFFF"/>
                </a:solidFill>
                <a:effectLst/>
                <a:uLnTx/>
                <a:uFillTx/>
                <a:latin typeface="Carlito"/>
                <a:ea typeface="+mn-ea"/>
                <a:cs typeface="Carlito"/>
              </a:rPr>
              <a:t> </a:t>
            </a:r>
            <a:r>
              <a:rPr kumimoji="0" sz="1100" b="0" i="0" u="none" strike="noStrike" kern="1200" cap="none" spc="-5" normalizeH="0" baseline="0" noProof="0" dirty="0">
                <a:ln>
                  <a:noFill/>
                </a:ln>
                <a:solidFill>
                  <a:srgbClr val="FFFFFF"/>
                </a:solidFill>
                <a:effectLst/>
                <a:uLnTx/>
                <a:uFillTx/>
                <a:latin typeface="Carlito"/>
                <a:ea typeface="+mn-ea"/>
                <a:cs typeface="Carlito"/>
              </a:rPr>
              <a:t>Apps</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3" name="object 93"/>
          <p:cNvGrpSpPr/>
          <p:nvPr/>
        </p:nvGrpSpPr>
        <p:grpSpPr>
          <a:xfrm>
            <a:off x="7433818" y="3221482"/>
            <a:ext cx="1500505" cy="343535"/>
            <a:chOff x="7433818" y="3221482"/>
            <a:chExt cx="1500505" cy="343535"/>
          </a:xfrm>
        </p:grpSpPr>
        <p:sp>
          <p:nvSpPr>
            <p:cNvPr id="94" name="object 94"/>
            <p:cNvSpPr/>
            <p:nvPr/>
          </p:nvSpPr>
          <p:spPr>
            <a:xfrm>
              <a:off x="7440168" y="3227832"/>
              <a:ext cx="1487805" cy="330835"/>
            </a:xfrm>
            <a:custGeom>
              <a:avLst/>
              <a:gdLst/>
              <a:ahLst/>
              <a:cxnLst/>
              <a:rect l="l" t="t" r="r" b="b"/>
              <a:pathLst>
                <a:path w="1487804" h="330835">
                  <a:moveTo>
                    <a:pt x="1487424" y="0"/>
                  </a:moveTo>
                  <a:lnTo>
                    <a:pt x="0" y="0"/>
                  </a:lnTo>
                  <a:lnTo>
                    <a:pt x="0" y="330708"/>
                  </a:lnTo>
                  <a:lnTo>
                    <a:pt x="1487424" y="330708"/>
                  </a:lnTo>
                  <a:lnTo>
                    <a:pt x="148742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7440168" y="3227832"/>
              <a:ext cx="1487805" cy="330835"/>
            </a:xfrm>
            <a:custGeom>
              <a:avLst/>
              <a:gdLst/>
              <a:ahLst/>
              <a:cxnLst/>
              <a:rect l="l" t="t" r="r" b="b"/>
              <a:pathLst>
                <a:path w="1487804" h="330835">
                  <a:moveTo>
                    <a:pt x="0" y="330708"/>
                  </a:moveTo>
                  <a:lnTo>
                    <a:pt x="1487424" y="330708"/>
                  </a:lnTo>
                  <a:lnTo>
                    <a:pt x="1487424"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6" name="object 96"/>
          <p:cNvSpPr txBox="1"/>
          <p:nvPr/>
        </p:nvSpPr>
        <p:spPr>
          <a:xfrm>
            <a:off x="1164336" y="2409444"/>
            <a:ext cx="1015365" cy="332740"/>
          </a:xfrm>
          <a:prstGeom prst="rect">
            <a:avLst/>
          </a:prstGeom>
          <a:solidFill>
            <a:srgbClr val="F8CAAC">
              <a:alpha val="79998"/>
            </a:srgbClr>
          </a:solidFill>
          <a:ln w="12191">
            <a:solidFill>
              <a:srgbClr val="507D31"/>
            </a:solidFill>
          </a:ln>
        </p:spPr>
        <p:txBody>
          <a:bodyPr vert="horz" wrap="square" lIns="0" tIns="0" rIns="0" bIns="0" rtlCol="0">
            <a:spAutoFit/>
          </a:bodyPr>
          <a:lstStyle/>
          <a:p>
            <a:pPr marL="0" marR="0" lvl="0" indent="0" algn="ctr" defTabSz="914400" rtl="0" eaLnBrk="1" fontAlgn="auto" latinLnBrk="0" hangingPunct="1">
              <a:lnSpc>
                <a:spcPts val="1245"/>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Active</a:t>
            </a:r>
            <a:endParaRPr kumimoji="0" sz="11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Directory</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7" name="object 97"/>
          <p:cNvGrpSpPr/>
          <p:nvPr/>
        </p:nvGrpSpPr>
        <p:grpSpPr>
          <a:xfrm>
            <a:off x="1026922" y="2758185"/>
            <a:ext cx="1239520" cy="1223010"/>
            <a:chOff x="1026922" y="2758185"/>
            <a:chExt cx="1239520" cy="1223010"/>
          </a:xfrm>
        </p:grpSpPr>
        <p:sp>
          <p:nvSpPr>
            <p:cNvPr id="98" name="object 98"/>
            <p:cNvSpPr/>
            <p:nvPr/>
          </p:nvSpPr>
          <p:spPr>
            <a:xfrm>
              <a:off x="1033272" y="2764535"/>
              <a:ext cx="1226820" cy="1210310"/>
            </a:xfrm>
            <a:custGeom>
              <a:avLst/>
              <a:gdLst/>
              <a:ahLst/>
              <a:cxnLst/>
              <a:rect l="l" t="t" r="r" b="b"/>
              <a:pathLst>
                <a:path w="1226820" h="1210310">
                  <a:moveTo>
                    <a:pt x="613410" y="0"/>
                  </a:moveTo>
                  <a:lnTo>
                    <a:pt x="565464" y="1820"/>
                  </a:lnTo>
                  <a:lnTo>
                    <a:pt x="518530" y="7191"/>
                  </a:lnTo>
                  <a:lnTo>
                    <a:pt x="472742" y="15979"/>
                  </a:lnTo>
                  <a:lnTo>
                    <a:pt x="428237" y="28049"/>
                  </a:lnTo>
                  <a:lnTo>
                    <a:pt x="385151" y="43267"/>
                  </a:lnTo>
                  <a:lnTo>
                    <a:pt x="343622" y="61497"/>
                  </a:lnTo>
                  <a:lnTo>
                    <a:pt x="303783" y="82606"/>
                  </a:lnTo>
                  <a:lnTo>
                    <a:pt x="265774" y="106459"/>
                  </a:lnTo>
                  <a:lnTo>
                    <a:pt x="229728" y="132921"/>
                  </a:lnTo>
                  <a:lnTo>
                    <a:pt x="195783" y="161858"/>
                  </a:lnTo>
                  <a:lnTo>
                    <a:pt x="164075" y="193135"/>
                  </a:lnTo>
                  <a:lnTo>
                    <a:pt x="134740" y="226618"/>
                  </a:lnTo>
                  <a:lnTo>
                    <a:pt x="107915" y="262172"/>
                  </a:lnTo>
                  <a:lnTo>
                    <a:pt x="83735" y="299663"/>
                  </a:lnTo>
                  <a:lnTo>
                    <a:pt x="62337" y="338956"/>
                  </a:lnTo>
                  <a:lnTo>
                    <a:pt x="43857" y="379917"/>
                  </a:lnTo>
                  <a:lnTo>
                    <a:pt x="28432" y="422411"/>
                  </a:lnTo>
                  <a:lnTo>
                    <a:pt x="16197" y="466304"/>
                  </a:lnTo>
                  <a:lnTo>
                    <a:pt x="7289" y="511460"/>
                  </a:lnTo>
                  <a:lnTo>
                    <a:pt x="1845" y="557746"/>
                  </a:lnTo>
                  <a:lnTo>
                    <a:pt x="0" y="605027"/>
                  </a:lnTo>
                  <a:lnTo>
                    <a:pt x="1845" y="652309"/>
                  </a:lnTo>
                  <a:lnTo>
                    <a:pt x="7289" y="698595"/>
                  </a:lnTo>
                  <a:lnTo>
                    <a:pt x="16197" y="743751"/>
                  </a:lnTo>
                  <a:lnTo>
                    <a:pt x="28432" y="787644"/>
                  </a:lnTo>
                  <a:lnTo>
                    <a:pt x="43857" y="830138"/>
                  </a:lnTo>
                  <a:lnTo>
                    <a:pt x="62337" y="871099"/>
                  </a:lnTo>
                  <a:lnTo>
                    <a:pt x="83735" y="910392"/>
                  </a:lnTo>
                  <a:lnTo>
                    <a:pt x="107915" y="947883"/>
                  </a:lnTo>
                  <a:lnTo>
                    <a:pt x="134740" y="983437"/>
                  </a:lnTo>
                  <a:lnTo>
                    <a:pt x="164075" y="1016920"/>
                  </a:lnTo>
                  <a:lnTo>
                    <a:pt x="195783" y="1048197"/>
                  </a:lnTo>
                  <a:lnTo>
                    <a:pt x="229728" y="1077134"/>
                  </a:lnTo>
                  <a:lnTo>
                    <a:pt x="265774" y="1103596"/>
                  </a:lnTo>
                  <a:lnTo>
                    <a:pt x="303784" y="1127449"/>
                  </a:lnTo>
                  <a:lnTo>
                    <a:pt x="343622" y="1148558"/>
                  </a:lnTo>
                  <a:lnTo>
                    <a:pt x="385151" y="1166788"/>
                  </a:lnTo>
                  <a:lnTo>
                    <a:pt x="428237" y="1182006"/>
                  </a:lnTo>
                  <a:lnTo>
                    <a:pt x="472742" y="1194076"/>
                  </a:lnTo>
                  <a:lnTo>
                    <a:pt x="518530" y="1202864"/>
                  </a:lnTo>
                  <a:lnTo>
                    <a:pt x="565464" y="1208235"/>
                  </a:lnTo>
                  <a:lnTo>
                    <a:pt x="613410" y="1210056"/>
                  </a:lnTo>
                  <a:lnTo>
                    <a:pt x="661355" y="1208235"/>
                  </a:lnTo>
                  <a:lnTo>
                    <a:pt x="708289" y="1202864"/>
                  </a:lnTo>
                  <a:lnTo>
                    <a:pt x="754077" y="1194076"/>
                  </a:lnTo>
                  <a:lnTo>
                    <a:pt x="798582" y="1182006"/>
                  </a:lnTo>
                  <a:lnTo>
                    <a:pt x="841668" y="1166788"/>
                  </a:lnTo>
                  <a:lnTo>
                    <a:pt x="883197" y="1148558"/>
                  </a:lnTo>
                  <a:lnTo>
                    <a:pt x="923035" y="1127449"/>
                  </a:lnTo>
                  <a:lnTo>
                    <a:pt x="961045" y="1103596"/>
                  </a:lnTo>
                  <a:lnTo>
                    <a:pt x="997091" y="1077134"/>
                  </a:lnTo>
                  <a:lnTo>
                    <a:pt x="1031036" y="1048197"/>
                  </a:lnTo>
                  <a:lnTo>
                    <a:pt x="1062744" y="1016920"/>
                  </a:lnTo>
                  <a:lnTo>
                    <a:pt x="1092079" y="983437"/>
                  </a:lnTo>
                  <a:lnTo>
                    <a:pt x="1118904" y="947883"/>
                  </a:lnTo>
                  <a:lnTo>
                    <a:pt x="1143084" y="910392"/>
                  </a:lnTo>
                  <a:lnTo>
                    <a:pt x="1164482" y="871099"/>
                  </a:lnTo>
                  <a:lnTo>
                    <a:pt x="1182962" y="830138"/>
                  </a:lnTo>
                  <a:lnTo>
                    <a:pt x="1198387" y="787644"/>
                  </a:lnTo>
                  <a:lnTo>
                    <a:pt x="1210622" y="743751"/>
                  </a:lnTo>
                  <a:lnTo>
                    <a:pt x="1219530" y="698595"/>
                  </a:lnTo>
                  <a:lnTo>
                    <a:pt x="1224974" y="652309"/>
                  </a:lnTo>
                  <a:lnTo>
                    <a:pt x="1226820" y="605027"/>
                  </a:lnTo>
                  <a:lnTo>
                    <a:pt x="1224974" y="557746"/>
                  </a:lnTo>
                  <a:lnTo>
                    <a:pt x="1219530" y="511460"/>
                  </a:lnTo>
                  <a:lnTo>
                    <a:pt x="1210622" y="466304"/>
                  </a:lnTo>
                  <a:lnTo>
                    <a:pt x="1198387" y="422411"/>
                  </a:lnTo>
                  <a:lnTo>
                    <a:pt x="1182962" y="379917"/>
                  </a:lnTo>
                  <a:lnTo>
                    <a:pt x="1164482" y="338956"/>
                  </a:lnTo>
                  <a:lnTo>
                    <a:pt x="1143084" y="299663"/>
                  </a:lnTo>
                  <a:lnTo>
                    <a:pt x="1118904" y="262172"/>
                  </a:lnTo>
                  <a:lnTo>
                    <a:pt x="1092079" y="226618"/>
                  </a:lnTo>
                  <a:lnTo>
                    <a:pt x="1062744" y="193135"/>
                  </a:lnTo>
                  <a:lnTo>
                    <a:pt x="1031036" y="161858"/>
                  </a:lnTo>
                  <a:lnTo>
                    <a:pt x="997091" y="132921"/>
                  </a:lnTo>
                  <a:lnTo>
                    <a:pt x="961045" y="106459"/>
                  </a:lnTo>
                  <a:lnTo>
                    <a:pt x="923036" y="82606"/>
                  </a:lnTo>
                  <a:lnTo>
                    <a:pt x="883197" y="61497"/>
                  </a:lnTo>
                  <a:lnTo>
                    <a:pt x="841668" y="43267"/>
                  </a:lnTo>
                  <a:lnTo>
                    <a:pt x="798582" y="28049"/>
                  </a:lnTo>
                  <a:lnTo>
                    <a:pt x="754077" y="15979"/>
                  </a:lnTo>
                  <a:lnTo>
                    <a:pt x="708289" y="7191"/>
                  </a:lnTo>
                  <a:lnTo>
                    <a:pt x="661355" y="1820"/>
                  </a:lnTo>
                  <a:lnTo>
                    <a:pt x="613410"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9" name="object 99"/>
            <p:cNvSpPr/>
            <p:nvPr/>
          </p:nvSpPr>
          <p:spPr>
            <a:xfrm>
              <a:off x="1033272" y="2764535"/>
              <a:ext cx="1226820" cy="1210310"/>
            </a:xfrm>
            <a:custGeom>
              <a:avLst/>
              <a:gdLst/>
              <a:ahLst/>
              <a:cxnLst/>
              <a:rect l="l" t="t" r="r" b="b"/>
              <a:pathLst>
                <a:path w="1226820" h="1210310">
                  <a:moveTo>
                    <a:pt x="0" y="605027"/>
                  </a:moveTo>
                  <a:lnTo>
                    <a:pt x="1845" y="557746"/>
                  </a:lnTo>
                  <a:lnTo>
                    <a:pt x="7289" y="511460"/>
                  </a:lnTo>
                  <a:lnTo>
                    <a:pt x="16197" y="466304"/>
                  </a:lnTo>
                  <a:lnTo>
                    <a:pt x="28432" y="422411"/>
                  </a:lnTo>
                  <a:lnTo>
                    <a:pt x="43857" y="379917"/>
                  </a:lnTo>
                  <a:lnTo>
                    <a:pt x="62337" y="338956"/>
                  </a:lnTo>
                  <a:lnTo>
                    <a:pt x="83735" y="299663"/>
                  </a:lnTo>
                  <a:lnTo>
                    <a:pt x="107915" y="262172"/>
                  </a:lnTo>
                  <a:lnTo>
                    <a:pt x="134740" y="226618"/>
                  </a:lnTo>
                  <a:lnTo>
                    <a:pt x="164075" y="193135"/>
                  </a:lnTo>
                  <a:lnTo>
                    <a:pt x="195783" y="161858"/>
                  </a:lnTo>
                  <a:lnTo>
                    <a:pt x="229728" y="132921"/>
                  </a:lnTo>
                  <a:lnTo>
                    <a:pt x="265774" y="106459"/>
                  </a:lnTo>
                  <a:lnTo>
                    <a:pt x="303783" y="82606"/>
                  </a:lnTo>
                  <a:lnTo>
                    <a:pt x="343622" y="61497"/>
                  </a:lnTo>
                  <a:lnTo>
                    <a:pt x="385151" y="43267"/>
                  </a:lnTo>
                  <a:lnTo>
                    <a:pt x="428237" y="28049"/>
                  </a:lnTo>
                  <a:lnTo>
                    <a:pt x="472742" y="15979"/>
                  </a:lnTo>
                  <a:lnTo>
                    <a:pt x="518530" y="7191"/>
                  </a:lnTo>
                  <a:lnTo>
                    <a:pt x="565464" y="1820"/>
                  </a:lnTo>
                  <a:lnTo>
                    <a:pt x="613410" y="0"/>
                  </a:lnTo>
                  <a:lnTo>
                    <a:pt x="661355" y="1820"/>
                  </a:lnTo>
                  <a:lnTo>
                    <a:pt x="708289" y="7191"/>
                  </a:lnTo>
                  <a:lnTo>
                    <a:pt x="754077" y="15979"/>
                  </a:lnTo>
                  <a:lnTo>
                    <a:pt x="798582" y="28049"/>
                  </a:lnTo>
                  <a:lnTo>
                    <a:pt x="841668" y="43267"/>
                  </a:lnTo>
                  <a:lnTo>
                    <a:pt x="883197" y="61497"/>
                  </a:lnTo>
                  <a:lnTo>
                    <a:pt x="923036" y="82606"/>
                  </a:lnTo>
                  <a:lnTo>
                    <a:pt x="961045" y="106459"/>
                  </a:lnTo>
                  <a:lnTo>
                    <a:pt x="997091" y="132921"/>
                  </a:lnTo>
                  <a:lnTo>
                    <a:pt x="1031036" y="161858"/>
                  </a:lnTo>
                  <a:lnTo>
                    <a:pt x="1062744" y="193135"/>
                  </a:lnTo>
                  <a:lnTo>
                    <a:pt x="1092079" y="226618"/>
                  </a:lnTo>
                  <a:lnTo>
                    <a:pt x="1118904" y="262172"/>
                  </a:lnTo>
                  <a:lnTo>
                    <a:pt x="1143084" y="299663"/>
                  </a:lnTo>
                  <a:lnTo>
                    <a:pt x="1164482" y="338956"/>
                  </a:lnTo>
                  <a:lnTo>
                    <a:pt x="1182962" y="379917"/>
                  </a:lnTo>
                  <a:lnTo>
                    <a:pt x="1198387" y="422411"/>
                  </a:lnTo>
                  <a:lnTo>
                    <a:pt x="1210622" y="466304"/>
                  </a:lnTo>
                  <a:lnTo>
                    <a:pt x="1219530" y="511460"/>
                  </a:lnTo>
                  <a:lnTo>
                    <a:pt x="1224974" y="557746"/>
                  </a:lnTo>
                  <a:lnTo>
                    <a:pt x="1226820" y="605027"/>
                  </a:lnTo>
                  <a:lnTo>
                    <a:pt x="1224974" y="652309"/>
                  </a:lnTo>
                  <a:lnTo>
                    <a:pt x="1219530" y="698595"/>
                  </a:lnTo>
                  <a:lnTo>
                    <a:pt x="1210622" y="743751"/>
                  </a:lnTo>
                  <a:lnTo>
                    <a:pt x="1198387" y="787644"/>
                  </a:lnTo>
                  <a:lnTo>
                    <a:pt x="1182962" y="830138"/>
                  </a:lnTo>
                  <a:lnTo>
                    <a:pt x="1164482" y="871099"/>
                  </a:lnTo>
                  <a:lnTo>
                    <a:pt x="1143084" y="910392"/>
                  </a:lnTo>
                  <a:lnTo>
                    <a:pt x="1118904" y="947883"/>
                  </a:lnTo>
                  <a:lnTo>
                    <a:pt x="1092079" y="983437"/>
                  </a:lnTo>
                  <a:lnTo>
                    <a:pt x="1062744" y="1016920"/>
                  </a:lnTo>
                  <a:lnTo>
                    <a:pt x="1031036" y="1048197"/>
                  </a:lnTo>
                  <a:lnTo>
                    <a:pt x="997091" y="1077134"/>
                  </a:lnTo>
                  <a:lnTo>
                    <a:pt x="961045" y="1103596"/>
                  </a:lnTo>
                  <a:lnTo>
                    <a:pt x="923035" y="1127449"/>
                  </a:lnTo>
                  <a:lnTo>
                    <a:pt x="883197" y="1148558"/>
                  </a:lnTo>
                  <a:lnTo>
                    <a:pt x="841668" y="1166788"/>
                  </a:lnTo>
                  <a:lnTo>
                    <a:pt x="798582" y="1182006"/>
                  </a:lnTo>
                  <a:lnTo>
                    <a:pt x="754077" y="1194076"/>
                  </a:lnTo>
                  <a:lnTo>
                    <a:pt x="708289" y="1202864"/>
                  </a:lnTo>
                  <a:lnTo>
                    <a:pt x="661355" y="1208235"/>
                  </a:lnTo>
                  <a:lnTo>
                    <a:pt x="613410" y="1210056"/>
                  </a:lnTo>
                  <a:lnTo>
                    <a:pt x="565464" y="1208235"/>
                  </a:lnTo>
                  <a:lnTo>
                    <a:pt x="518530" y="1202864"/>
                  </a:lnTo>
                  <a:lnTo>
                    <a:pt x="472742" y="1194076"/>
                  </a:lnTo>
                  <a:lnTo>
                    <a:pt x="428237" y="1182006"/>
                  </a:lnTo>
                  <a:lnTo>
                    <a:pt x="385151" y="1166788"/>
                  </a:lnTo>
                  <a:lnTo>
                    <a:pt x="343622" y="1148558"/>
                  </a:lnTo>
                  <a:lnTo>
                    <a:pt x="303784" y="1127449"/>
                  </a:lnTo>
                  <a:lnTo>
                    <a:pt x="265774" y="1103596"/>
                  </a:lnTo>
                  <a:lnTo>
                    <a:pt x="229728" y="1077134"/>
                  </a:lnTo>
                  <a:lnTo>
                    <a:pt x="195783" y="1048197"/>
                  </a:lnTo>
                  <a:lnTo>
                    <a:pt x="164075" y="1016920"/>
                  </a:lnTo>
                  <a:lnTo>
                    <a:pt x="134740" y="983437"/>
                  </a:lnTo>
                  <a:lnTo>
                    <a:pt x="107915" y="947883"/>
                  </a:lnTo>
                  <a:lnTo>
                    <a:pt x="83735" y="910392"/>
                  </a:lnTo>
                  <a:lnTo>
                    <a:pt x="62337" y="871099"/>
                  </a:lnTo>
                  <a:lnTo>
                    <a:pt x="43857" y="830138"/>
                  </a:lnTo>
                  <a:lnTo>
                    <a:pt x="28432" y="787644"/>
                  </a:lnTo>
                  <a:lnTo>
                    <a:pt x="16197" y="743751"/>
                  </a:lnTo>
                  <a:lnTo>
                    <a:pt x="7289" y="698595"/>
                  </a:lnTo>
                  <a:lnTo>
                    <a:pt x="1845" y="652309"/>
                  </a:lnTo>
                  <a:lnTo>
                    <a:pt x="0" y="605027"/>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0" name="object 100"/>
          <p:cNvSpPr txBox="1"/>
          <p:nvPr/>
        </p:nvSpPr>
        <p:spPr>
          <a:xfrm>
            <a:off x="1357630" y="3067939"/>
            <a:ext cx="57658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a:t>
            </a:r>
            <a:r>
              <a:rPr kumimoji="0" sz="1800" b="0" i="0" u="none" strike="noStrike" kern="1200" cap="none" spc="-15" normalizeH="0" baseline="0" noProof="0" dirty="0">
                <a:ln>
                  <a:noFill/>
                </a:ln>
                <a:solidFill>
                  <a:srgbClr val="FFFFFF"/>
                </a:solidFill>
                <a:effectLst/>
                <a:uLnTx/>
                <a:uFillTx/>
                <a:latin typeface="Carlito"/>
                <a:ea typeface="+mn-ea"/>
                <a:cs typeface="Carlito"/>
              </a:rPr>
              <a:t>f</a:t>
            </a:r>
            <a:r>
              <a:rPr kumimoji="0" sz="1800" b="0" i="0" u="none" strike="noStrike" kern="1200" cap="none" spc="-5" normalizeH="0" baseline="0" noProof="0" dirty="0">
                <a:ln>
                  <a:noFill/>
                </a:ln>
                <a:solidFill>
                  <a:srgbClr val="FFFFFF"/>
                </a:solidFill>
                <a:effectLst/>
                <a:uLnTx/>
                <a:uFillTx/>
                <a:latin typeface="Carlito"/>
                <a:ea typeface="+mn-ea"/>
                <a:cs typeface="Carlito"/>
              </a:rPr>
              <a:t>fi</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2" name="object 102"/>
          <p:cNvGrpSpPr/>
          <p:nvPr/>
        </p:nvGrpSpPr>
        <p:grpSpPr>
          <a:xfrm>
            <a:off x="4843017" y="2771901"/>
            <a:ext cx="1239520" cy="1221740"/>
            <a:chOff x="4843017" y="2771901"/>
            <a:chExt cx="1239520" cy="1221740"/>
          </a:xfrm>
        </p:grpSpPr>
        <p:sp>
          <p:nvSpPr>
            <p:cNvPr id="103" name="object 103"/>
            <p:cNvSpPr/>
            <p:nvPr/>
          </p:nvSpPr>
          <p:spPr>
            <a:xfrm>
              <a:off x="4849367" y="2778251"/>
              <a:ext cx="1226820" cy="1209040"/>
            </a:xfrm>
            <a:custGeom>
              <a:avLst/>
              <a:gdLst/>
              <a:ahLst/>
              <a:cxnLst/>
              <a:rect l="l" t="t" r="r" b="b"/>
              <a:pathLst>
                <a:path w="1226820" h="1209039">
                  <a:moveTo>
                    <a:pt x="613410" y="0"/>
                  </a:moveTo>
                  <a:lnTo>
                    <a:pt x="565464" y="1817"/>
                  </a:lnTo>
                  <a:lnTo>
                    <a:pt x="518530" y="7181"/>
                  </a:lnTo>
                  <a:lnTo>
                    <a:pt x="472742" y="15957"/>
                  </a:lnTo>
                  <a:lnTo>
                    <a:pt x="428237" y="28010"/>
                  </a:lnTo>
                  <a:lnTo>
                    <a:pt x="385151" y="43207"/>
                  </a:lnTo>
                  <a:lnTo>
                    <a:pt x="343622" y="61413"/>
                  </a:lnTo>
                  <a:lnTo>
                    <a:pt x="303784" y="82493"/>
                  </a:lnTo>
                  <a:lnTo>
                    <a:pt x="265774" y="106314"/>
                  </a:lnTo>
                  <a:lnTo>
                    <a:pt x="229728" y="132741"/>
                  </a:lnTo>
                  <a:lnTo>
                    <a:pt x="195783" y="161640"/>
                  </a:lnTo>
                  <a:lnTo>
                    <a:pt x="164075" y="192876"/>
                  </a:lnTo>
                  <a:lnTo>
                    <a:pt x="134740" y="226316"/>
                  </a:lnTo>
                  <a:lnTo>
                    <a:pt x="107915" y="261824"/>
                  </a:lnTo>
                  <a:lnTo>
                    <a:pt x="83735" y="299268"/>
                  </a:lnTo>
                  <a:lnTo>
                    <a:pt x="62337" y="338512"/>
                  </a:lnTo>
                  <a:lnTo>
                    <a:pt x="43857" y="379422"/>
                  </a:lnTo>
                  <a:lnTo>
                    <a:pt x="28432" y="421864"/>
                  </a:lnTo>
                  <a:lnTo>
                    <a:pt x="16197" y="465704"/>
                  </a:lnTo>
                  <a:lnTo>
                    <a:pt x="7289" y="510807"/>
                  </a:lnTo>
                  <a:lnTo>
                    <a:pt x="1845" y="557039"/>
                  </a:lnTo>
                  <a:lnTo>
                    <a:pt x="0" y="604265"/>
                  </a:lnTo>
                  <a:lnTo>
                    <a:pt x="1845" y="651492"/>
                  </a:lnTo>
                  <a:lnTo>
                    <a:pt x="7289" y="697724"/>
                  </a:lnTo>
                  <a:lnTo>
                    <a:pt x="16197" y="742827"/>
                  </a:lnTo>
                  <a:lnTo>
                    <a:pt x="28432" y="786667"/>
                  </a:lnTo>
                  <a:lnTo>
                    <a:pt x="43857" y="829109"/>
                  </a:lnTo>
                  <a:lnTo>
                    <a:pt x="62337" y="870019"/>
                  </a:lnTo>
                  <a:lnTo>
                    <a:pt x="83735" y="909263"/>
                  </a:lnTo>
                  <a:lnTo>
                    <a:pt x="107915" y="946707"/>
                  </a:lnTo>
                  <a:lnTo>
                    <a:pt x="134740" y="982215"/>
                  </a:lnTo>
                  <a:lnTo>
                    <a:pt x="164075" y="1015655"/>
                  </a:lnTo>
                  <a:lnTo>
                    <a:pt x="195783" y="1046891"/>
                  </a:lnTo>
                  <a:lnTo>
                    <a:pt x="229728" y="1075790"/>
                  </a:lnTo>
                  <a:lnTo>
                    <a:pt x="265774" y="1102217"/>
                  </a:lnTo>
                  <a:lnTo>
                    <a:pt x="303784" y="1126038"/>
                  </a:lnTo>
                  <a:lnTo>
                    <a:pt x="343622" y="1147118"/>
                  </a:lnTo>
                  <a:lnTo>
                    <a:pt x="385151" y="1165324"/>
                  </a:lnTo>
                  <a:lnTo>
                    <a:pt x="428237" y="1180521"/>
                  </a:lnTo>
                  <a:lnTo>
                    <a:pt x="472742" y="1192574"/>
                  </a:lnTo>
                  <a:lnTo>
                    <a:pt x="518530" y="1201350"/>
                  </a:lnTo>
                  <a:lnTo>
                    <a:pt x="565464" y="1206714"/>
                  </a:lnTo>
                  <a:lnTo>
                    <a:pt x="613410" y="1208532"/>
                  </a:lnTo>
                  <a:lnTo>
                    <a:pt x="661355" y="1206714"/>
                  </a:lnTo>
                  <a:lnTo>
                    <a:pt x="708289" y="1201350"/>
                  </a:lnTo>
                  <a:lnTo>
                    <a:pt x="754077" y="1192574"/>
                  </a:lnTo>
                  <a:lnTo>
                    <a:pt x="798582" y="1180521"/>
                  </a:lnTo>
                  <a:lnTo>
                    <a:pt x="841668" y="1165324"/>
                  </a:lnTo>
                  <a:lnTo>
                    <a:pt x="883197" y="1147118"/>
                  </a:lnTo>
                  <a:lnTo>
                    <a:pt x="923036" y="1126038"/>
                  </a:lnTo>
                  <a:lnTo>
                    <a:pt x="961045" y="1102217"/>
                  </a:lnTo>
                  <a:lnTo>
                    <a:pt x="997091" y="1075790"/>
                  </a:lnTo>
                  <a:lnTo>
                    <a:pt x="1031036" y="1046891"/>
                  </a:lnTo>
                  <a:lnTo>
                    <a:pt x="1062744" y="1015655"/>
                  </a:lnTo>
                  <a:lnTo>
                    <a:pt x="1092079" y="982215"/>
                  </a:lnTo>
                  <a:lnTo>
                    <a:pt x="1118904" y="946707"/>
                  </a:lnTo>
                  <a:lnTo>
                    <a:pt x="1143084" y="909263"/>
                  </a:lnTo>
                  <a:lnTo>
                    <a:pt x="1164482" y="870019"/>
                  </a:lnTo>
                  <a:lnTo>
                    <a:pt x="1182962" y="829109"/>
                  </a:lnTo>
                  <a:lnTo>
                    <a:pt x="1198387" y="786667"/>
                  </a:lnTo>
                  <a:lnTo>
                    <a:pt x="1210622" y="742827"/>
                  </a:lnTo>
                  <a:lnTo>
                    <a:pt x="1219530" y="697724"/>
                  </a:lnTo>
                  <a:lnTo>
                    <a:pt x="1224974" y="651492"/>
                  </a:lnTo>
                  <a:lnTo>
                    <a:pt x="1226820" y="604265"/>
                  </a:lnTo>
                  <a:lnTo>
                    <a:pt x="1224974" y="557039"/>
                  </a:lnTo>
                  <a:lnTo>
                    <a:pt x="1219530" y="510807"/>
                  </a:lnTo>
                  <a:lnTo>
                    <a:pt x="1210622" y="465704"/>
                  </a:lnTo>
                  <a:lnTo>
                    <a:pt x="1198387" y="421864"/>
                  </a:lnTo>
                  <a:lnTo>
                    <a:pt x="1182962" y="379422"/>
                  </a:lnTo>
                  <a:lnTo>
                    <a:pt x="1164482" y="338512"/>
                  </a:lnTo>
                  <a:lnTo>
                    <a:pt x="1143084" y="299268"/>
                  </a:lnTo>
                  <a:lnTo>
                    <a:pt x="1118904" y="261824"/>
                  </a:lnTo>
                  <a:lnTo>
                    <a:pt x="1092079" y="226316"/>
                  </a:lnTo>
                  <a:lnTo>
                    <a:pt x="1062744" y="192876"/>
                  </a:lnTo>
                  <a:lnTo>
                    <a:pt x="1031036" y="161640"/>
                  </a:lnTo>
                  <a:lnTo>
                    <a:pt x="997091" y="132741"/>
                  </a:lnTo>
                  <a:lnTo>
                    <a:pt x="961045" y="106314"/>
                  </a:lnTo>
                  <a:lnTo>
                    <a:pt x="923036" y="82493"/>
                  </a:lnTo>
                  <a:lnTo>
                    <a:pt x="883197" y="61413"/>
                  </a:lnTo>
                  <a:lnTo>
                    <a:pt x="841668" y="43207"/>
                  </a:lnTo>
                  <a:lnTo>
                    <a:pt x="798582" y="28010"/>
                  </a:lnTo>
                  <a:lnTo>
                    <a:pt x="754077" y="15957"/>
                  </a:lnTo>
                  <a:lnTo>
                    <a:pt x="708289" y="7181"/>
                  </a:lnTo>
                  <a:lnTo>
                    <a:pt x="661355" y="1817"/>
                  </a:lnTo>
                  <a:lnTo>
                    <a:pt x="613410"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4" name="object 104"/>
            <p:cNvSpPr/>
            <p:nvPr/>
          </p:nvSpPr>
          <p:spPr>
            <a:xfrm>
              <a:off x="4849367" y="2778251"/>
              <a:ext cx="1226820" cy="1209040"/>
            </a:xfrm>
            <a:custGeom>
              <a:avLst/>
              <a:gdLst/>
              <a:ahLst/>
              <a:cxnLst/>
              <a:rect l="l" t="t" r="r" b="b"/>
              <a:pathLst>
                <a:path w="1226820" h="1209039">
                  <a:moveTo>
                    <a:pt x="0" y="604265"/>
                  </a:moveTo>
                  <a:lnTo>
                    <a:pt x="1845" y="557039"/>
                  </a:lnTo>
                  <a:lnTo>
                    <a:pt x="7289" y="510807"/>
                  </a:lnTo>
                  <a:lnTo>
                    <a:pt x="16197" y="465704"/>
                  </a:lnTo>
                  <a:lnTo>
                    <a:pt x="28432" y="421864"/>
                  </a:lnTo>
                  <a:lnTo>
                    <a:pt x="43857" y="379422"/>
                  </a:lnTo>
                  <a:lnTo>
                    <a:pt x="62337" y="338512"/>
                  </a:lnTo>
                  <a:lnTo>
                    <a:pt x="83735" y="299268"/>
                  </a:lnTo>
                  <a:lnTo>
                    <a:pt x="107915" y="261824"/>
                  </a:lnTo>
                  <a:lnTo>
                    <a:pt x="134740" y="226316"/>
                  </a:lnTo>
                  <a:lnTo>
                    <a:pt x="164075" y="192876"/>
                  </a:lnTo>
                  <a:lnTo>
                    <a:pt x="195783" y="161640"/>
                  </a:lnTo>
                  <a:lnTo>
                    <a:pt x="229728" y="132741"/>
                  </a:lnTo>
                  <a:lnTo>
                    <a:pt x="265774" y="106314"/>
                  </a:lnTo>
                  <a:lnTo>
                    <a:pt x="303784" y="82493"/>
                  </a:lnTo>
                  <a:lnTo>
                    <a:pt x="343622" y="61413"/>
                  </a:lnTo>
                  <a:lnTo>
                    <a:pt x="385151" y="43207"/>
                  </a:lnTo>
                  <a:lnTo>
                    <a:pt x="428237" y="28010"/>
                  </a:lnTo>
                  <a:lnTo>
                    <a:pt x="472742" y="15957"/>
                  </a:lnTo>
                  <a:lnTo>
                    <a:pt x="518530" y="7181"/>
                  </a:lnTo>
                  <a:lnTo>
                    <a:pt x="565464" y="1817"/>
                  </a:lnTo>
                  <a:lnTo>
                    <a:pt x="613410" y="0"/>
                  </a:lnTo>
                  <a:lnTo>
                    <a:pt x="661355" y="1817"/>
                  </a:lnTo>
                  <a:lnTo>
                    <a:pt x="708289" y="7181"/>
                  </a:lnTo>
                  <a:lnTo>
                    <a:pt x="754077" y="15957"/>
                  </a:lnTo>
                  <a:lnTo>
                    <a:pt x="798582" y="28010"/>
                  </a:lnTo>
                  <a:lnTo>
                    <a:pt x="841668" y="43207"/>
                  </a:lnTo>
                  <a:lnTo>
                    <a:pt x="883197" y="61413"/>
                  </a:lnTo>
                  <a:lnTo>
                    <a:pt x="923036" y="82493"/>
                  </a:lnTo>
                  <a:lnTo>
                    <a:pt x="961045" y="106314"/>
                  </a:lnTo>
                  <a:lnTo>
                    <a:pt x="997091" y="132741"/>
                  </a:lnTo>
                  <a:lnTo>
                    <a:pt x="1031036" y="161640"/>
                  </a:lnTo>
                  <a:lnTo>
                    <a:pt x="1062744" y="192876"/>
                  </a:lnTo>
                  <a:lnTo>
                    <a:pt x="1092079" y="226316"/>
                  </a:lnTo>
                  <a:lnTo>
                    <a:pt x="1118904" y="261824"/>
                  </a:lnTo>
                  <a:lnTo>
                    <a:pt x="1143084" y="299268"/>
                  </a:lnTo>
                  <a:lnTo>
                    <a:pt x="1164482" y="338512"/>
                  </a:lnTo>
                  <a:lnTo>
                    <a:pt x="1182962" y="379422"/>
                  </a:lnTo>
                  <a:lnTo>
                    <a:pt x="1198387" y="421864"/>
                  </a:lnTo>
                  <a:lnTo>
                    <a:pt x="1210622" y="465704"/>
                  </a:lnTo>
                  <a:lnTo>
                    <a:pt x="1219530" y="510807"/>
                  </a:lnTo>
                  <a:lnTo>
                    <a:pt x="1224974" y="557039"/>
                  </a:lnTo>
                  <a:lnTo>
                    <a:pt x="1226820" y="604265"/>
                  </a:lnTo>
                  <a:lnTo>
                    <a:pt x="1224974" y="651492"/>
                  </a:lnTo>
                  <a:lnTo>
                    <a:pt x="1219530" y="697724"/>
                  </a:lnTo>
                  <a:lnTo>
                    <a:pt x="1210622" y="742827"/>
                  </a:lnTo>
                  <a:lnTo>
                    <a:pt x="1198387" y="786667"/>
                  </a:lnTo>
                  <a:lnTo>
                    <a:pt x="1182962" y="829109"/>
                  </a:lnTo>
                  <a:lnTo>
                    <a:pt x="1164482" y="870019"/>
                  </a:lnTo>
                  <a:lnTo>
                    <a:pt x="1143084" y="909263"/>
                  </a:lnTo>
                  <a:lnTo>
                    <a:pt x="1118904" y="946707"/>
                  </a:lnTo>
                  <a:lnTo>
                    <a:pt x="1092079" y="982215"/>
                  </a:lnTo>
                  <a:lnTo>
                    <a:pt x="1062744" y="1015655"/>
                  </a:lnTo>
                  <a:lnTo>
                    <a:pt x="1031036" y="1046891"/>
                  </a:lnTo>
                  <a:lnTo>
                    <a:pt x="997091" y="1075790"/>
                  </a:lnTo>
                  <a:lnTo>
                    <a:pt x="961045" y="1102217"/>
                  </a:lnTo>
                  <a:lnTo>
                    <a:pt x="923036" y="1126038"/>
                  </a:lnTo>
                  <a:lnTo>
                    <a:pt x="883197" y="1147118"/>
                  </a:lnTo>
                  <a:lnTo>
                    <a:pt x="841668" y="1165324"/>
                  </a:lnTo>
                  <a:lnTo>
                    <a:pt x="798582" y="1180521"/>
                  </a:lnTo>
                  <a:lnTo>
                    <a:pt x="754077" y="1192574"/>
                  </a:lnTo>
                  <a:lnTo>
                    <a:pt x="708289" y="1201350"/>
                  </a:lnTo>
                  <a:lnTo>
                    <a:pt x="661355" y="1206714"/>
                  </a:lnTo>
                  <a:lnTo>
                    <a:pt x="613410" y="1208532"/>
                  </a:lnTo>
                  <a:lnTo>
                    <a:pt x="565464" y="1206714"/>
                  </a:lnTo>
                  <a:lnTo>
                    <a:pt x="518530" y="1201350"/>
                  </a:lnTo>
                  <a:lnTo>
                    <a:pt x="472742" y="1192574"/>
                  </a:lnTo>
                  <a:lnTo>
                    <a:pt x="428237" y="1180521"/>
                  </a:lnTo>
                  <a:lnTo>
                    <a:pt x="385151" y="1165324"/>
                  </a:lnTo>
                  <a:lnTo>
                    <a:pt x="343622" y="1147118"/>
                  </a:lnTo>
                  <a:lnTo>
                    <a:pt x="303784" y="1126038"/>
                  </a:lnTo>
                  <a:lnTo>
                    <a:pt x="265774" y="1102217"/>
                  </a:lnTo>
                  <a:lnTo>
                    <a:pt x="229728" y="1075790"/>
                  </a:lnTo>
                  <a:lnTo>
                    <a:pt x="195783" y="1046891"/>
                  </a:lnTo>
                  <a:lnTo>
                    <a:pt x="164075" y="1015655"/>
                  </a:lnTo>
                  <a:lnTo>
                    <a:pt x="134740" y="982215"/>
                  </a:lnTo>
                  <a:lnTo>
                    <a:pt x="107915" y="946707"/>
                  </a:lnTo>
                  <a:lnTo>
                    <a:pt x="83735" y="909263"/>
                  </a:lnTo>
                  <a:lnTo>
                    <a:pt x="62337" y="870019"/>
                  </a:lnTo>
                  <a:lnTo>
                    <a:pt x="43857" y="829109"/>
                  </a:lnTo>
                  <a:lnTo>
                    <a:pt x="28432" y="786667"/>
                  </a:lnTo>
                  <a:lnTo>
                    <a:pt x="16197" y="742827"/>
                  </a:lnTo>
                  <a:lnTo>
                    <a:pt x="7289" y="697724"/>
                  </a:lnTo>
                  <a:lnTo>
                    <a:pt x="1845" y="651492"/>
                  </a:lnTo>
                  <a:lnTo>
                    <a:pt x="0" y="604265"/>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5" name="object 105"/>
          <p:cNvSpPr txBox="1"/>
          <p:nvPr/>
        </p:nvSpPr>
        <p:spPr>
          <a:xfrm>
            <a:off x="5139816" y="3178302"/>
            <a:ext cx="659765" cy="208279"/>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grpSp>
        <p:nvGrpSpPr>
          <p:cNvPr id="107" name="object 107"/>
          <p:cNvGrpSpPr/>
          <p:nvPr/>
        </p:nvGrpSpPr>
        <p:grpSpPr>
          <a:xfrm>
            <a:off x="2686557" y="2790189"/>
            <a:ext cx="1238250" cy="1223010"/>
            <a:chOff x="2686557" y="2790189"/>
            <a:chExt cx="1238250" cy="1223010"/>
          </a:xfrm>
        </p:grpSpPr>
        <p:sp>
          <p:nvSpPr>
            <p:cNvPr id="108" name="object 108"/>
            <p:cNvSpPr/>
            <p:nvPr/>
          </p:nvSpPr>
          <p:spPr>
            <a:xfrm>
              <a:off x="2692907" y="2796539"/>
              <a:ext cx="1225550" cy="1210310"/>
            </a:xfrm>
            <a:custGeom>
              <a:avLst/>
              <a:gdLst/>
              <a:ahLst/>
              <a:cxnLst/>
              <a:rect l="l" t="t" r="r" b="b"/>
              <a:pathLst>
                <a:path w="1225550" h="1210310">
                  <a:moveTo>
                    <a:pt x="612647" y="0"/>
                  </a:moveTo>
                  <a:lnTo>
                    <a:pt x="564773" y="1820"/>
                  </a:lnTo>
                  <a:lnTo>
                    <a:pt x="517906" y="7191"/>
                  </a:lnTo>
                  <a:lnTo>
                    <a:pt x="472182" y="15979"/>
                  </a:lnTo>
                  <a:lnTo>
                    <a:pt x="427737" y="28049"/>
                  </a:lnTo>
                  <a:lnTo>
                    <a:pt x="384709" y="43267"/>
                  </a:lnTo>
                  <a:lnTo>
                    <a:pt x="343233" y="61497"/>
                  </a:lnTo>
                  <a:lnTo>
                    <a:pt x="303445" y="82606"/>
                  </a:lnTo>
                  <a:lnTo>
                    <a:pt x="265482" y="106459"/>
                  </a:lnTo>
                  <a:lnTo>
                    <a:pt x="229479" y="132921"/>
                  </a:lnTo>
                  <a:lnTo>
                    <a:pt x="195574" y="161858"/>
                  </a:lnTo>
                  <a:lnTo>
                    <a:pt x="163902" y="193135"/>
                  </a:lnTo>
                  <a:lnTo>
                    <a:pt x="134600" y="226618"/>
                  </a:lnTo>
                  <a:lnTo>
                    <a:pt x="107804" y="262172"/>
                  </a:lnTo>
                  <a:lnTo>
                    <a:pt x="83650" y="299663"/>
                  </a:lnTo>
                  <a:lnTo>
                    <a:pt x="62275" y="338956"/>
                  </a:lnTo>
                  <a:lnTo>
                    <a:pt x="43814" y="379917"/>
                  </a:lnTo>
                  <a:lnTo>
                    <a:pt x="28404" y="422411"/>
                  </a:lnTo>
                  <a:lnTo>
                    <a:pt x="16181" y="466304"/>
                  </a:lnTo>
                  <a:lnTo>
                    <a:pt x="7282" y="511460"/>
                  </a:lnTo>
                  <a:lnTo>
                    <a:pt x="1843" y="557746"/>
                  </a:lnTo>
                  <a:lnTo>
                    <a:pt x="0" y="605027"/>
                  </a:lnTo>
                  <a:lnTo>
                    <a:pt x="1843" y="652309"/>
                  </a:lnTo>
                  <a:lnTo>
                    <a:pt x="7282" y="698595"/>
                  </a:lnTo>
                  <a:lnTo>
                    <a:pt x="16181" y="743751"/>
                  </a:lnTo>
                  <a:lnTo>
                    <a:pt x="28404" y="787644"/>
                  </a:lnTo>
                  <a:lnTo>
                    <a:pt x="43814" y="830138"/>
                  </a:lnTo>
                  <a:lnTo>
                    <a:pt x="62275" y="871099"/>
                  </a:lnTo>
                  <a:lnTo>
                    <a:pt x="83650" y="910392"/>
                  </a:lnTo>
                  <a:lnTo>
                    <a:pt x="107804" y="947883"/>
                  </a:lnTo>
                  <a:lnTo>
                    <a:pt x="134600" y="983437"/>
                  </a:lnTo>
                  <a:lnTo>
                    <a:pt x="163902" y="1016920"/>
                  </a:lnTo>
                  <a:lnTo>
                    <a:pt x="195574" y="1048197"/>
                  </a:lnTo>
                  <a:lnTo>
                    <a:pt x="229479" y="1077134"/>
                  </a:lnTo>
                  <a:lnTo>
                    <a:pt x="265482" y="1103596"/>
                  </a:lnTo>
                  <a:lnTo>
                    <a:pt x="303445" y="1127449"/>
                  </a:lnTo>
                  <a:lnTo>
                    <a:pt x="343233" y="1148558"/>
                  </a:lnTo>
                  <a:lnTo>
                    <a:pt x="384709" y="1166788"/>
                  </a:lnTo>
                  <a:lnTo>
                    <a:pt x="427737" y="1182006"/>
                  </a:lnTo>
                  <a:lnTo>
                    <a:pt x="472182" y="1194076"/>
                  </a:lnTo>
                  <a:lnTo>
                    <a:pt x="517906" y="1202864"/>
                  </a:lnTo>
                  <a:lnTo>
                    <a:pt x="564773" y="1208235"/>
                  </a:lnTo>
                  <a:lnTo>
                    <a:pt x="612647" y="1210056"/>
                  </a:lnTo>
                  <a:lnTo>
                    <a:pt x="660522" y="1208235"/>
                  </a:lnTo>
                  <a:lnTo>
                    <a:pt x="707389" y="1202864"/>
                  </a:lnTo>
                  <a:lnTo>
                    <a:pt x="753113" y="1194076"/>
                  </a:lnTo>
                  <a:lnTo>
                    <a:pt x="797558" y="1182006"/>
                  </a:lnTo>
                  <a:lnTo>
                    <a:pt x="840586" y="1166788"/>
                  </a:lnTo>
                  <a:lnTo>
                    <a:pt x="882062" y="1148558"/>
                  </a:lnTo>
                  <a:lnTo>
                    <a:pt x="921850" y="1127449"/>
                  </a:lnTo>
                  <a:lnTo>
                    <a:pt x="959813" y="1103596"/>
                  </a:lnTo>
                  <a:lnTo>
                    <a:pt x="995816" y="1077134"/>
                  </a:lnTo>
                  <a:lnTo>
                    <a:pt x="1029721" y="1048197"/>
                  </a:lnTo>
                  <a:lnTo>
                    <a:pt x="1061393" y="1016920"/>
                  </a:lnTo>
                  <a:lnTo>
                    <a:pt x="1090695" y="983437"/>
                  </a:lnTo>
                  <a:lnTo>
                    <a:pt x="1117491" y="947883"/>
                  </a:lnTo>
                  <a:lnTo>
                    <a:pt x="1141645" y="910392"/>
                  </a:lnTo>
                  <a:lnTo>
                    <a:pt x="1163020" y="871099"/>
                  </a:lnTo>
                  <a:lnTo>
                    <a:pt x="1181481" y="830138"/>
                  </a:lnTo>
                  <a:lnTo>
                    <a:pt x="1196891" y="787644"/>
                  </a:lnTo>
                  <a:lnTo>
                    <a:pt x="1209114" y="743751"/>
                  </a:lnTo>
                  <a:lnTo>
                    <a:pt x="1218013" y="698595"/>
                  </a:lnTo>
                  <a:lnTo>
                    <a:pt x="1223452" y="652309"/>
                  </a:lnTo>
                  <a:lnTo>
                    <a:pt x="1225295" y="605027"/>
                  </a:lnTo>
                  <a:lnTo>
                    <a:pt x="1223452" y="557746"/>
                  </a:lnTo>
                  <a:lnTo>
                    <a:pt x="1218013" y="511460"/>
                  </a:lnTo>
                  <a:lnTo>
                    <a:pt x="1209114" y="466304"/>
                  </a:lnTo>
                  <a:lnTo>
                    <a:pt x="1196891" y="422411"/>
                  </a:lnTo>
                  <a:lnTo>
                    <a:pt x="1181481" y="379917"/>
                  </a:lnTo>
                  <a:lnTo>
                    <a:pt x="1163020" y="338956"/>
                  </a:lnTo>
                  <a:lnTo>
                    <a:pt x="1141645" y="299663"/>
                  </a:lnTo>
                  <a:lnTo>
                    <a:pt x="1117491" y="262172"/>
                  </a:lnTo>
                  <a:lnTo>
                    <a:pt x="1090695" y="226618"/>
                  </a:lnTo>
                  <a:lnTo>
                    <a:pt x="1061393" y="193135"/>
                  </a:lnTo>
                  <a:lnTo>
                    <a:pt x="1029721" y="161858"/>
                  </a:lnTo>
                  <a:lnTo>
                    <a:pt x="995816" y="132921"/>
                  </a:lnTo>
                  <a:lnTo>
                    <a:pt x="959813" y="106459"/>
                  </a:lnTo>
                  <a:lnTo>
                    <a:pt x="921850" y="82606"/>
                  </a:lnTo>
                  <a:lnTo>
                    <a:pt x="882062" y="61497"/>
                  </a:lnTo>
                  <a:lnTo>
                    <a:pt x="840586" y="43267"/>
                  </a:lnTo>
                  <a:lnTo>
                    <a:pt x="797558" y="28049"/>
                  </a:lnTo>
                  <a:lnTo>
                    <a:pt x="753113" y="15979"/>
                  </a:lnTo>
                  <a:lnTo>
                    <a:pt x="707389" y="7191"/>
                  </a:lnTo>
                  <a:lnTo>
                    <a:pt x="660522" y="1820"/>
                  </a:lnTo>
                  <a:lnTo>
                    <a:pt x="612647"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9" name="object 109"/>
            <p:cNvSpPr/>
            <p:nvPr/>
          </p:nvSpPr>
          <p:spPr>
            <a:xfrm>
              <a:off x="2692907" y="2796539"/>
              <a:ext cx="1225550" cy="1210310"/>
            </a:xfrm>
            <a:custGeom>
              <a:avLst/>
              <a:gdLst/>
              <a:ahLst/>
              <a:cxnLst/>
              <a:rect l="l" t="t" r="r" b="b"/>
              <a:pathLst>
                <a:path w="1225550" h="1210310">
                  <a:moveTo>
                    <a:pt x="0" y="605027"/>
                  </a:moveTo>
                  <a:lnTo>
                    <a:pt x="1843" y="557746"/>
                  </a:lnTo>
                  <a:lnTo>
                    <a:pt x="7282" y="511460"/>
                  </a:lnTo>
                  <a:lnTo>
                    <a:pt x="16181" y="466304"/>
                  </a:lnTo>
                  <a:lnTo>
                    <a:pt x="28404" y="422411"/>
                  </a:lnTo>
                  <a:lnTo>
                    <a:pt x="43814" y="379917"/>
                  </a:lnTo>
                  <a:lnTo>
                    <a:pt x="62275" y="338956"/>
                  </a:lnTo>
                  <a:lnTo>
                    <a:pt x="83650" y="299663"/>
                  </a:lnTo>
                  <a:lnTo>
                    <a:pt x="107804" y="262172"/>
                  </a:lnTo>
                  <a:lnTo>
                    <a:pt x="134600" y="226618"/>
                  </a:lnTo>
                  <a:lnTo>
                    <a:pt x="163902" y="193135"/>
                  </a:lnTo>
                  <a:lnTo>
                    <a:pt x="195574" y="161858"/>
                  </a:lnTo>
                  <a:lnTo>
                    <a:pt x="229479" y="132921"/>
                  </a:lnTo>
                  <a:lnTo>
                    <a:pt x="265482" y="106459"/>
                  </a:lnTo>
                  <a:lnTo>
                    <a:pt x="303445" y="82606"/>
                  </a:lnTo>
                  <a:lnTo>
                    <a:pt x="343233" y="61497"/>
                  </a:lnTo>
                  <a:lnTo>
                    <a:pt x="384709" y="43267"/>
                  </a:lnTo>
                  <a:lnTo>
                    <a:pt x="427737" y="28049"/>
                  </a:lnTo>
                  <a:lnTo>
                    <a:pt x="472182" y="15979"/>
                  </a:lnTo>
                  <a:lnTo>
                    <a:pt x="517906" y="7191"/>
                  </a:lnTo>
                  <a:lnTo>
                    <a:pt x="564773" y="1820"/>
                  </a:lnTo>
                  <a:lnTo>
                    <a:pt x="612647" y="0"/>
                  </a:lnTo>
                  <a:lnTo>
                    <a:pt x="660522" y="1820"/>
                  </a:lnTo>
                  <a:lnTo>
                    <a:pt x="707389" y="7191"/>
                  </a:lnTo>
                  <a:lnTo>
                    <a:pt x="753113" y="15979"/>
                  </a:lnTo>
                  <a:lnTo>
                    <a:pt x="797558" y="28049"/>
                  </a:lnTo>
                  <a:lnTo>
                    <a:pt x="840586" y="43267"/>
                  </a:lnTo>
                  <a:lnTo>
                    <a:pt x="882062" y="61497"/>
                  </a:lnTo>
                  <a:lnTo>
                    <a:pt x="921850" y="82606"/>
                  </a:lnTo>
                  <a:lnTo>
                    <a:pt x="959813" y="106459"/>
                  </a:lnTo>
                  <a:lnTo>
                    <a:pt x="995816" y="132921"/>
                  </a:lnTo>
                  <a:lnTo>
                    <a:pt x="1029721" y="161858"/>
                  </a:lnTo>
                  <a:lnTo>
                    <a:pt x="1061393" y="193135"/>
                  </a:lnTo>
                  <a:lnTo>
                    <a:pt x="1090695" y="226618"/>
                  </a:lnTo>
                  <a:lnTo>
                    <a:pt x="1117491" y="262172"/>
                  </a:lnTo>
                  <a:lnTo>
                    <a:pt x="1141645" y="299663"/>
                  </a:lnTo>
                  <a:lnTo>
                    <a:pt x="1163020" y="338956"/>
                  </a:lnTo>
                  <a:lnTo>
                    <a:pt x="1181481" y="379917"/>
                  </a:lnTo>
                  <a:lnTo>
                    <a:pt x="1196891" y="422411"/>
                  </a:lnTo>
                  <a:lnTo>
                    <a:pt x="1209114" y="466304"/>
                  </a:lnTo>
                  <a:lnTo>
                    <a:pt x="1218013" y="511460"/>
                  </a:lnTo>
                  <a:lnTo>
                    <a:pt x="1223452" y="557746"/>
                  </a:lnTo>
                  <a:lnTo>
                    <a:pt x="1225295" y="605027"/>
                  </a:lnTo>
                  <a:lnTo>
                    <a:pt x="1223452" y="652309"/>
                  </a:lnTo>
                  <a:lnTo>
                    <a:pt x="1218013" y="698595"/>
                  </a:lnTo>
                  <a:lnTo>
                    <a:pt x="1209114" y="743751"/>
                  </a:lnTo>
                  <a:lnTo>
                    <a:pt x="1196891" y="787644"/>
                  </a:lnTo>
                  <a:lnTo>
                    <a:pt x="1181481" y="830138"/>
                  </a:lnTo>
                  <a:lnTo>
                    <a:pt x="1163020" y="871099"/>
                  </a:lnTo>
                  <a:lnTo>
                    <a:pt x="1141645" y="910392"/>
                  </a:lnTo>
                  <a:lnTo>
                    <a:pt x="1117491" y="947883"/>
                  </a:lnTo>
                  <a:lnTo>
                    <a:pt x="1090695" y="983437"/>
                  </a:lnTo>
                  <a:lnTo>
                    <a:pt x="1061393" y="1016920"/>
                  </a:lnTo>
                  <a:lnTo>
                    <a:pt x="1029721" y="1048197"/>
                  </a:lnTo>
                  <a:lnTo>
                    <a:pt x="995816" y="1077134"/>
                  </a:lnTo>
                  <a:lnTo>
                    <a:pt x="959813" y="1103596"/>
                  </a:lnTo>
                  <a:lnTo>
                    <a:pt x="921850" y="1127449"/>
                  </a:lnTo>
                  <a:lnTo>
                    <a:pt x="882062" y="1148558"/>
                  </a:lnTo>
                  <a:lnTo>
                    <a:pt x="840586" y="1166788"/>
                  </a:lnTo>
                  <a:lnTo>
                    <a:pt x="797558" y="1182006"/>
                  </a:lnTo>
                  <a:lnTo>
                    <a:pt x="753113" y="1194076"/>
                  </a:lnTo>
                  <a:lnTo>
                    <a:pt x="707389" y="1202864"/>
                  </a:lnTo>
                  <a:lnTo>
                    <a:pt x="660522" y="1208235"/>
                  </a:lnTo>
                  <a:lnTo>
                    <a:pt x="612647" y="1210056"/>
                  </a:lnTo>
                  <a:lnTo>
                    <a:pt x="564773" y="1208235"/>
                  </a:lnTo>
                  <a:lnTo>
                    <a:pt x="517906" y="1202864"/>
                  </a:lnTo>
                  <a:lnTo>
                    <a:pt x="472182" y="1194076"/>
                  </a:lnTo>
                  <a:lnTo>
                    <a:pt x="427737" y="1182006"/>
                  </a:lnTo>
                  <a:lnTo>
                    <a:pt x="384709" y="1166788"/>
                  </a:lnTo>
                  <a:lnTo>
                    <a:pt x="343233" y="1148558"/>
                  </a:lnTo>
                  <a:lnTo>
                    <a:pt x="303445" y="1127449"/>
                  </a:lnTo>
                  <a:lnTo>
                    <a:pt x="265482" y="1103596"/>
                  </a:lnTo>
                  <a:lnTo>
                    <a:pt x="229479" y="1077134"/>
                  </a:lnTo>
                  <a:lnTo>
                    <a:pt x="195574" y="1048197"/>
                  </a:lnTo>
                  <a:lnTo>
                    <a:pt x="163902" y="1016920"/>
                  </a:lnTo>
                  <a:lnTo>
                    <a:pt x="134600" y="983437"/>
                  </a:lnTo>
                  <a:lnTo>
                    <a:pt x="107804" y="947883"/>
                  </a:lnTo>
                  <a:lnTo>
                    <a:pt x="83650" y="910392"/>
                  </a:lnTo>
                  <a:lnTo>
                    <a:pt x="62275" y="871099"/>
                  </a:lnTo>
                  <a:lnTo>
                    <a:pt x="43814" y="830138"/>
                  </a:lnTo>
                  <a:lnTo>
                    <a:pt x="28404" y="787644"/>
                  </a:lnTo>
                  <a:lnTo>
                    <a:pt x="16181" y="743751"/>
                  </a:lnTo>
                  <a:lnTo>
                    <a:pt x="7282" y="698595"/>
                  </a:lnTo>
                  <a:lnTo>
                    <a:pt x="1843" y="652309"/>
                  </a:lnTo>
                  <a:lnTo>
                    <a:pt x="0" y="605027"/>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10" name="object 110"/>
          <p:cNvSpPr txBox="1"/>
          <p:nvPr/>
        </p:nvSpPr>
        <p:spPr>
          <a:xfrm>
            <a:off x="2969514" y="3197733"/>
            <a:ext cx="67246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grpSp>
        <p:nvGrpSpPr>
          <p:cNvPr id="112" name="object 112"/>
          <p:cNvGrpSpPr/>
          <p:nvPr/>
        </p:nvGrpSpPr>
        <p:grpSpPr>
          <a:xfrm>
            <a:off x="7051547" y="2804160"/>
            <a:ext cx="1239520" cy="1222375"/>
            <a:chOff x="7051547" y="2804160"/>
            <a:chExt cx="1239520" cy="1222375"/>
          </a:xfrm>
        </p:grpSpPr>
        <p:sp>
          <p:nvSpPr>
            <p:cNvPr id="113" name="object 113"/>
            <p:cNvSpPr/>
            <p:nvPr/>
          </p:nvSpPr>
          <p:spPr>
            <a:xfrm>
              <a:off x="7057643" y="2810256"/>
              <a:ext cx="1226820" cy="1210310"/>
            </a:xfrm>
            <a:custGeom>
              <a:avLst/>
              <a:gdLst/>
              <a:ahLst/>
              <a:cxnLst/>
              <a:rect l="l" t="t" r="r" b="b"/>
              <a:pathLst>
                <a:path w="1226820" h="1210310">
                  <a:moveTo>
                    <a:pt x="613409" y="0"/>
                  </a:moveTo>
                  <a:lnTo>
                    <a:pt x="565464" y="1820"/>
                  </a:lnTo>
                  <a:lnTo>
                    <a:pt x="518530" y="7191"/>
                  </a:lnTo>
                  <a:lnTo>
                    <a:pt x="472742" y="15979"/>
                  </a:lnTo>
                  <a:lnTo>
                    <a:pt x="428237" y="28049"/>
                  </a:lnTo>
                  <a:lnTo>
                    <a:pt x="385151" y="43267"/>
                  </a:lnTo>
                  <a:lnTo>
                    <a:pt x="343622" y="61497"/>
                  </a:lnTo>
                  <a:lnTo>
                    <a:pt x="303783" y="82606"/>
                  </a:lnTo>
                  <a:lnTo>
                    <a:pt x="265774" y="106459"/>
                  </a:lnTo>
                  <a:lnTo>
                    <a:pt x="229728" y="132921"/>
                  </a:lnTo>
                  <a:lnTo>
                    <a:pt x="195783" y="161858"/>
                  </a:lnTo>
                  <a:lnTo>
                    <a:pt x="164075" y="193135"/>
                  </a:lnTo>
                  <a:lnTo>
                    <a:pt x="134740" y="226618"/>
                  </a:lnTo>
                  <a:lnTo>
                    <a:pt x="107915" y="262172"/>
                  </a:lnTo>
                  <a:lnTo>
                    <a:pt x="83735" y="299663"/>
                  </a:lnTo>
                  <a:lnTo>
                    <a:pt x="62337" y="338956"/>
                  </a:lnTo>
                  <a:lnTo>
                    <a:pt x="43857" y="379917"/>
                  </a:lnTo>
                  <a:lnTo>
                    <a:pt x="28432" y="422411"/>
                  </a:lnTo>
                  <a:lnTo>
                    <a:pt x="16197" y="466304"/>
                  </a:lnTo>
                  <a:lnTo>
                    <a:pt x="7289" y="511460"/>
                  </a:lnTo>
                  <a:lnTo>
                    <a:pt x="1845" y="557746"/>
                  </a:lnTo>
                  <a:lnTo>
                    <a:pt x="0" y="605028"/>
                  </a:lnTo>
                  <a:lnTo>
                    <a:pt x="1845" y="652309"/>
                  </a:lnTo>
                  <a:lnTo>
                    <a:pt x="7289" y="698595"/>
                  </a:lnTo>
                  <a:lnTo>
                    <a:pt x="16197" y="743751"/>
                  </a:lnTo>
                  <a:lnTo>
                    <a:pt x="28432" y="787644"/>
                  </a:lnTo>
                  <a:lnTo>
                    <a:pt x="43857" y="830138"/>
                  </a:lnTo>
                  <a:lnTo>
                    <a:pt x="62337" y="871099"/>
                  </a:lnTo>
                  <a:lnTo>
                    <a:pt x="83735" y="910392"/>
                  </a:lnTo>
                  <a:lnTo>
                    <a:pt x="107915" y="947883"/>
                  </a:lnTo>
                  <a:lnTo>
                    <a:pt x="134740" y="983437"/>
                  </a:lnTo>
                  <a:lnTo>
                    <a:pt x="164075" y="1016920"/>
                  </a:lnTo>
                  <a:lnTo>
                    <a:pt x="195783" y="1048197"/>
                  </a:lnTo>
                  <a:lnTo>
                    <a:pt x="229728" y="1077134"/>
                  </a:lnTo>
                  <a:lnTo>
                    <a:pt x="265774" y="1103596"/>
                  </a:lnTo>
                  <a:lnTo>
                    <a:pt x="303784" y="1127449"/>
                  </a:lnTo>
                  <a:lnTo>
                    <a:pt x="343622" y="1148558"/>
                  </a:lnTo>
                  <a:lnTo>
                    <a:pt x="385151" y="1166788"/>
                  </a:lnTo>
                  <a:lnTo>
                    <a:pt x="428237" y="1182006"/>
                  </a:lnTo>
                  <a:lnTo>
                    <a:pt x="472742" y="1194076"/>
                  </a:lnTo>
                  <a:lnTo>
                    <a:pt x="518530" y="1202864"/>
                  </a:lnTo>
                  <a:lnTo>
                    <a:pt x="565464" y="1208235"/>
                  </a:lnTo>
                  <a:lnTo>
                    <a:pt x="613409" y="1210056"/>
                  </a:lnTo>
                  <a:lnTo>
                    <a:pt x="661355" y="1208235"/>
                  </a:lnTo>
                  <a:lnTo>
                    <a:pt x="708289" y="1202864"/>
                  </a:lnTo>
                  <a:lnTo>
                    <a:pt x="754077" y="1194076"/>
                  </a:lnTo>
                  <a:lnTo>
                    <a:pt x="798582" y="1182006"/>
                  </a:lnTo>
                  <a:lnTo>
                    <a:pt x="841668" y="1166788"/>
                  </a:lnTo>
                  <a:lnTo>
                    <a:pt x="883197" y="1148558"/>
                  </a:lnTo>
                  <a:lnTo>
                    <a:pt x="923036" y="1127449"/>
                  </a:lnTo>
                  <a:lnTo>
                    <a:pt x="961045" y="1103596"/>
                  </a:lnTo>
                  <a:lnTo>
                    <a:pt x="997091" y="1077134"/>
                  </a:lnTo>
                  <a:lnTo>
                    <a:pt x="1031036" y="1048197"/>
                  </a:lnTo>
                  <a:lnTo>
                    <a:pt x="1062744" y="1016920"/>
                  </a:lnTo>
                  <a:lnTo>
                    <a:pt x="1092079" y="983437"/>
                  </a:lnTo>
                  <a:lnTo>
                    <a:pt x="1118904" y="947883"/>
                  </a:lnTo>
                  <a:lnTo>
                    <a:pt x="1143084" y="910392"/>
                  </a:lnTo>
                  <a:lnTo>
                    <a:pt x="1164482" y="871099"/>
                  </a:lnTo>
                  <a:lnTo>
                    <a:pt x="1182962" y="830138"/>
                  </a:lnTo>
                  <a:lnTo>
                    <a:pt x="1198387" y="787644"/>
                  </a:lnTo>
                  <a:lnTo>
                    <a:pt x="1210622" y="743751"/>
                  </a:lnTo>
                  <a:lnTo>
                    <a:pt x="1219530" y="698595"/>
                  </a:lnTo>
                  <a:lnTo>
                    <a:pt x="1224974" y="652309"/>
                  </a:lnTo>
                  <a:lnTo>
                    <a:pt x="1226820" y="605028"/>
                  </a:lnTo>
                  <a:lnTo>
                    <a:pt x="1224974" y="557746"/>
                  </a:lnTo>
                  <a:lnTo>
                    <a:pt x="1219530" y="511460"/>
                  </a:lnTo>
                  <a:lnTo>
                    <a:pt x="1210622" y="466304"/>
                  </a:lnTo>
                  <a:lnTo>
                    <a:pt x="1198387" y="422411"/>
                  </a:lnTo>
                  <a:lnTo>
                    <a:pt x="1182962" y="379917"/>
                  </a:lnTo>
                  <a:lnTo>
                    <a:pt x="1164482" y="338956"/>
                  </a:lnTo>
                  <a:lnTo>
                    <a:pt x="1143084" y="299663"/>
                  </a:lnTo>
                  <a:lnTo>
                    <a:pt x="1118904" y="262172"/>
                  </a:lnTo>
                  <a:lnTo>
                    <a:pt x="1092079" y="226618"/>
                  </a:lnTo>
                  <a:lnTo>
                    <a:pt x="1062744" y="193135"/>
                  </a:lnTo>
                  <a:lnTo>
                    <a:pt x="1031036" y="161858"/>
                  </a:lnTo>
                  <a:lnTo>
                    <a:pt x="997091" y="132921"/>
                  </a:lnTo>
                  <a:lnTo>
                    <a:pt x="961045" y="106459"/>
                  </a:lnTo>
                  <a:lnTo>
                    <a:pt x="923036" y="82606"/>
                  </a:lnTo>
                  <a:lnTo>
                    <a:pt x="883197" y="61497"/>
                  </a:lnTo>
                  <a:lnTo>
                    <a:pt x="841668" y="43267"/>
                  </a:lnTo>
                  <a:lnTo>
                    <a:pt x="798582" y="28049"/>
                  </a:lnTo>
                  <a:lnTo>
                    <a:pt x="754077" y="15979"/>
                  </a:lnTo>
                  <a:lnTo>
                    <a:pt x="708289" y="7191"/>
                  </a:lnTo>
                  <a:lnTo>
                    <a:pt x="661355" y="1820"/>
                  </a:lnTo>
                  <a:lnTo>
                    <a:pt x="613409"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object 114"/>
            <p:cNvSpPr/>
            <p:nvPr/>
          </p:nvSpPr>
          <p:spPr>
            <a:xfrm>
              <a:off x="7057643" y="2810256"/>
              <a:ext cx="1226820" cy="1210310"/>
            </a:xfrm>
            <a:custGeom>
              <a:avLst/>
              <a:gdLst/>
              <a:ahLst/>
              <a:cxnLst/>
              <a:rect l="l" t="t" r="r" b="b"/>
              <a:pathLst>
                <a:path w="1226820" h="1210310">
                  <a:moveTo>
                    <a:pt x="0" y="605028"/>
                  </a:moveTo>
                  <a:lnTo>
                    <a:pt x="1845" y="557746"/>
                  </a:lnTo>
                  <a:lnTo>
                    <a:pt x="7289" y="511460"/>
                  </a:lnTo>
                  <a:lnTo>
                    <a:pt x="16197" y="466304"/>
                  </a:lnTo>
                  <a:lnTo>
                    <a:pt x="28432" y="422411"/>
                  </a:lnTo>
                  <a:lnTo>
                    <a:pt x="43857" y="379917"/>
                  </a:lnTo>
                  <a:lnTo>
                    <a:pt x="62337" y="338956"/>
                  </a:lnTo>
                  <a:lnTo>
                    <a:pt x="83735" y="299663"/>
                  </a:lnTo>
                  <a:lnTo>
                    <a:pt x="107915" y="262172"/>
                  </a:lnTo>
                  <a:lnTo>
                    <a:pt x="134740" y="226618"/>
                  </a:lnTo>
                  <a:lnTo>
                    <a:pt x="164075" y="193135"/>
                  </a:lnTo>
                  <a:lnTo>
                    <a:pt x="195783" y="161858"/>
                  </a:lnTo>
                  <a:lnTo>
                    <a:pt x="229728" y="132921"/>
                  </a:lnTo>
                  <a:lnTo>
                    <a:pt x="265774" y="106459"/>
                  </a:lnTo>
                  <a:lnTo>
                    <a:pt x="303783" y="82606"/>
                  </a:lnTo>
                  <a:lnTo>
                    <a:pt x="343622" y="61497"/>
                  </a:lnTo>
                  <a:lnTo>
                    <a:pt x="385151" y="43267"/>
                  </a:lnTo>
                  <a:lnTo>
                    <a:pt x="428237" y="28049"/>
                  </a:lnTo>
                  <a:lnTo>
                    <a:pt x="472742" y="15979"/>
                  </a:lnTo>
                  <a:lnTo>
                    <a:pt x="518530" y="7191"/>
                  </a:lnTo>
                  <a:lnTo>
                    <a:pt x="565464" y="1820"/>
                  </a:lnTo>
                  <a:lnTo>
                    <a:pt x="613409" y="0"/>
                  </a:lnTo>
                  <a:lnTo>
                    <a:pt x="661355" y="1820"/>
                  </a:lnTo>
                  <a:lnTo>
                    <a:pt x="708289" y="7191"/>
                  </a:lnTo>
                  <a:lnTo>
                    <a:pt x="754077" y="15979"/>
                  </a:lnTo>
                  <a:lnTo>
                    <a:pt x="798582" y="28049"/>
                  </a:lnTo>
                  <a:lnTo>
                    <a:pt x="841668" y="43267"/>
                  </a:lnTo>
                  <a:lnTo>
                    <a:pt x="883197" y="61497"/>
                  </a:lnTo>
                  <a:lnTo>
                    <a:pt x="923036" y="82606"/>
                  </a:lnTo>
                  <a:lnTo>
                    <a:pt x="961045" y="106459"/>
                  </a:lnTo>
                  <a:lnTo>
                    <a:pt x="997091" y="132921"/>
                  </a:lnTo>
                  <a:lnTo>
                    <a:pt x="1031036" y="161858"/>
                  </a:lnTo>
                  <a:lnTo>
                    <a:pt x="1062744" y="193135"/>
                  </a:lnTo>
                  <a:lnTo>
                    <a:pt x="1092079" y="226618"/>
                  </a:lnTo>
                  <a:lnTo>
                    <a:pt x="1118904" y="262172"/>
                  </a:lnTo>
                  <a:lnTo>
                    <a:pt x="1143084" y="299663"/>
                  </a:lnTo>
                  <a:lnTo>
                    <a:pt x="1164482" y="338956"/>
                  </a:lnTo>
                  <a:lnTo>
                    <a:pt x="1182962" y="379917"/>
                  </a:lnTo>
                  <a:lnTo>
                    <a:pt x="1198387" y="422411"/>
                  </a:lnTo>
                  <a:lnTo>
                    <a:pt x="1210622" y="466304"/>
                  </a:lnTo>
                  <a:lnTo>
                    <a:pt x="1219530" y="511460"/>
                  </a:lnTo>
                  <a:lnTo>
                    <a:pt x="1224974" y="557746"/>
                  </a:lnTo>
                  <a:lnTo>
                    <a:pt x="1226820" y="605028"/>
                  </a:lnTo>
                  <a:lnTo>
                    <a:pt x="1224974" y="652309"/>
                  </a:lnTo>
                  <a:lnTo>
                    <a:pt x="1219530" y="698595"/>
                  </a:lnTo>
                  <a:lnTo>
                    <a:pt x="1210622" y="743751"/>
                  </a:lnTo>
                  <a:lnTo>
                    <a:pt x="1198387" y="787644"/>
                  </a:lnTo>
                  <a:lnTo>
                    <a:pt x="1182962" y="830138"/>
                  </a:lnTo>
                  <a:lnTo>
                    <a:pt x="1164482" y="871099"/>
                  </a:lnTo>
                  <a:lnTo>
                    <a:pt x="1143084" y="910392"/>
                  </a:lnTo>
                  <a:lnTo>
                    <a:pt x="1118904" y="947883"/>
                  </a:lnTo>
                  <a:lnTo>
                    <a:pt x="1092079" y="983437"/>
                  </a:lnTo>
                  <a:lnTo>
                    <a:pt x="1062744" y="1016920"/>
                  </a:lnTo>
                  <a:lnTo>
                    <a:pt x="1031036" y="1048197"/>
                  </a:lnTo>
                  <a:lnTo>
                    <a:pt x="997091" y="1077134"/>
                  </a:lnTo>
                  <a:lnTo>
                    <a:pt x="961045" y="1103596"/>
                  </a:lnTo>
                  <a:lnTo>
                    <a:pt x="923036" y="1127449"/>
                  </a:lnTo>
                  <a:lnTo>
                    <a:pt x="883197" y="1148558"/>
                  </a:lnTo>
                  <a:lnTo>
                    <a:pt x="841668" y="1166788"/>
                  </a:lnTo>
                  <a:lnTo>
                    <a:pt x="798582" y="1182006"/>
                  </a:lnTo>
                  <a:lnTo>
                    <a:pt x="754077" y="1194076"/>
                  </a:lnTo>
                  <a:lnTo>
                    <a:pt x="708289" y="1202864"/>
                  </a:lnTo>
                  <a:lnTo>
                    <a:pt x="661355" y="1208235"/>
                  </a:lnTo>
                  <a:lnTo>
                    <a:pt x="613409" y="1210056"/>
                  </a:lnTo>
                  <a:lnTo>
                    <a:pt x="565464" y="1208235"/>
                  </a:lnTo>
                  <a:lnTo>
                    <a:pt x="518530" y="1202864"/>
                  </a:lnTo>
                  <a:lnTo>
                    <a:pt x="472742" y="1194076"/>
                  </a:lnTo>
                  <a:lnTo>
                    <a:pt x="428237" y="1182006"/>
                  </a:lnTo>
                  <a:lnTo>
                    <a:pt x="385151" y="1166788"/>
                  </a:lnTo>
                  <a:lnTo>
                    <a:pt x="343622" y="1148558"/>
                  </a:lnTo>
                  <a:lnTo>
                    <a:pt x="303784" y="1127449"/>
                  </a:lnTo>
                  <a:lnTo>
                    <a:pt x="265774" y="1103596"/>
                  </a:lnTo>
                  <a:lnTo>
                    <a:pt x="229728" y="1077134"/>
                  </a:lnTo>
                  <a:lnTo>
                    <a:pt x="195783" y="1048197"/>
                  </a:lnTo>
                  <a:lnTo>
                    <a:pt x="164075" y="1016920"/>
                  </a:lnTo>
                  <a:lnTo>
                    <a:pt x="134740" y="983437"/>
                  </a:lnTo>
                  <a:lnTo>
                    <a:pt x="107915" y="947883"/>
                  </a:lnTo>
                  <a:lnTo>
                    <a:pt x="83735" y="910392"/>
                  </a:lnTo>
                  <a:lnTo>
                    <a:pt x="62337" y="871099"/>
                  </a:lnTo>
                  <a:lnTo>
                    <a:pt x="43857" y="830138"/>
                  </a:lnTo>
                  <a:lnTo>
                    <a:pt x="28432" y="787644"/>
                  </a:lnTo>
                  <a:lnTo>
                    <a:pt x="16197" y="743751"/>
                  </a:lnTo>
                  <a:lnTo>
                    <a:pt x="7289" y="698595"/>
                  </a:lnTo>
                  <a:lnTo>
                    <a:pt x="1845" y="652309"/>
                  </a:lnTo>
                  <a:lnTo>
                    <a:pt x="0" y="605028"/>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5" name="object 115"/>
          <p:cNvSpPr txBox="1"/>
          <p:nvPr/>
        </p:nvSpPr>
        <p:spPr>
          <a:xfrm>
            <a:off x="7335773" y="3211195"/>
            <a:ext cx="780034" cy="197490"/>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sp>
        <p:nvSpPr>
          <p:cNvPr id="116" name="object 116"/>
          <p:cNvSpPr txBox="1"/>
          <p:nvPr/>
        </p:nvSpPr>
        <p:spPr>
          <a:xfrm>
            <a:off x="7163750" y="3393249"/>
            <a:ext cx="1158177" cy="297582"/>
          </a:xfrm>
          <a:prstGeom prst="rect">
            <a:avLst/>
          </a:prstGeom>
        </p:spPr>
        <p:txBody>
          <a:bodyPr vert="horz" wrap="square" lIns="0" tIns="13335" rIns="0" bIns="0" rtlCol="0">
            <a:spAutoFit/>
          </a:bodyPr>
          <a:lstStyle/>
          <a:p>
            <a:pPr marL="12700" marR="0" lvl="0" indent="0" algn="ctr" defTabSz="914400" rtl="0" eaLnBrk="1" fontAlgn="auto" latinLnBrk="0" hangingPunct="1">
              <a:lnSpc>
                <a:spcPts val="1075"/>
              </a:lnSpc>
              <a:spcBef>
                <a:spcPts val="105"/>
              </a:spcBef>
              <a:spcAft>
                <a:spcPts val="0"/>
              </a:spcAft>
              <a:buClrTx/>
              <a:buSzTx/>
              <a:buFontTx/>
              <a:buNone/>
              <a:tabLst/>
              <a:defRPr/>
            </a:pPr>
            <a:r>
              <a:rPr kumimoji="0" sz="1100" b="0" i="0" u="none" strike="noStrike" kern="1200" cap="none" spc="-5" normalizeH="0" baseline="0" noProof="0" dirty="0">
                <a:ln>
                  <a:noFill/>
                </a:ln>
                <a:solidFill>
                  <a:schemeClr val="bg1"/>
                </a:solidFill>
                <a:effectLst/>
                <a:uLnTx/>
                <a:uFillTx/>
                <a:latin typeface="Carlito"/>
                <a:ea typeface="+mn-ea"/>
                <a:cs typeface="Carlito"/>
              </a:rPr>
              <a:t>Business </a:t>
            </a:r>
            <a:r>
              <a:rPr kumimoji="0" sz="1100" b="0" i="0" u="none" strike="noStrike" kern="1200" cap="none" spc="0" normalizeH="0" baseline="0" noProof="0" dirty="0">
                <a:ln>
                  <a:noFill/>
                </a:ln>
                <a:solidFill>
                  <a:schemeClr val="bg1"/>
                </a:solidFill>
                <a:effectLst/>
                <a:uLnTx/>
                <a:uFillTx/>
                <a:latin typeface="Carlito"/>
                <a:ea typeface="+mn-ea"/>
                <a:cs typeface="Carlito"/>
              </a:rPr>
              <a:t>Process</a:t>
            </a:r>
            <a:r>
              <a:rPr kumimoji="0" sz="1100" b="0" i="0" u="none" strike="noStrike" kern="1200" cap="none" spc="-90" normalizeH="0" baseline="0" noProof="0" dirty="0">
                <a:ln>
                  <a:noFill/>
                </a:ln>
                <a:solidFill>
                  <a:schemeClr val="bg1"/>
                </a:solidFill>
                <a:effectLst/>
                <a:uLnTx/>
                <a:uFillTx/>
                <a:latin typeface="Carlito"/>
                <a:ea typeface="+mn-ea"/>
                <a:cs typeface="Carlito"/>
              </a:rPr>
              <a:t> </a:t>
            </a:r>
            <a:r>
              <a:rPr kumimoji="0" sz="1100" b="0" i="0" u="none" strike="noStrike" kern="1200" cap="none" spc="-5" normalizeH="0" baseline="0" noProof="0" dirty="0">
                <a:ln>
                  <a:noFill/>
                </a:ln>
                <a:solidFill>
                  <a:schemeClr val="bg1"/>
                </a:solidFill>
                <a:effectLst/>
                <a:uLnTx/>
                <a:uFillTx/>
                <a:latin typeface="Carlito"/>
                <a:ea typeface="+mn-ea"/>
                <a:cs typeface="Carlito"/>
              </a:rPr>
              <a:t>Flows</a:t>
            </a:r>
            <a:endParaRPr kumimoji="0" sz="1100" b="0" i="0" u="none" strike="noStrike" kern="1200" cap="none" spc="0" normalizeH="0" baseline="0" noProof="0" dirty="0">
              <a:ln>
                <a:noFill/>
              </a:ln>
              <a:solidFill>
                <a:schemeClr val="bg1"/>
              </a:solidFill>
              <a:effectLst/>
              <a:uLnTx/>
              <a:uFillTx/>
              <a:latin typeface="Carlito"/>
              <a:ea typeface="+mn-ea"/>
              <a:cs typeface="Carlito"/>
            </a:endParaRPr>
          </a:p>
        </p:txBody>
      </p:sp>
      <p:sp>
        <p:nvSpPr>
          <p:cNvPr id="118" name="Rectangle 117">
            <a:extLst>
              <a:ext uri="{FF2B5EF4-FFF2-40B4-BE49-F238E27FC236}">
                <a16:creationId xmlns:a16="http://schemas.microsoft.com/office/drawing/2014/main" id="{AB1561FE-EDC7-4A0C-9425-A9F3B5B054C7}"/>
              </a:ext>
            </a:extLst>
          </p:cNvPr>
          <p:cNvSpPr/>
          <p:nvPr/>
        </p:nvSpPr>
        <p:spPr>
          <a:xfrm>
            <a:off x="5210616" y="3281109"/>
            <a:ext cx="538609" cy="276999"/>
          </a:xfrm>
          <a:prstGeom prst="rect">
            <a:avLst/>
          </a:prstGeom>
        </p:spPr>
        <p:txBody>
          <a:bodyPr wrap="none">
            <a:spAutoFit/>
          </a:bodyPr>
          <a:lstStyle/>
          <a:p>
            <a:r>
              <a:rPr lang="en-GB" sz="1200" spc="-5" dirty="0">
                <a:solidFill>
                  <a:schemeClr val="bg1"/>
                </a:solidFill>
                <a:latin typeface="Carlito"/>
                <a:cs typeface="Carlito"/>
              </a:rPr>
              <a:t>Flows</a:t>
            </a:r>
            <a:endParaRPr lang="en-GB" sz="1200" dirty="0"/>
          </a:p>
        </p:txBody>
      </p:sp>
      <p:sp>
        <p:nvSpPr>
          <p:cNvPr id="119" name="Rectangle 118">
            <a:extLst>
              <a:ext uri="{FF2B5EF4-FFF2-40B4-BE49-F238E27FC236}">
                <a16:creationId xmlns:a16="http://schemas.microsoft.com/office/drawing/2014/main" id="{5829899A-170B-421D-BECB-7ACDD694885C}"/>
              </a:ext>
            </a:extLst>
          </p:cNvPr>
          <p:cNvSpPr/>
          <p:nvPr/>
        </p:nvSpPr>
        <p:spPr>
          <a:xfrm>
            <a:off x="2875771" y="3300704"/>
            <a:ext cx="802022" cy="276999"/>
          </a:xfrm>
          <a:prstGeom prst="rect">
            <a:avLst/>
          </a:prstGeom>
        </p:spPr>
        <p:txBody>
          <a:bodyPr wrap="square">
            <a:spAutoFit/>
          </a:bodyPr>
          <a:lstStyle/>
          <a:p>
            <a:pPr algn="ctr"/>
            <a:r>
              <a:rPr lang="en-GB" sz="1200" spc="-5" dirty="0">
                <a:solidFill>
                  <a:schemeClr val="bg1"/>
                </a:solidFill>
                <a:latin typeface="Carlito"/>
                <a:cs typeface="Carlito"/>
              </a:rPr>
              <a:t>Flows</a:t>
            </a:r>
            <a:endParaRPr lang="en-GB" sz="1200" dirty="0"/>
          </a:p>
        </p:txBody>
      </p:sp>
      <p:sp>
        <p:nvSpPr>
          <p:cNvPr id="120" name="Rectangle 119">
            <a:extLst>
              <a:ext uri="{FF2B5EF4-FFF2-40B4-BE49-F238E27FC236}">
                <a16:creationId xmlns:a16="http://schemas.microsoft.com/office/drawing/2014/main" id="{5EC89005-93CB-47CE-B84B-DE480BC0620A}"/>
              </a:ext>
            </a:extLst>
          </p:cNvPr>
          <p:cNvSpPr/>
          <p:nvPr/>
        </p:nvSpPr>
        <p:spPr>
          <a:xfrm>
            <a:off x="2899028" y="3471665"/>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1" name="Rectangle 120">
            <a:extLst>
              <a:ext uri="{FF2B5EF4-FFF2-40B4-BE49-F238E27FC236}">
                <a16:creationId xmlns:a16="http://schemas.microsoft.com/office/drawing/2014/main" id="{CDB709DF-1FA7-44E2-A34B-F29CBECFC218}"/>
              </a:ext>
            </a:extLst>
          </p:cNvPr>
          <p:cNvSpPr/>
          <p:nvPr/>
        </p:nvSpPr>
        <p:spPr>
          <a:xfrm>
            <a:off x="1260331" y="3288381"/>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2" name="Rectangle 121">
            <a:extLst>
              <a:ext uri="{FF2B5EF4-FFF2-40B4-BE49-F238E27FC236}">
                <a16:creationId xmlns:a16="http://schemas.microsoft.com/office/drawing/2014/main" id="{E033F222-8AA6-488A-AFBD-96F2E80E3B95}"/>
              </a:ext>
            </a:extLst>
          </p:cNvPr>
          <p:cNvSpPr/>
          <p:nvPr/>
        </p:nvSpPr>
        <p:spPr>
          <a:xfrm>
            <a:off x="5039901" y="3477873"/>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3" name="Rectangle 122">
            <a:extLst>
              <a:ext uri="{FF2B5EF4-FFF2-40B4-BE49-F238E27FC236}">
                <a16:creationId xmlns:a16="http://schemas.microsoft.com/office/drawing/2014/main" id="{72B62FDE-40BB-4B3A-822C-7371403F3194}"/>
              </a:ext>
            </a:extLst>
          </p:cNvPr>
          <p:cNvSpPr/>
          <p:nvPr/>
        </p:nvSpPr>
        <p:spPr>
          <a:xfrm>
            <a:off x="7335609" y="3614408"/>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328131"/>
            <a:ext cx="6768085" cy="206275"/>
          </a:xfrm>
        </p:spPr>
        <p:txBody>
          <a:bodyPr/>
          <a:lstStyle/>
          <a:p>
            <a:pPr marL="454659" marR="537210" indent="2540">
              <a:lnSpc>
                <a:spcPts val="1320"/>
              </a:lnSpc>
            </a:pPr>
            <a:r>
              <a:rPr lang="en-GB" sz="2400" b="1" spc="-5" dirty="0">
                <a:solidFill>
                  <a:schemeClr val="bg1">
                    <a:lumMod val="50000"/>
                  </a:schemeClr>
                </a:solidFill>
                <a:latin typeface="Carlito"/>
                <a:cs typeface="Carlito"/>
              </a:rPr>
              <a:t>SECURING</a:t>
            </a:r>
            <a:r>
              <a:rPr lang="en-GB" sz="2400" b="1" spc="-75" dirty="0">
                <a:solidFill>
                  <a:schemeClr val="bg1">
                    <a:lumMod val="50000"/>
                  </a:schemeClr>
                </a:solidFill>
                <a:latin typeface="Carlito"/>
                <a:cs typeface="Carlito"/>
              </a:rPr>
              <a:t> </a:t>
            </a:r>
            <a:r>
              <a:rPr lang="en-GB" sz="2400" b="1" spc="-15" dirty="0">
                <a:solidFill>
                  <a:schemeClr val="bg1">
                    <a:lumMod val="50000"/>
                  </a:schemeClr>
                </a:solidFill>
                <a:latin typeface="Carlito"/>
                <a:cs typeface="Carlito"/>
              </a:rPr>
              <a:t>YOUR  </a:t>
            </a:r>
            <a:r>
              <a:rPr lang="en-GB" sz="2400" b="1" dirty="0">
                <a:solidFill>
                  <a:schemeClr val="bg1">
                    <a:lumMod val="50000"/>
                  </a:schemeClr>
                </a:solidFill>
                <a:latin typeface="Carlito"/>
                <a:cs typeface="Carlito"/>
              </a:rPr>
              <a:t>EN</a:t>
            </a:r>
            <a:r>
              <a:rPr lang="en-GB" sz="2400" b="1" spc="-5" dirty="0">
                <a:solidFill>
                  <a:schemeClr val="bg1">
                    <a:lumMod val="50000"/>
                  </a:schemeClr>
                </a:solidFill>
                <a:latin typeface="Carlito"/>
                <a:cs typeface="Carlito"/>
              </a:rPr>
              <a:t>VI</a:t>
            </a:r>
            <a:r>
              <a:rPr lang="en-GB" sz="2400" b="1" spc="-15" dirty="0">
                <a:solidFill>
                  <a:schemeClr val="bg1">
                    <a:lumMod val="50000"/>
                  </a:schemeClr>
                </a:solidFill>
                <a:latin typeface="Carlito"/>
                <a:cs typeface="Carlito"/>
              </a:rPr>
              <a:t>R</a:t>
            </a:r>
            <a:r>
              <a:rPr lang="en-GB" sz="2400" b="1" dirty="0">
                <a:solidFill>
                  <a:schemeClr val="bg1">
                    <a:lumMod val="50000"/>
                  </a:schemeClr>
                </a:solidFill>
                <a:latin typeface="Carlito"/>
                <a:cs typeface="Carlito"/>
              </a:rPr>
              <a:t>ON</a:t>
            </a:r>
            <a:r>
              <a:rPr lang="en-GB" sz="2400" b="1" spc="-5" dirty="0">
                <a:solidFill>
                  <a:schemeClr val="bg1">
                    <a:lumMod val="50000"/>
                  </a:schemeClr>
                </a:solidFill>
                <a:latin typeface="Carlito"/>
                <a:cs typeface="Carlito"/>
              </a:rPr>
              <a:t>M</a:t>
            </a:r>
            <a:r>
              <a:rPr lang="en-GB" sz="2400" b="1" dirty="0">
                <a:solidFill>
                  <a:schemeClr val="bg1">
                    <a:lumMod val="50000"/>
                  </a:schemeClr>
                </a:solidFill>
                <a:latin typeface="Carlito"/>
                <a:cs typeface="Carlito"/>
              </a:rPr>
              <a:t>ENTS</a:t>
            </a:r>
            <a:endParaRPr lang="en-GB" sz="2400" dirty="0">
              <a:solidFill>
                <a:schemeClr val="bg1">
                  <a:lumMod val="50000"/>
                </a:schemeClr>
              </a:solidFill>
              <a:latin typeface="Carlito"/>
              <a:cs typeface="Carlito"/>
            </a:endParaRPr>
          </a:p>
        </p:txBody>
      </p:sp>
    </p:spTree>
    <p:extLst>
      <p:ext uri="{BB962C8B-B14F-4D97-AF65-F5344CB8AC3E}">
        <p14:creationId xmlns:p14="http://schemas.microsoft.com/office/powerpoint/2010/main" val="206971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The 5 layers of security</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482224" y="1304511"/>
            <a:ext cx="5613777" cy="5324887"/>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1206113" y="1762209"/>
            <a:ext cx="3749521" cy="1881380"/>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PowerApps</a:t>
              </a:r>
              <a:endParaRPr lang="en-US" sz="2615"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89345" cy="440890"/>
            </a:xfrm>
            <a:prstGeom prst="rect">
              <a:avLst/>
            </a:prstGeom>
            <a:noFill/>
          </p:spPr>
          <p:txBody>
            <a:bodyPr wrap="none" lIns="243840" tIns="195072" rIns="243840" bIns="195072" rtlCol="0">
              <a:spAutoFit/>
            </a:bodyPr>
            <a:lstStyle/>
            <a:p>
              <a:pPr defTabSz="1219170">
                <a:lnSpc>
                  <a:spcPct val="90000"/>
                </a:lnSpc>
                <a:spcAft>
                  <a:spcPts val="800"/>
                </a:spcAft>
              </a:pPr>
              <a:r>
                <a:rPr lang="en-US" sz="1400">
                  <a:solidFill>
                    <a:prstClr val="white"/>
                  </a:solidFill>
                  <a:latin typeface="Segoe UI Light"/>
                </a:rPr>
                <a:t>Dev</a:t>
              </a:r>
              <a:endParaRPr lang="en-US" sz="3200">
                <a:solidFill>
                  <a:prstClr val="white"/>
                </a:solidFill>
                <a:latin typeface="Segoe UI Light"/>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409313" y="1965409"/>
            <a:ext cx="3749521" cy="1881380"/>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PowerApps</a:t>
              </a:r>
              <a:endParaRPr lang="en-US" sz="2615">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576600"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612513" y="2168609"/>
            <a:ext cx="3749521" cy="1881380"/>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Apps</a:t>
              </a:r>
              <a:endParaRPr lang="en-US" sz="2615"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298828" y="2409012"/>
              <a:ext cx="105981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Automate</a:t>
              </a:r>
              <a:endParaRPr lang="en-US" sz="2615"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35943"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1328324" y="1028091"/>
            <a:ext cx="3627309" cy="5528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734725" y="4072531"/>
            <a:ext cx="3627311" cy="242352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744263" y="3924355"/>
            <a:ext cx="3608885" cy="283643"/>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2062757" y="3986485"/>
            <a:ext cx="2210899" cy="920633"/>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3110864" y="4448994"/>
            <a:ext cx="740293" cy="22576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5854" y="4292941"/>
            <a:ext cx="490153" cy="490153"/>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2062757" y="5078564"/>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076" y="5161624"/>
            <a:ext cx="1922261" cy="109072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6141796" y="1153845"/>
            <a:ext cx="906704"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7166519" y="1149340"/>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1. Azure AD Conditional Access</a:t>
            </a:r>
          </a:p>
        </p:txBody>
      </p:sp>
      <p:sp>
        <p:nvSpPr>
          <p:cNvPr id="184" name="Arrow: Right 183">
            <a:extLst>
              <a:ext uri="{FF2B5EF4-FFF2-40B4-BE49-F238E27FC236}">
                <a16:creationId xmlns:a16="http://schemas.microsoft.com/office/drawing/2014/main" id="{94CB2461-06BF-4DE8-B005-18227FCEA6EB}"/>
              </a:ext>
            </a:extLst>
          </p:cNvPr>
          <p:cNvSpPr/>
          <p:nvPr/>
        </p:nvSpPr>
        <p:spPr bwMode="auto">
          <a:xfrm>
            <a:off x="5470020" y="2372786"/>
            <a:ext cx="1578480"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5" name="TextBox 184">
            <a:extLst>
              <a:ext uri="{FF2B5EF4-FFF2-40B4-BE49-F238E27FC236}">
                <a16:creationId xmlns:a16="http://schemas.microsoft.com/office/drawing/2014/main" id="{81883004-A101-4E57-8C0A-04B6481D9926}"/>
              </a:ext>
            </a:extLst>
          </p:cNvPr>
          <p:cNvSpPr txBox="1"/>
          <p:nvPr/>
        </p:nvSpPr>
        <p:spPr>
          <a:xfrm>
            <a:off x="7166519" y="2368281"/>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2. Environment roles</a:t>
            </a:r>
          </a:p>
        </p:txBody>
      </p:sp>
      <p:sp>
        <p:nvSpPr>
          <p:cNvPr id="186" name="Arrow: Right 185">
            <a:extLst>
              <a:ext uri="{FF2B5EF4-FFF2-40B4-BE49-F238E27FC236}">
                <a16:creationId xmlns:a16="http://schemas.microsoft.com/office/drawing/2014/main" id="{2696B5AE-C925-40F1-A4C7-798E8D687CBF}"/>
              </a:ext>
            </a:extLst>
          </p:cNvPr>
          <p:cNvSpPr/>
          <p:nvPr/>
        </p:nvSpPr>
        <p:spPr bwMode="auto">
          <a:xfrm>
            <a:off x="4430578" y="3191469"/>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7" name="TextBox 186">
            <a:extLst>
              <a:ext uri="{FF2B5EF4-FFF2-40B4-BE49-F238E27FC236}">
                <a16:creationId xmlns:a16="http://schemas.microsoft.com/office/drawing/2014/main" id="{68E1C4A2-7309-4AB4-9B3D-D850D69E7486}"/>
              </a:ext>
            </a:extLst>
          </p:cNvPr>
          <p:cNvSpPr txBox="1"/>
          <p:nvPr/>
        </p:nvSpPr>
        <p:spPr>
          <a:xfrm>
            <a:off x="7145301" y="3029897"/>
            <a:ext cx="4866731" cy="738664"/>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3. Resource permissions for apps, flows, custom connectors…</a:t>
            </a:r>
          </a:p>
        </p:txBody>
      </p:sp>
      <p:sp>
        <p:nvSpPr>
          <p:cNvPr id="188" name="Arrow: Right 187">
            <a:extLst>
              <a:ext uri="{FF2B5EF4-FFF2-40B4-BE49-F238E27FC236}">
                <a16:creationId xmlns:a16="http://schemas.microsoft.com/office/drawing/2014/main" id="{BF523016-8D2D-4A60-B9F4-6CE59F9C6CDA}"/>
              </a:ext>
            </a:extLst>
          </p:cNvPr>
          <p:cNvSpPr/>
          <p:nvPr/>
        </p:nvSpPr>
        <p:spPr bwMode="auto">
          <a:xfrm>
            <a:off x="4430578" y="4237123"/>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9" name="TextBox 188">
            <a:extLst>
              <a:ext uri="{FF2B5EF4-FFF2-40B4-BE49-F238E27FC236}">
                <a16:creationId xmlns:a16="http://schemas.microsoft.com/office/drawing/2014/main" id="{56DC4EA7-2030-45AA-9D54-A68810195E7D}"/>
              </a:ext>
            </a:extLst>
          </p:cNvPr>
          <p:cNvSpPr txBox="1"/>
          <p:nvPr/>
        </p:nvSpPr>
        <p:spPr>
          <a:xfrm>
            <a:off x="7145301" y="4248053"/>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4. CDS security roles</a:t>
            </a:r>
          </a:p>
        </p:txBody>
      </p:sp>
      <p:sp>
        <p:nvSpPr>
          <p:cNvPr id="190" name="Arrow: Right 189">
            <a:extLst>
              <a:ext uri="{FF2B5EF4-FFF2-40B4-BE49-F238E27FC236}">
                <a16:creationId xmlns:a16="http://schemas.microsoft.com/office/drawing/2014/main" id="{41718916-672A-4D81-B626-E3C28AAE60D3}"/>
              </a:ext>
            </a:extLst>
          </p:cNvPr>
          <p:cNvSpPr/>
          <p:nvPr/>
        </p:nvSpPr>
        <p:spPr bwMode="auto">
          <a:xfrm>
            <a:off x="4451795" y="5442531"/>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91" name="TextBox 190">
            <a:extLst>
              <a:ext uri="{FF2B5EF4-FFF2-40B4-BE49-F238E27FC236}">
                <a16:creationId xmlns:a16="http://schemas.microsoft.com/office/drawing/2014/main" id="{0494706F-1BBD-4681-AAE2-D06119F1D52E}"/>
              </a:ext>
            </a:extLst>
          </p:cNvPr>
          <p:cNvSpPr txBox="1"/>
          <p:nvPr/>
        </p:nvSpPr>
        <p:spPr>
          <a:xfrm>
            <a:off x="7166519" y="5280961"/>
            <a:ext cx="4866731" cy="1477328"/>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5. Cross-tenant inbound &amp; outbound restrictions to the </a:t>
            </a:r>
            <a:r>
              <a:rPr lang="fr-FR" sz="2400" dirty="0">
                <a:gradFill>
                  <a:gsLst>
                    <a:gs pos="0">
                      <a:prstClr val="black"/>
                    </a:gs>
                    <a:gs pos="86000">
                      <a:prstClr val="black"/>
                    </a:gs>
                  </a:gsLst>
                  <a:lin ang="5400000" scaled="0"/>
                </a:gradFill>
                <a:latin typeface="Segoe UI Light"/>
              </a:rPr>
              <a:t>300+ connectors to cloud services, content services, </a:t>
            </a:r>
            <a:r>
              <a:rPr lang="fr-FR" sz="2400" dirty="0" err="1">
                <a:gradFill>
                  <a:gsLst>
                    <a:gs pos="0">
                      <a:prstClr val="black"/>
                    </a:gs>
                    <a:gs pos="86000">
                      <a:prstClr val="black"/>
                    </a:gs>
                  </a:gsLst>
                  <a:lin ang="5400000" scaled="0"/>
                </a:gradFill>
                <a:latin typeface="Segoe UI Light"/>
              </a:rPr>
              <a:t>DBs</a:t>
            </a:r>
            <a:r>
              <a:rPr lang="fr-FR" sz="2400" dirty="0">
                <a:gradFill>
                  <a:gsLst>
                    <a:gs pos="0">
                      <a:prstClr val="black"/>
                    </a:gs>
                    <a:gs pos="86000">
                      <a:prstClr val="black"/>
                    </a:gs>
                  </a:gsLst>
                  <a:lin ang="5400000" scaled="0"/>
                </a:gradFill>
                <a:latin typeface="Segoe UI Light"/>
              </a:rPr>
              <a:t>, APIs, etc.</a:t>
            </a:r>
          </a:p>
        </p:txBody>
      </p:sp>
    </p:spTree>
    <p:extLst>
      <p:ext uri="{BB962C8B-B14F-4D97-AF65-F5344CB8AC3E}">
        <p14:creationId xmlns:p14="http://schemas.microsoft.com/office/powerpoint/2010/main" val="4289524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The 5 layers of security + the one that maters most</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482224" y="1304511"/>
            <a:ext cx="5613777" cy="5324887"/>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1206113" y="1762209"/>
            <a:ext cx="3749521" cy="1881380"/>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PowerApps</a:t>
              </a:r>
              <a:endParaRPr lang="en-US" sz="2615"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89345" cy="440890"/>
            </a:xfrm>
            <a:prstGeom prst="rect">
              <a:avLst/>
            </a:prstGeom>
            <a:noFill/>
          </p:spPr>
          <p:txBody>
            <a:bodyPr wrap="none" lIns="243840" tIns="195072" rIns="243840" bIns="195072" rtlCol="0">
              <a:spAutoFit/>
            </a:bodyPr>
            <a:lstStyle/>
            <a:p>
              <a:pPr defTabSz="1219170">
                <a:lnSpc>
                  <a:spcPct val="90000"/>
                </a:lnSpc>
                <a:spcAft>
                  <a:spcPts val="800"/>
                </a:spcAft>
              </a:pPr>
              <a:r>
                <a:rPr lang="en-US" sz="1400">
                  <a:solidFill>
                    <a:prstClr val="white"/>
                  </a:solidFill>
                  <a:latin typeface="Segoe UI Light"/>
                </a:rPr>
                <a:t>Dev</a:t>
              </a:r>
              <a:endParaRPr lang="en-US" sz="3200">
                <a:solidFill>
                  <a:prstClr val="white"/>
                </a:solidFill>
                <a:latin typeface="Segoe UI Light"/>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409313" y="1965409"/>
            <a:ext cx="3749521" cy="1881380"/>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PowerApps</a:t>
              </a:r>
              <a:endParaRPr lang="en-US" sz="2615">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576600"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612513" y="2168609"/>
            <a:ext cx="3749521" cy="1881380"/>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Apps</a:t>
              </a:r>
              <a:endParaRPr lang="en-US" sz="2615"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308016" y="2409567"/>
              <a:ext cx="1159345"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Automate</a:t>
              </a:r>
              <a:endParaRPr lang="en-US" sz="2615"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35943"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1328324" y="1028091"/>
            <a:ext cx="3627309" cy="5528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734725" y="4072531"/>
            <a:ext cx="3627311" cy="242352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744263" y="3924355"/>
            <a:ext cx="3608885" cy="283643"/>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2062757" y="3986485"/>
            <a:ext cx="2210899" cy="920633"/>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3110864" y="4448994"/>
            <a:ext cx="740293" cy="22576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5854" y="4292941"/>
            <a:ext cx="490153" cy="490153"/>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2062757" y="5078564"/>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076" y="5161624"/>
            <a:ext cx="1922261" cy="109072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6299200" y="3334347"/>
            <a:ext cx="696331" cy="738664"/>
          </a:xfrm>
          <a:prstGeom prst="rightArrow">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7166519" y="1149340"/>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1. Azure AD Conditional Access</a:t>
            </a:r>
          </a:p>
        </p:txBody>
      </p:sp>
      <p:sp>
        <p:nvSpPr>
          <p:cNvPr id="185" name="TextBox 184">
            <a:extLst>
              <a:ext uri="{FF2B5EF4-FFF2-40B4-BE49-F238E27FC236}">
                <a16:creationId xmlns:a16="http://schemas.microsoft.com/office/drawing/2014/main" id="{81883004-A101-4E57-8C0A-04B6481D9926}"/>
              </a:ext>
            </a:extLst>
          </p:cNvPr>
          <p:cNvSpPr txBox="1"/>
          <p:nvPr/>
        </p:nvSpPr>
        <p:spPr>
          <a:xfrm>
            <a:off x="7166519" y="2368281"/>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2. Environment roles</a:t>
            </a:r>
          </a:p>
        </p:txBody>
      </p:sp>
      <p:sp>
        <p:nvSpPr>
          <p:cNvPr id="187" name="TextBox 186">
            <a:extLst>
              <a:ext uri="{FF2B5EF4-FFF2-40B4-BE49-F238E27FC236}">
                <a16:creationId xmlns:a16="http://schemas.microsoft.com/office/drawing/2014/main" id="{68E1C4A2-7309-4AB4-9B3D-D850D69E7486}"/>
              </a:ext>
            </a:extLst>
          </p:cNvPr>
          <p:cNvSpPr txBox="1"/>
          <p:nvPr/>
        </p:nvSpPr>
        <p:spPr>
          <a:xfrm>
            <a:off x="7145301" y="3029897"/>
            <a:ext cx="4866731" cy="738664"/>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3. Resource permissions for apps, flows, custom connectors…</a:t>
            </a:r>
          </a:p>
        </p:txBody>
      </p:sp>
      <p:sp>
        <p:nvSpPr>
          <p:cNvPr id="189" name="TextBox 188">
            <a:extLst>
              <a:ext uri="{FF2B5EF4-FFF2-40B4-BE49-F238E27FC236}">
                <a16:creationId xmlns:a16="http://schemas.microsoft.com/office/drawing/2014/main" id="{56DC4EA7-2030-45AA-9D54-A68810195E7D}"/>
              </a:ext>
            </a:extLst>
          </p:cNvPr>
          <p:cNvSpPr txBox="1"/>
          <p:nvPr/>
        </p:nvSpPr>
        <p:spPr>
          <a:xfrm>
            <a:off x="7145301" y="4248053"/>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4. CDS security roles</a:t>
            </a:r>
          </a:p>
        </p:txBody>
      </p:sp>
      <p:sp>
        <p:nvSpPr>
          <p:cNvPr id="191" name="TextBox 190">
            <a:extLst>
              <a:ext uri="{FF2B5EF4-FFF2-40B4-BE49-F238E27FC236}">
                <a16:creationId xmlns:a16="http://schemas.microsoft.com/office/drawing/2014/main" id="{0494706F-1BBD-4681-AAE2-D06119F1D52E}"/>
              </a:ext>
            </a:extLst>
          </p:cNvPr>
          <p:cNvSpPr txBox="1"/>
          <p:nvPr/>
        </p:nvSpPr>
        <p:spPr>
          <a:xfrm>
            <a:off x="7166519" y="5280960"/>
            <a:ext cx="4866731" cy="738664"/>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5. Cross-tenant inbound &amp; outbound connector restriction</a:t>
            </a:r>
          </a:p>
        </p:txBody>
      </p:sp>
      <p:sp>
        <p:nvSpPr>
          <p:cNvPr id="3" name="Rectangle 2">
            <a:extLst>
              <a:ext uri="{FF2B5EF4-FFF2-40B4-BE49-F238E27FC236}">
                <a16:creationId xmlns:a16="http://schemas.microsoft.com/office/drawing/2014/main" id="{977CEFB2-5B3B-4C63-BD48-531D94D247F7}"/>
              </a:ext>
            </a:extLst>
          </p:cNvPr>
          <p:cNvSpPr/>
          <p:nvPr/>
        </p:nvSpPr>
        <p:spPr bwMode="auto">
          <a:xfrm>
            <a:off x="7145302" y="1149341"/>
            <a:ext cx="4773649" cy="5480057"/>
          </a:xfrm>
          <a:prstGeom prst="rect">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9120">
              <a:lnSpc>
                <a:spcPct val="90000"/>
              </a:lnSpc>
              <a:spcAft>
                <a:spcPts val="444"/>
              </a:spcAft>
              <a:defRPr/>
            </a:pPr>
            <a:endParaRPr lang="en-US" sz="3200" u="sng" dirty="0">
              <a:solidFill>
                <a:prstClr val="white"/>
              </a:solidFill>
              <a:latin typeface="Segoe UI Light"/>
            </a:endParaRPr>
          </a:p>
          <a:p>
            <a:pPr algn="ctr" defTabSz="1219120">
              <a:lnSpc>
                <a:spcPct val="90000"/>
              </a:lnSpc>
              <a:spcAft>
                <a:spcPts val="444"/>
              </a:spcAft>
              <a:defRPr/>
            </a:pPr>
            <a:r>
              <a:rPr lang="en-US" sz="3200" u="sng" dirty="0">
                <a:solidFill>
                  <a:prstClr val="white"/>
                </a:solidFill>
                <a:latin typeface="Segoe UI Light"/>
              </a:rPr>
              <a:t>Secure your data at rest</a:t>
            </a:r>
          </a:p>
          <a:p>
            <a:pPr marL="380990" indent="-380990"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There is no such thing as security through obscurity</a:t>
            </a:r>
          </a:p>
          <a:p>
            <a:pPr marL="609585" indent="-609585"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Power Apps and Power Automate do not provide users with access to any data assets that they don’t already have access to. </a:t>
            </a:r>
          </a:p>
          <a:p>
            <a:pPr marL="609585" indent="-609585"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Users should only have access to data that they really require access to. </a:t>
            </a:r>
          </a:p>
          <a:p>
            <a:pPr defTabSz="1219170"/>
            <a:endParaRPr lang="en-US" sz="2400" dirty="0">
              <a:solidFill>
                <a:prstClr val="white"/>
              </a:solidFill>
              <a:latin typeface="Segoe UI Light"/>
            </a:endParaRPr>
          </a:p>
        </p:txBody>
      </p:sp>
    </p:spTree>
    <p:extLst>
      <p:ext uri="{BB962C8B-B14F-4D97-AF65-F5344CB8AC3E}">
        <p14:creationId xmlns:p14="http://schemas.microsoft.com/office/powerpoint/2010/main" val="21627892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CC15-6D15-47D2-994E-A8234D21A45E}"/>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#1 - Conditional service access</a:t>
            </a:r>
          </a:p>
        </p:txBody>
      </p:sp>
      <p:sp>
        <p:nvSpPr>
          <p:cNvPr id="3" name="Content Placeholder 2">
            <a:extLst>
              <a:ext uri="{FF2B5EF4-FFF2-40B4-BE49-F238E27FC236}">
                <a16:creationId xmlns:a16="http://schemas.microsoft.com/office/drawing/2014/main" id="{36C1EB72-D9AE-4469-8C7A-A1FA958AF113}"/>
              </a:ext>
            </a:extLst>
          </p:cNvPr>
          <p:cNvSpPr>
            <a:spLocks noGrp="1"/>
          </p:cNvSpPr>
          <p:nvPr>
            <p:ph sz="half" idx="1"/>
          </p:nvPr>
        </p:nvSpPr>
        <p:spPr>
          <a:xfrm>
            <a:off x="496948" y="1796819"/>
            <a:ext cx="5491005" cy="3956083"/>
          </a:xfrm>
        </p:spPr>
        <p:txBody>
          <a:bodyPr/>
          <a:lstStyle/>
          <a:p>
            <a:r>
              <a:rPr lang="en-US" sz="3200"/>
              <a:t>Azure AD Premium required</a:t>
            </a:r>
          </a:p>
          <a:p>
            <a:r>
              <a:rPr lang="en-US" sz="3200"/>
              <a:t>Scenario coverage</a:t>
            </a:r>
          </a:p>
          <a:p>
            <a:pPr lvl="1"/>
            <a:r>
              <a:rPr lang="en-US"/>
              <a:t>Grant/block access based upon</a:t>
            </a:r>
          </a:p>
          <a:p>
            <a:pPr lvl="2"/>
            <a:r>
              <a:rPr lang="en-US"/>
              <a:t>User/Group</a:t>
            </a:r>
          </a:p>
          <a:p>
            <a:pPr lvl="2"/>
            <a:r>
              <a:rPr lang="en-US"/>
              <a:t>Device</a:t>
            </a:r>
          </a:p>
          <a:p>
            <a:pPr lvl="2"/>
            <a:r>
              <a:rPr lang="en-US"/>
              <a:t>Location</a:t>
            </a:r>
          </a:p>
          <a:p>
            <a:endParaRPr lang="en-US"/>
          </a:p>
        </p:txBody>
      </p:sp>
      <p:pic>
        <p:nvPicPr>
          <p:cNvPr id="7" name="Picture 6">
            <a:extLst>
              <a:ext uri="{FF2B5EF4-FFF2-40B4-BE49-F238E27FC236}">
                <a16:creationId xmlns:a16="http://schemas.microsoft.com/office/drawing/2014/main" id="{9AAE8E48-0A6A-478F-B488-1F61AB845E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99959" y="1936021"/>
            <a:ext cx="5795444" cy="3816752"/>
          </a:xfrm>
          <a:prstGeom prst="rect">
            <a:avLst/>
          </a:prstGeom>
          <a:ln>
            <a:solidFill>
              <a:schemeClr val="tx1"/>
            </a:solidFill>
          </a:ln>
        </p:spPr>
      </p:pic>
    </p:spTree>
    <p:extLst>
      <p:ext uri="{BB962C8B-B14F-4D97-AF65-F5344CB8AC3E}">
        <p14:creationId xmlns:p14="http://schemas.microsoft.com/office/powerpoint/2010/main" val="2033550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78017" y="258583"/>
            <a:ext cx="11678623" cy="498598"/>
          </a:xfrm>
        </p:spPr>
        <p:txBody>
          <a:bodyPr>
            <a:normAutofit fontScale="90000"/>
          </a:bodyPr>
          <a:lstStyle/>
          <a:p>
            <a:r>
              <a:rPr lang="en-US" sz="3600" spc="-50" dirty="0">
                <a:solidFill>
                  <a:srgbClr val="418AB3"/>
                </a:solidFill>
                <a:ea typeface="+mj-ea"/>
                <a:cs typeface="+mj-cs"/>
              </a:rPr>
              <a:t>#2-4   Environment security and access control</a:t>
            </a:r>
          </a:p>
        </p:txBody>
      </p:sp>
      <p:sp>
        <p:nvSpPr>
          <p:cNvPr id="22" name="Rectangle 21">
            <a:extLst>
              <a:ext uri="{FF2B5EF4-FFF2-40B4-BE49-F238E27FC236}">
                <a16:creationId xmlns:a16="http://schemas.microsoft.com/office/drawing/2014/main" id="{FC43DDBF-A3DA-4358-A5AD-26EEC4FFCBDD}"/>
              </a:ext>
            </a:extLst>
          </p:cNvPr>
          <p:cNvSpPr/>
          <p:nvPr/>
        </p:nvSpPr>
        <p:spPr bwMode="auto">
          <a:xfrm>
            <a:off x="249499" y="1296050"/>
            <a:ext cx="1600200" cy="1784277"/>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CB15E031-752B-4ECA-BA1B-0124C299F81C}"/>
              </a:ext>
            </a:extLst>
          </p:cNvPr>
          <p:cNvSpPr/>
          <p:nvPr/>
        </p:nvSpPr>
        <p:spPr bwMode="auto">
          <a:xfrm>
            <a:off x="448823" y="1765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App</a:t>
            </a:r>
          </a:p>
        </p:txBody>
      </p:sp>
      <p:sp>
        <p:nvSpPr>
          <p:cNvPr id="26" name="Rectangle 25">
            <a:extLst>
              <a:ext uri="{FF2B5EF4-FFF2-40B4-BE49-F238E27FC236}">
                <a16:creationId xmlns:a16="http://schemas.microsoft.com/office/drawing/2014/main" id="{3870C991-F06B-4BC4-8597-61956456AD92}"/>
              </a:ext>
            </a:extLst>
          </p:cNvPr>
          <p:cNvSpPr/>
          <p:nvPr/>
        </p:nvSpPr>
        <p:spPr bwMode="auto">
          <a:xfrm>
            <a:off x="448823" y="2146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Light"/>
                <a:ea typeface="Segoe UI" pitchFamily="34" charset="0"/>
                <a:cs typeface="Segoe UI" pitchFamily="34" charset="0"/>
              </a:rPr>
              <a:t>Flow</a:t>
            </a:r>
          </a:p>
        </p:txBody>
      </p:sp>
      <p:sp>
        <p:nvSpPr>
          <p:cNvPr id="27" name="Rectangle 26">
            <a:extLst>
              <a:ext uri="{FF2B5EF4-FFF2-40B4-BE49-F238E27FC236}">
                <a16:creationId xmlns:a16="http://schemas.microsoft.com/office/drawing/2014/main" id="{5A561DD2-5094-4B61-923C-1060B5F6DBFD}"/>
              </a:ext>
            </a:extLst>
          </p:cNvPr>
          <p:cNvSpPr/>
          <p:nvPr/>
        </p:nvSpPr>
        <p:spPr bwMode="auto">
          <a:xfrm>
            <a:off x="448823" y="2527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Custom Connector</a:t>
            </a:r>
          </a:p>
        </p:txBody>
      </p:sp>
      <p:sp>
        <p:nvSpPr>
          <p:cNvPr id="28" name="Rectangle 27">
            <a:extLst>
              <a:ext uri="{FF2B5EF4-FFF2-40B4-BE49-F238E27FC236}">
                <a16:creationId xmlns:a16="http://schemas.microsoft.com/office/drawing/2014/main" id="{53540754-86EB-4F37-A970-EB10C1C0C65A}"/>
              </a:ext>
            </a:extLst>
          </p:cNvPr>
          <p:cNvSpPr/>
          <p:nvPr/>
        </p:nvSpPr>
        <p:spPr bwMode="auto">
          <a:xfrm>
            <a:off x="154756" y="1216825"/>
            <a:ext cx="4648200" cy="2036935"/>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 name="TextBox 28">
            <a:extLst>
              <a:ext uri="{FF2B5EF4-FFF2-40B4-BE49-F238E27FC236}">
                <a16:creationId xmlns:a16="http://schemas.microsoft.com/office/drawing/2014/main" id="{8847F3BB-2C98-4339-9436-401DD6DAEEBA}"/>
              </a:ext>
            </a:extLst>
          </p:cNvPr>
          <p:cNvSpPr txBox="1"/>
          <p:nvPr/>
        </p:nvSpPr>
        <p:spPr>
          <a:xfrm>
            <a:off x="335361" y="1220755"/>
            <a:ext cx="1497846" cy="517065"/>
          </a:xfrm>
          <a:prstGeom prst="rect">
            <a:avLst/>
          </a:prstGeom>
          <a:noFill/>
        </p:spPr>
        <p:txBody>
          <a:bodyPr wrap="none" lIns="182880" tIns="146304" rIns="182880" bIns="146304" rtlCol="0">
            <a:spAutoFit/>
          </a:bodyPr>
          <a:lstStyle/>
          <a:p>
            <a:pPr defTabSz="1219170">
              <a:lnSpc>
                <a:spcPct val="90000"/>
              </a:lnSpc>
              <a:spcAft>
                <a:spcPts val="600"/>
              </a:spcAft>
            </a:pPr>
            <a:r>
              <a:rPr lang="en-US" sz="1600" b="1">
                <a:solidFill>
                  <a:prstClr val="white"/>
                </a:solidFill>
                <a:latin typeface="Segoe UI Light"/>
              </a:rPr>
              <a:t>Env (no CDS)</a:t>
            </a:r>
          </a:p>
        </p:txBody>
      </p:sp>
      <p:sp>
        <p:nvSpPr>
          <p:cNvPr id="30" name="Arrow: Right 29">
            <a:extLst>
              <a:ext uri="{FF2B5EF4-FFF2-40B4-BE49-F238E27FC236}">
                <a16:creationId xmlns:a16="http://schemas.microsoft.com/office/drawing/2014/main" id="{97C151F9-9A9A-478A-9FE4-8AD4CABD764D}"/>
              </a:ext>
            </a:extLst>
          </p:cNvPr>
          <p:cNvSpPr/>
          <p:nvPr/>
        </p:nvSpPr>
        <p:spPr bwMode="auto">
          <a:xfrm rot="10800000">
            <a:off x="1870877" y="1305389"/>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TextBox 30">
            <a:extLst>
              <a:ext uri="{FF2B5EF4-FFF2-40B4-BE49-F238E27FC236}">
                <a16:creationId xmlns:a16="http://schemas.microsoft.com/office/drawing/2014/main" id="{B3886265-A1CA-4E3C-B0DE-19D6026461D9}"/>
              </a:ext>
            </a:extLst>
          </p:cNvPr>
          <p:cNvSpPr txBox="1"/>
          <p:nvPr/>
        </p:nvSpPr>
        <p:spPr>
          <a:xfrm>
            <a:off x="2307262" y="1243960"/>
            <a:ext cx="2343295" cy="738664"/>
          </a:xfrm>
          <a:prstGeom prst="rect">
            <a:avLst/>
          </a:prstGeom>
          <a:noFill/>
        </p:spPr>
        <p:txBody>
          <a:bodyPr wrap="squar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Environment Roles </a:t>
            </a:r>
            <a:r>
              <a:rPr lang="en-US" sz="1400">
                <a:gradFill>
                  <a:gsLst>
                    <a:gs pos="2917">
                      <a:prstClr val="black"/>
                    </a:gs>
                    <a:gs pos="30000">
                      <a:prstClr val="black"/>
                    </a:gs>
                  </a:gsLst>
                  <a:lin ang="5400000" scaled="0"/>
                </a:gradFill>
                <a:latin typeface="Segoe UI Light"/>
              </a:rPr>
              <a:t>(Maker/Admin)</a:t>
            </a:r>
            <a:endParaRPr lang="en-US">
              <a:gradFill>
                <a:gsLst>
                  <a:gs pos="2917">
                    <a:prstClr val="black"/>
                  </a:gs>
                  <a:gs pos="30000">
                    <a:prstClr val="black"/>
                  </a:gs>
                </a:gsLst>
                <a:lin ang="5400000" scaled="0"/>
              </a:gradFill>
              <a:latin typeface="Segoe UI Light"/>
            </a:endParaRPr>
          </a:p>
        </p:txBody>
      </p:sp>
      <p:sp>
        <p:nvSpPr>
          <p:cNvPr id="32" name="Arrow: Right 31">
            <a:extLst>
              <a:ext uri="{FF2B5EF4-FFF2-40B4-BE49-F238E27FC236}">
                <a16:creationId xmlns:a16="http://schemas.microsoft.com/office/drawing/2014/main" id="{05FB1EF6-4CB0-4A89-A21E-B1D08EBCBE92}"/>
              </a:ext>
            </a:extLst>
          </p:cNvPr>
          <p:cNvSpPr/>
          <p:nvPr/>
        </p:nvSpPr>
        <p:spPr bwMode="auto">
          <a:xfrm rot="10800000">
            <a:off x="1892421" y="2097253"/>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3" name="TextBox 32">
            <a:extLst>
              <a:ext uri="{FF2B5EF4-FFF2-40B4-BE49-F238E27FC236}">
                <a16:creationId xmlns:a16="http://schemas.microsoft.com/office/drawing/2014/main" id="{40158250-7B71-424F-89E9-677DCFB9B5A7}"/>
              </a:ext>
            </a:extLst>
          </p:cNvPr>
          <p:cNvSpPr txBox="1"/>
          <p:nvPr/>
        </p:nvSpPr>
        <p:spPr>
          <a:xfrm>
            <a:off x="2328808" y="2035824"/>
            <a:ext cx="2487861" cy="815608"/>
          </a:xfrm>
          <a:prstGeom prst="rect">
            <a:avLst/>
          </a:prstGeom>
          <a:noFill/>
        </p:spPr>
        <p:txBody>
          <a:bodyPr wrap="non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Resource Permissions </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(Owner/Contributor/User…)</a:t>
            </a:r>
            <a:endParaRPr lang="en-US" sz="2000">
              <a:gradFill>
                <a:gsLst>
                  <a:gs pos="2917">
                    <a:prstClr val="black"/>
                  </a:gs>
                  <a:gs pos="30000">
                    <a:prstClr val="black"/>
                  </a:gs>
                </a:gsLst>
                <a:lin ang="5400000" scaled="0"/>
              </a:gradFill>
              <a:latin typeface="Segoe UI Light"/>
            </a:endParaRPr>
          </a:p>
        </p:txBody>
      </p:sp>
      <p:sp>
        <p:nvSpPr>
          <p:cNvPr id="36" name="Right Brace 35">
            <a:extLst>
              <a:ext uri="{FF2B5EF4-FFF2-40B4-BE49-F238E27FC236}">
                <a16:creationId xmlns:a16="http://schemas.microsoft.com/office/drawing/2014/main" id="{01F8A383-FBB0-46AA-92EC-163BA169FF01}"/>
              </a:ext>
            </a:extLst>
          </p:cNvPr>
          <p:cNvSpPr/>
          <p:nvPr/>
        </p:nvSpPr>
        <p:spPr>
          <a:xfrm>
            <a:off x="1602556" y="1765815"/>
            <a:ext cx="182880" cy="10668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a:solidFill>
                <a:prstClr val="black"/>
              </a:solidFill>
              <a:latin typeface="Segoe UI Light"/>
            </a:endParaRPr>
          </a:p>
        </p:txBody>
      </p:sp>
      <p:sp>
        <p:nvSpPr>
          <p:cNvPr id="37" name="Rectangle 36">
            <a:extLst>
              <a:ext uri="{FF2B5EF4-FFF2-40B4-BE49-F238E27FC236}">
                <a16:creationId xmlns:a16="http://schemas.microsoft.com/office/drawing/2014/main" id="{AB030AE7-4CBE-4104-ABF6-FC795E6914E4}"/>
              </a:ext>
            </a:extLst>
          </p:cNvPr>
          <p:cNvSpPr/>
          <p:nvPr/>
        </p:nvSpPr>
        <p:spPr bwMode="auto">
          <a:xfrm>
            <a:off x="260719" y="3601857"/>
            <a:ext cx="1600200" cy="2459449"/>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9" name="TextBox 38">
            <a:extLst>
              <a:ext uri="{FF2B5EF4-FFF2-40B4-BE49-F238E27FC236}">
                <a16:creationId xmlns:a16="http://schemas.microsoft.com/office/drawing/2014/main" id="{570AF38E-5C8A-432E-883F-FAECAF5C751B}"/>
              </a:ext>
            </a:extLst>
          </p:cNvPr>
          <p:cNvSpPr txBox="1"/>
          <p:nvPr/>
        </p:nvSpPr>
        <p:spPr>
          <a:xfrm>
            <a:off x="652113" y="5693221"/>
            <a:ext cx="811440" cy="369075"/>
          </a:xfrm>
          <a:prstGeom prst="rect">
            <a:avLst/>
          </a:prstGeom>
          <a:noFill/>
        </p:spPr>
        <p:txBody>
          <a:bodyPr wrap="none" rtlCol="0">
            <a:spAutoFit/>
          </a:bodyPr>
          <a:lstStyle/>
          <a:p>
            <a:pPr algn="ctr" defTabSz="587275">
              <a:defRPr/>
            </a:pPr>
            <a:r>
              <a:rPr lang="en-US" sz="899">
                <a:solidFill>
                  <a:prstClr val="white"/>
                </a:solidFill>
                <a:latin typeface="Segoe UI" panose="020B0502040204020203" pitchFamily="34" charset="0"/>
                <a:cs typeface="Segoe UI" panose="020B0502040204020203" pitchFamily="34" charset="0"/>
              </a:rPr>
              <a:t>Common </a:t>
            </a:r>
            <a:br>
              <a:rPr lang="en-US" sz="899">
                <a:solidFill>
                  <a:prstClr val="white"/>
                </a:solidFill>
                <a:latin typeface="Segoe UI" panose="020B0502040204020203" pitchFamily="34" charset="0"/>
                <a:cs typeface="Segoe UI" panose="020B0502040204020203" pitchFamily="34" charset="0"/>
              </a:rPr>
            </a:br>
            <a:r>
              <a:rPr lang="en-US" sz="899">
                <a:solidFill>
                  <a:prstClr val="white"/>
                </a:solidFill>
                <a:latin typeface="Segoe UI" panose="020B0502040204020203" pitchFamily="34" charset="0"/>
                <a:cs typeface="Segoe UI" panose="020B0502040204020203" pitchFamily="34" charset="0"/>
              </a:rPr>
              <a:t>Data Service</a:t>
            </a:r>
          </a:p>
        </p:txBody>
      </p:sp>
      <p:sp>
        <p:nvSpPr>
          <p:cNvPr id="40" name="Rectangle 39">
            <a:extLst>
              <a:ext uri="{FF2B5EF4-FFF2-40B4-BE49-F238E27FC236}">
                <a16:creationId xmlns:a16="http://schemas.microsoft.com/office/drawing/2014/main" id="{AEEC1E94-040C-420C-8674-2F2838729353}"/>
              </a:ext>
            </a:extLst>
          </p:cNvPr>
          <p:cNvSpPr/>
          <p:nvPr/>
        </p:nvSpPr>
        <p:spPr bwMode="auto">
          <a:xfrm>
            <a:off x="460043" y="4071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App</a:t>
            </a:r>
          </a:p>
        </p:txBody>
      </p:sp>
      <p:sp>
        <p:nvSpPr>
          <p:cNvPr id="41" name="Rectangle 40">
            <a:extLst>
              <a:ext uri="{FF2B5EF4-FFF2-40B4-BE49-F238E27FC236}">
                <a16:creationId xmlns:a16="http://schemas.microsoft.com/office/drawing/2014/main" id="{6804D95B-84FF-477F-BEDF-78FA285DBD03}"/>
              </a:ext>
            </a:extLst>
          </p:cNvPr>
          <p:cNvSpPr/>
          <p:nvPr/>
        </p:nvSpPr>
        <p:spPr bwMode="auto">
          <a:xfrm>
            <a:off x="460043" y="4452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Light"/>
                <a:ea typeface="Segoe UI" pitchFamily="34" charset="0"/>
                <a:cs typeface="Segoe UI" pitchFamily="34" charset="0"/>
              </a:rPr>
              <a:t>Flow</a:t>
            </a:r>
          </a:p>
        </p:txBody>
      </p:sp>
      <p:sp>
        <p:nvSpPr>
          <p:cNvPr id="42" name="Rectangle 41">
            <a:extLst>
              <a:ext uri="{FF2B5EF4-FFF2-40B4-BE49-F238E27FC236}">
                <a16:creationId xmlns:a16="http://schemas.microsoft.com/office/drawing/2014/main" id="{F1BDFE3A-3BBB-4740-A2B0-F2FAAD33AB31}"/>
              </a:ext>
            </a:extLst>
          </p:cNvPr>
          <p:cNvSpPr/>
          <p:nvPr/>
        </p:nvSpPr>
        <p:spPr bwMode="auto">
          <a:xfrm>
            <a:off x="460043" y="4833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Custom Connector</a:t>
            </a:r>
          </a:p>
        </p:txBody>
      </p:sp>
      <p:sp>
        <p:nvSpPr>
          <p:cNvPr id="43" name="Rectangle 42">
            <a:extLst>
              <a:ext uri="{FF2B5EF4-FFF2-40B4-BE49-F238E27FC236}">
                <a16:creationId xmlns:a16="http://schemas.microsoft.com/office/drawing/2014/main" id="{E4D770CD-ADDC-41B6-9029-3217A50B7D84}"/>
              </a:ext>
            </a:extLst>
          </p:cNvPr>
          <p:cNvSpPr/>
          <p:nvPr/>
        </p:nvSpPr>
        <p:spPr bwMode="auto">
          <a:xfrm>
            <a:off x="165976" y="3522633"/>
            <a:ext cx="4648200" cy="2629300"/>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4" name="TextBox 43">
            <a:extLst>
              <a:ext uri="{FF2B5EF4-FFF2-40B4-BE49-F238E27FC236}">
                <a16:creationId xmlns:a16="http://schemas.microsoft.com/office/drawing/2014/main" id="{D9F77C80-0CB4-4497-B661-B9A159092A27}"/>
              </a:ext>
            </a:extLst>
          </p:cNvPr>
          <p:cNvSpPr txBox="1"/>
          <p:nvPr/>
        </p:nvSpPr>
        <p:spPr>
          <a:xfrm>
            <a:off x="346580" y="3526563"/>
            <a:ext cx="1486625" cy="517065"/>
          </a:xfrm>
          <a:prstGeom prst="rect">
            <a:avLst/>
          </a:prstGeom>
          <a:noFill/>
        </p:spPr>
        <p:txBody>
          <a:bodyPr wrap="none" lIns="182880" tIns="146304" rIns="182880" bIns="146304" rtlCol="0">
            <a:spAutoFit/>
          </a:bodyPr>
          <a:lstStyle/>
          <a:p>
            <a:pPr defTabSz="1219170">
              <a:lnSpc>
                <a:spcPct val="90000"/>
              </a:lnSpc>
              <a:spcAft>
                <a:spcPts val="600"/>
              </a:spcAft>
            </a:pPr>
            <a:r>
              <a:rPr lang="en-US" sz="1600" b="1">
                <a:solidFill>
                  <a:prstClr val="white"/>
                </a:solidFill>
                <a:latin typeface="Segoe UI Light"/>
              </a:rPr>
              <a:t>Env (w/ CDS)</a:t>
            </a:r>
          </a:p>
        </p:txBody>
      </p:sp>
      <p:sp>
        <p:nvSpPr>
          <p:cNvPr id="46" name="TextBox 45">
            <a:extLst>
              <a:ext uri="{FF2B5EF4-FFF2-40B4-BE49-F238E27FC236}">
                <a16:creationId xmlns:a16="http://schemas.microsoft.com/office/drawing/2014/main" id="{9C4BE0D5-3146-4F86-8A42-2532532F1F00}"/>
              </a:ext>
            </a:extLst>
          </p:cNvPr>
          <p:cNvSpPr txBox="1"/>
          <p:nvPr/>
        </p:nvSpPr>
        <p:spPr>
          <a:xfrm>
            <a:off x="2318482" y="3549767"/>
            <a:ext cx="2343295" cy="738664"/>
          </a:xfrm>
          <a:prstGeom prst="rect">
            <a:avLst/>
          </a:prstGeom>
          <a:noFill/>
        </p:spPr>
        <p:txBody>
          <a:bodyPr wrap="square" lIns="182880" tIns="146304" rIns="182880" bIns="146304" rtlCol="0">
            <a:spAutoFit/>
          </a:bodyPr>
          <a:lstStyle/>
          <a:p>
            <a:pPr defTabSz="1219170">
              <a:lnSpc>
                <a:spcPct val="90000"/>
              </a:lnSpc>
              <a:spcAft>
                <a:spcPts val="600"/>
              </a:spcAft>
            </a:pPr>
            <a:r>
              <a:rPr lang="en-US" strike="sngStrike">
                <a:gradFill>
                  <a:gsLst>
                    <a:gs pos="2917">
                      <a:prstClr val="black"/>
                    </a:gs>
                    <a:gs pos="30000">
                      <a:prstClr val="black"/>
                    </a:gs>
                  </a:gsLst>
                  <a:lin ang="5400000" scaled="0"/>
                </a:gradFill>
                <a:latin typeface="Segoe UI Light"/>
              </a:rPr>
              <a:t>Environment Roles </a:t>
            </a:r>
            <a:r>
              <a:rPr lang="en-US" sz="1400" strike="sngStrike">
                <a:gradFill>
                  <a:gsLst>
                    <a:gs pos="2917">
                      <a:prstClr val="black"/>
                    </a:gs>
                    <a:gs pos="30000">
                      <a:prstClr val="black"/>
                    </a:gs>
                  </a:gsLst>
                  <a:lin ang="5400000" scaled="0"/>
                </a:gradFill>
                <a:latin typeface="Segoe UI Light"/>
              </a:rPr>
              <a:t>(Maker/Admin)</a:t>
            </a:r>
            <a:endParaRPr lang="en-US" strike="sngStrike">
              <a:gradFill>
                <a:gsLst>
                  <a:gs pos="2917">
                    <a:prstClr val="black"/>
                  </a:gs>
                  <a:gs pos="30000">
                    <a:prstClr val="black"/>
                  </a:gs>
                </a:gsLst>
                <a:lin ang="5400000" scaled="0"/>
              </a:gradFill>
              <a:latin typeface="Segoe UI Light"/>
            </a:endParaRPr>
          </a:p>
        </p:txBody>
      </p:sp>
      <p:sp>
        <p:nvSpPr>
          <p:cNvPr id="47" name="Arrow: Right 46">
            <a:extLst>
              <a:ext uri="{FF2B5EF4-FFF2-40B4-BE49-F238E27FC236}">
                <a16:creationId xmlns:a16="http://schemas.microsoft.com/office/drawing/2014/main" id="{2A0E0553-A7F7-4964-8E9B-FA7712BFB464}"/>
              </a:ext>
            </a:extLst>
          </p:cNvPr>
          <p:cNvSpPr/>
          <p:nvPr/>
        </p:nvSpPr>
        <p:spPr bwMode="auto">
          <a:xfrm rot="10800000">
            <a:off x="1903641" y="4403060"/>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8" name="TextBox 47">
            <a:extLst>
              <a:ext uri="{FF2B5EF4-FFF2-40B4-BE49-F238E27FC236}">
                <a16:creationId xmlns:a16="http://schemas.microsoft.com/office/drawing/2014/main" id="{0159BD20-1C6B-44C9-A95B-23E31C6CCFA6}"/>
              </a:ext>
            </a:extLst>
          </p:cNvPr>
          <p:cNvSpPr txBox="1"/>
          <p:nvPr/>
        </p:nvSpPr>
        <p:spPr>
          <a:xfrm>
            <a:off x="2340028" y="4341631"/>
            <a:ext cx="2487861" cy="815608"/>
          </a:xfrm>
          <a:prstGeom prst="rect">
            <a:avLst/>
          </a:prstGeom>
          <a:noFill/>
        </p:spPr>
        <p:txBody>
          <a:bodyPr wrap="non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Resource Permissions </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(Owner/Contributor/User…)</a:t>
            </a:r>
            <a:endParaRPr lang="en-US" sz="2000">
              <a:gradFill>
                <a:gsLst>
                  <a:gs pos="2917">
                    <a:prstClr val="black"/>
                  </a:gs>
                  <a:gs pos="30000">
                    <a:prstClr val="black"/>
                  </a:gs>
                </a:gsLst>
                <a:lin ang="5400000" scaled="0"/>
              </a:gradFill>
              <a:latin typeface="Segoe UI Light"/>
            </a:endParaRPr>
          </a:p>
        </p:txBody>
      </p:sp>
      <p:sp>
        <p:nvSpPr>
          <p:cNvPr id="49" name="Arrow: Right 48">
            <a:extLst>
              <a:ext uri="{FF2B5EF4-FFF2-40B4-BE49-F238E27FC236}">
                <a16:creationId xmlns:a16="http://schemas.microsoft.com/office/drawing/2014/main" id="{6D6611E3-83F1-4DAA-BC9A-8CF3ED0F04FD}"/>
              </a:ext>
            </a:extLst>
          </p:cNvPr>
          <p:cNvSpPr/>
          <p:nvPr/>
        </p:nvSpPr>
        <p:spPr bwMode="auto">
          <a:xfrm rot="10800000">
            <a:off x="1912179" y="5222761"/>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0" name="TextBox 49">
            <a:extLst>
              <a:ext uri="{FF2B5EF4-FFF2-40B4-BE49-F238E27FC236}">
                <a16:creationId xmlns:a16="http://schemas.microsoft.com/office/drawing/2014/main" id="{94E4B4EE-156D-455D-AC2A-4BD83027C61B}"/>
              </a:ext>
            </a:extLst>
          </p:cNvPr>
          <p:cNvSpPr txBox="1"/>
          <p:nvPr/>
        </p:nvSpPr>
        <p:spPr>
          <a:xfrm>
            <a:off x="2348564" y="5161333"/>
            <a:ext cx="2641749" cy="815608"/>
          </a:xfrm>
          <a:prstGeom prst="rect">
            <a:avLst/>
          </a:prstGeom>
          <a:noFill/>
        </p:spPr>
        <p:txBody>
          <a:bodyPr wrap="squar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Env &amp; CDS Roles</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(Maker/Admin/Customizer…)</a:t>
            </a:r>
            <a:endParaRPr lang="en-US" sz="2800">
              <a:gradFill>
                <a:gsLst>
                  <a:gs pos="2917">
                    <a:prstClr val="black"/>
                  </a:gs>
                  <a:gs pos="30000">
                    <a:prstClr val="black"/>
                  </a:gs>
                </a:gsLst>
                <a:lin ang="5400000" scaled="0"/>
              </a:gradFill>
              <a:latin typeface="Segoe UI Light"/>
            </a:endParaRPr>
          </a:p>
        </p:txBody>
      </p:sp>
      <p:sp>
        <p:nvSpPr>
          <p:cNvPr id="51" name="Right Brace 50">
            <a:extLst>
              <a:ext uri="{FF2B5EF4-FFF2-40B4-BE49-F238E27FC236}">
                <a16:creationId xmlns:a16="http://schemas.microsoft.com/office/drawing/2014/main" id="{689A4AA3-8E56-4AB0-AD52-49C9B3522F44}"/>
              </a:ext>
            </a:extLst>
          </p:cNvPr>
          <p:cNvSpPr/>
          <p:nvPr/>
        </p:nvSpPr>
        <p:spPr>
          <a:xfrm>
            <a:off x="1613776" y="4071621"/>
            <a:ext cx="182880" cy="10668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a:solidFill>
                <a:prstClr val="black"/>
              </a:solidFill>
              <a:latin typeface="Segoe UI Light"/>
            </a:endParaRPr>
          </a:p>
        </p:txBody>
      </p:sp>
      <p:sp>
        <p:nvSpPr>
          <p:cNvPr id="34" name="Text Placeholder 5">
            <a:extLst>
              <a:ext uri="{FF2B5EF4-FFF2-40B4-BE49-F238E27FC236}">
                <a16:creationId xmlns:a16="http://schemas.microsoft.com/office/drawing/2014/main" id="{8ED21974-E052-4BFC-88FB-6C607B0810FE}"/>
              </a:ext>
            </a:extLst>
          </p:cNvPr>
          <p:cNvSpPr txBox="1">
            <a:spLocks/>
          </p:cNvSpPr>
          <p:nvPr/>
        </p:nvSpPr>
        <p:spPr>
          <a:xfrm>
            <a:off x="5119339" y="1012912"/>
            <a:ext cx="6929651" cy="561384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4792" indent="-304792" defTabSz="1243625">
              <a:buFont typeface="Wingdings" panose="05000000000000000000" pitchFamily="2" charset="2"/>
              <a:buChar char="§"/>
            </a:pPr>
            <a:r>
              <a:rPr lang="en-US" sz="3200" dirty="0">
                <a:solidFill>
                  <a:prstClr val="black"/>
                </a:solidFill>
              </a:rPr>
              <a:t>Access is controlled at three levels</a:t>
            </a:r>
          </a:p>
          <a:p>
            <a:pPr marL="609585" lvl="1" indent="-304792" defTabSz="1243625">
              <a:buFont typeface="Wingdings" panose="05000000000000000000" pitchFamily="2" charset="2"/>
              <a:buChar char="§"/>
            </a:pPr>
            <a:r>
              <a:rPr lang="en-US" sz="2400" dirty="0">
                <a:solidFill>
                  <a:prstClr val="black"/>
                </a:solidFill>
                <a:latin typeface="Segoe UI Light"/>
              </a:rPr>
              <a:t>Environment roles</a:t>
            </a:r>
          </a:p>
          <a:p>
            <a:pPr marL="609585" lvl="1" indent="-304792" defTabSz="1243625">
              <a:buFont typeface="Wingdings" panose="05000000000000000000" pitchFamily="2" charset="2"/>
              <a:buChar char="§"/>
            </a:pPr>
            <a:r>
              <a:rPr lang="en-US" sz="2400" dirty="0">
                <a:solidFill>
                  <a:prstClr val="black"/>
                </a:solidFill>
                <a:latin typeface="Segoe UI Light"/>
              </a:rPr>
              <a:t>Resource permissions for apps/flows/custom connectors/etc.</a:t>
            </a:r>
          </a:p>
          <a:p>
            <a:pPr marL="609585" lvl="1" indent="-304792" defTabSz="1243625">
              <a:buFont typeface="Wingdings" panose="05000000000000000000" pitchFamily="2" charset="2"/>
              <a:buChar char="§"/>
            </a:pPr>
            <a:r>
              <a:rPr lang="en-US" sz="2400" dirty="0">
                <a:solidFill>
                  <a:prstClr val="black"/>
                </a:solidFill>
                <a:latin typeface="Segoe UI Light"/>
              </a:rPr>
              <a:t>CDS security roles (if a CDS database has been provisioned)</a:t>
            </a:r>
            <a:endParaRPr lang="en-US" sz="4267" dirty="0">
              <a:solidFill>
                <a:prstClr val="black"/>
              </a:solidFill>
              <a:latin typeface="Segoe UI Light"/>
            </a:endParaRPr>
          </a:p>
          <a:p>
            <a:pPr marL="304792" indent="-304792" defTabSz="1243625">
              <a:buFont typeface="Wingdings" panose="05000000000000000000" pitchFamily="2" charset="2"/>
              <a:buChar char="§"/>
            </a:pPr>
            <a:endParaRPr lang="en-US" sz="3200" dirty="0">
              <a:solidFill>
                <a:prstClr val="black"/>
              </a:solidFill>
            </a:endParaRPr>
          </a:p>
          <a:p>
            <a:pPr marL="304792" indent="-304792" defTabSz="1243625">
              <a:buFont typeface="Wingdings" panose="05000000000000000000" pitchFamily="2" charset="2"/>
              <a:buChar char="§"/>
            </a:pPr>
            <a:r>
              <a:rPr lang="en-US" sz="3200" dirty="0">
                <a:solidFill>
                  <a:prstClr val="black"/>
                </a:solidFill>
              </a:rPr>
              <a:t>Once a CDS database has been created, the CDS security roles take over for controlling security</a:t>
            </a:r>
            <a:endParaRPr lang="en-US" sz="2400" dirty="0">
              <a:solidFill>
                <a:prstClr val="black"/>
              </a:solidFill>
            </a:endParaRPr>
          </a:p>
          <a:p>
            <a:pPr marL="304792" indent="-304792" defTabSz="1243625">
              <a:buFont typeface="Wingdings" panose="05000000000000000000" pitchFamily="2" charset="2"/>
              <a:buChar char="§"/>
            </a:pPr>
            <a:endParaRPr lang="en-US" sz="2400" dirty="0">
              <a:solidFill>
                <a:prstClr val="black"/>
              </a:solidFill>
            </a:endParaRPr>
          </a:p>
          <a:p>
            <a:pPr marL="304792" indent="-304792" defTabSz="1243625">
              <a:buFont typeface="Wingdings" panose="05000000000000000000" pitchFamily="2" charset="2"/>
              <a:buChar char="§"/>
            </a:pPr>
            <a:endParaRPr lang="en-US" sz="2400" dirty="0">
              <a:solidFill>
                <a:prstClr val="black"/>
              </a:solidFill>
            </a:endParaRPr>
          </a:p>
        </p:txBody>
      </p:sp>
      <p:pic>
        <p:nvPicPr>
          <p:cNvPr id="35" name="Graphic 34">
            <a:extLst>
              <a:ext uri="{FF2B5EF4-FFF2-40B4-BE49-F238E27FC236}">
                <a16:creationId xmlns:a16="http://schemas.microsoft.com/office/drawing/2014/main" id="{DC39D5F8-C8D5-4D3C-8BF4-04FEEA0A76A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2041" y="5222761"/>
            <a:ext cx="500888" cy="500888"/>
          </a:xfrm>
          <a:prstGeom prst="rect">
            <a:avLst/>
          </a:prstGeom>
        </p:spPr>
      </p:pic>
    </p:spTree>
    <p:extLst>
      <p:ext uri="{BB962C8B-B14F-4D97-AF65-F5344CB8AC3E}">
        <p14:creationId xmlns:p14="http://schemas.microsoft.com/office/powerpoint/2010/main" val="861485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01F76-055A-468C-AEBC-9471CD1FAFC0}"/>
              </a:ext>
            </a:extLst>
          </p:cNvPr>
          <p:cNvSpPr>
            <a:spLocks noGrp="1"/>
          </p:cNvSpPr>
          <p:nvPr>
            <p:ph type="title"/>
          </p:nvPr>
        </p:nvSpPr>
        <p:spPr>
          <a:xfrm>
            <a:off x="464213" y="309308"/>
            <a:ext cx="11296416" cy="498598"/>
          </a:xfrm>
        </p:spPr>
        <p:txBody>
          <a:bodyPr>
            <a:normAutofit fontScale="90000"/>
          </a:bodyPr>
          <a:lstStyle/>
          <a:p>
            <a:r>
              <a:rPr lang="en-US" sz="3600" spc="-50" dirty="0">
                <a:solidFill>
                  <a:srgbClr val="418AB3"/>
                </a:solidFill>
                <a:ea typeface="+mj-ea"/>
                <a:cs typeface="+mj-cs"/>
              </a:rPr>
              <a:t>Security with CDS in an environment</a:t>
            </a:r>
          </a:p>
        </p:txBody>
      </p:sp>
      <p:sp>
        <p:nvSpPr>
          <p:cNvPr id="3" name="Text Placeholder 2">
            <a:extLst>
              <a:ext uri="{FF2B5EF4-FFF2-40B4-BE49-F238E27FC236}">
                <a16:creationId xmlns:a16="http://schemas.microsoft.com/office/drawing/2014/main" id="{33E8E298-0775-4591-AE5B-A6DC636E3723}"/>
              </a:ext>
            </a:extLst>
          </p:cNvPr>
          <p:cNvSpPr>
            <a:spLocks noGrp="1"/>
          </p:cNvSpPr>
          <p:nvPr>
            <p:ph type="body" sz="quarter" idx="10"/>
          </p:nvPr>
        </p:nvSpPr>
        <p:spPr>
          <a:xfrm>
            <a:off x="584200" y="1435497"/>
            <a:ext cx="11176429" cy="3834896"/>
          </a:xfrm>
        </p:spPr>
        <p:txBody>
          <a:bodyPr>
            <a:normAutofit lnSpcReduction="10000"/>
          </a:bodyPr>
          <a:lstStyle/>
          <a:p>
            <a:r>
              <a:rPr lang="en-US" sz="2800" dirty="0">
                <a:latin typeface="Calibri" panose="020F0502020204030204" pitchFamily="34" charset="0"/>
                <a:cs typeface="Calibri" panose="020F0502020204030204" pitchFamily="34" charset="0"/>
              </a:rPr>
              <a:t>Users are associated with an environment either directly or the-just in-time via an Azure AD Group</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Access to apps, data and services is by association with one or more security roles</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Each security role grants discrete privileges </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Data can be secured down to the field level</a:t>
            </a:r>
          </a:p>
        </p:txBody>
      </p:sp>
    </p:spTree>
    <p:extLst>
      <p:ext uri="{BB962C8B-B14F-4D97-AF65-F5344CB8AC3E}">
        <p14:creationId xmlns:p14="http://schemas.microsoft.com/office/powerpoint/2010/main" val="2138284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ED504-60A8-484E-B883-CC6B072C143C}"/>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Key out-of-box security roles you need to know</a:t>
            </a:r>
          </a:p>
        </p:txBody>
      </p:sp>
      <p:graphicFrame>
        <p:nvGraphicFramePr>
          <p:cNvPr id="4" name="Table 3">
            <a:extLst>
              <a:ext uri="{FF2B5EF4-FFF2-40B4-BE49-F238E27FC236}">
                <a16:creationId xmlns:a16="http://schemas.microsoft.com/office/drawing/2014/main" id="{3251D60F-6328-4D7E-94AC-53A2F7D8EF38}"/>
              </a:ext>
            </a:extLst>
          </p:cNvPr>
          <p:cNvGraphicFramePr>
            <a:graphicFrameLocks noGrp="1"/>
          </p:cNvGraphicFramePr>
          <p:nvPr/>
        </p:nvGraphicFramePr>
        <p:xfrm>
          <a:off x="623392" y="932723"/>
          <a:ext cx="11329259" cy="5696674"/>
        </p:xfrm>
        <a:graphic>
          <a:graphicData uri="http://schemas.openxmlformats.org/drawingml/2006/table">
            <a:tbl>
              <a:tblPr firstRow="1" firstCol="1" bandRow="1">
                <a:tableStyleId>{21E4AEA4-8DFA-4A89-87EB-49C32662AFE0}</a:tableStyleId>
              </a:tblPr>
              <a:tblGrid>
                <a:gridCol w="3577660">
                  <a:extLst>
                    <a:ext uri="{9D8B030D-6E8A-4147-A177-3AD203B41FA5}">
                      <a16:colId xmlns:a16="http://schemas.microsoft.com/office/drawing/2014/main" val="3696452284"/>
                    </a:ext>
                  </a:extLst>
                </a:gridCol>
                <a:gridCol w="7751599">
                  <a:extLst>
                    <a:ext uri="{9D8B030D-6E8A-4147-A177-3AD203B41FA5}">
                      <a16:colId xmlns:a16="http://schemas.microsoft.com/office/drawing/2014/main" val="4144515228"/>
                    </a:ext>
                  </a:extLst>
                </a:gridCol>
              </a:tblGrid>
              <a:tr h="302525">
                <a:tc>
                  <a:txBody>
                    <a:bodyPr/>
                    <a:lstStyle/>
                    <a:p>
                      <a:pPr marL="0" marR="0">
                        <a:lnSpc>
                          <a:spcPct val="107000"/>
                        </a:lnSpc>
                        <a:spcBef>
                          <a:spcPts val="0"/>
                        </a:spcBef>
                        <a:spcAft>
                          <a:spcPts val="0"/>
                        </a:spcAft>
                      </a:pPr>
                      <a:r>
                        <a:rPr lang="en-US" sz="1700">
                          <a:effectLst/>
                        </a:rPr>
                        <a:t>Role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36751" marR="36751" marT="0" marB="0"/>
                </a:tc>
                <a:tc>
                  <a:txBody>
                    <a:bodyPr/>
                    <a:lstStyle/>
                    <a:p>
                      <a:pPr marL="0" marR="0">
                        <a:lnSpc>
                          <a:spcPct val="107000"/>
                        </a:lnSpc>
                        <a:spcBef>
                          <a:spcPts val="0"/>
                        </a:spcBef>
                        <a:spcAft>
                          <a:spcPts val="0"/>
                        </a:spcAft>
                      </a:pPr>
                      <a:r>
                        <a:rPr lang="en-US" sz="1700">
                          <a:effectLst/>
                        </a:rPr>
                        <a:t>Description</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36751" marR="36751" marT="0" marB="0"/>
                </a:tc>
                <a:extLst>
                  <a:ext uri="{0D108BD9-81ED-4DB2-BD59-A6C34878D82A}">
                    <a16:rowId xmlns:a16="http://schemas.microsoft.com/office/drawing/2014/main" val="2736300840"/>
                  </a:ext>
                </a:extLst>
              </a:tr>
              <a:tr h="1397460">
                <a:tc>
                  <a:txBody>
                    <a:bodyPr/>
                    <a:lstStyle/>
                    <a:p>
                      <a:pPr marL="0" marR="0">
                        <a:lnSpc>
                          <a:spcPct val="107000"/>
                        </a:lnSpc>
                        <a:spcBef>
                          <a:spcPts val="0"/>
                        </a:spcBef>
                        <a:spcAft>
                          <a:spcPts val="0"/>
                        </a:spcAft>
                      </a:pPr>
                      <a:r>
                        <a:rPr lang="en-US" sz="2100">
                          <a:effectLst/>
                        </a:rPr>
                        <a:t>Environment Admin / </a:t>
                      </a:r>
                      <a:br>
                        <a:rPr lang="en-US" sz="2100">
                          <a:effectLst/>
                        </a:rPr>
                      </a:br>
                      <a:r>
                        <a:rPr lang="en-US" sz="2100">
                          <a:effectLst/>
                        </a:rPr>
                        <a:t>System Administrator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a:effectLst/>
                        </a:rPr>
                        <a:t>Complete ability to customize and administer the environment. </a:t>
                      </a:r>
                    </a:p>
                    <a:p>
                      <a:pPr marL="171450" marR="0" indent="-171450">
                        <a:lnSpc>
                          <a:spcPct val="107000"/>
                        </a:lnSpc>
                        <a:spcBef>
                          <a:spcPts val="0"/>
                        </a:spcBef>
                        <a:spcAft>
                          <a:spcPts val="0"/>
                        </a:spcAft>
                        <a:buFont typeface="Wingdings" panose="05000000000000000000" pitchFamily="2" charset="2"/>
                        <a:buChar char="§"/>
                      </a:pPr>
                      <a:r>
                        <a:rPr lang="en-US" sz="1700">
                          <a:effectLst/>
                        </a:rPr>
                        <a:t>Full read-write access to data in the database.  </a:t>
                      </a:r>
                    </a:p>
                    <a:p>
                      <a:pPr marL="171450" marR="0" indent="-171450">
                        <a:lnSpc>
                          <a:spcPct val="107000"/>
                        </a:lnSpc>
                        <a:spcBef>
                          <a:spcPts val="0"/>
                        </a:spcBef>
                        <a:spcAft>
                          <a:spcPts val="0"/>
                        </a:spcAft>
                        <a:buFont typeface="Wingdings" panose="05000000000000000000" pitchFamily="2" charset="2"/>
                        <a:buChar char="§"/>
                      </a:pPr>
                      <a:r>
                        <a:rPr lang="en-US" sz="1700">
                          <a:effectLst/>
                        </a:rPr>
                        <a:t>The role cannot be modified.  </a:t>
                      </a:r>
                    </a:p>
                    <a:p>
                      <a:pPr marL="171450" marR="0" indent="-171450">
                        <a:lnSpc>
                          <a:spcPct val="107000"/>
                        </a:lnSpc>
                        <a:spcBef>
                          <a:spcPts val="0"/>
                        </a:spcBef>
                        <a:spcAft>
                          <a:spcPts val="0"/>
                        </a:spcAft>
                        <a:buFont typeface="Wingdings" panose="05000000000000000000" pitchFamily="2" charset="2"/>
                        <a:buChar char="§"/>
                      </a:pPr>
                      <a:r>
                        <a:rPr lang="en-US" sz="1700">
                          <a:effectLst/>
                        </a:rPr>
                        <a:t>Care should be taken in assigning this to the right people.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2203192859"/>
                  </a:ext>
                </a:extLst>
              </a:tr>
              <a:tr h="1051241">
                <a:tc>
                  <a:txBody>
                    <a:bodyPr/>
                    <a:lstStyle/>
                    <a:p>
                      <a:pPr marL="0" marR="0">
                        <a:lnSpc>
                          <a:spcPct val="107000"/>
                        </a:lnSpc>
                        <a:spcBef>
                          <a:spcPts val="0"/>
                        </a:spcBef>
                        <a:spcAft>
                          <a:spcPts val="0"/>
                        </a:spcAft>
                      </a:pPr>
                      <a:r>
                        <a:rPr lang="en-US" sz="2100">
                          <a:effectLst/>
                        </a:rPr>
                        <a:t>System Customizer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a:effectLst/>
                        </a:rPr>
                        <a:t>Full permission to customize the environment.  </a:t>
                      </a:r>
                    </a:p>
                    <a:p>
                      <a:pPr marL="171450" marR="0" indent="-171450">
                        <a:lnSpc>
                          <a:spcPct val="107000"/>
                        </a:lnSpc>
                        <a:spcBef>
                          <a:spcPts val="0"/>
                        </a:spcBef>
                        <a:spcAft>
                          <a:spcPts val="0"/>
                        </a:spcAft>
                        <a:buFont typeface="Wingdings" panose="05000000000000000000" pitchFamily="2" charset="2"/>
                        <a:buChar char="§"/>
                      </a:pPr>
                      <a:r>
                        <a:rPr lang="en-US" sz="1700">
                          <a:effectLst/>
                        </a:rPr>
                        <a:t>Data access is focused only on data owned by the user.  </a:t>
                      </a:r>
                    </a:p>
                    <a:p>
                      <a:pPr marL="171450" marR="0" indent="-171450">
                        <a:lnSpc>
                          <a:spcPct val="107000"/>
                        </a:lnSpc>
                        <a:spcBef>
                          <a:spcPts val="0"/>
                        </a:spcBef>
                        <a:spcAft>
                          <a:spcPts val="0"/>
                        </a:spcAft>
                        <a:buFont typeface="Wingdings" panose="05000000000000000000" pitchFamily="2" charset="2"/>
                        <a:buChar char="§"/>
                      </a:pPr>
                      <a:r>
                        <a:rPr lang="en-US" sz="1700">
                          <a:effectLst/>
                        </a:rPr>
                        <a:t>Role can be modified but it is not recommended to modify.</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1160493168"/>
                  </a:ext>
                </a:extLst>
              </a:tr>
              <a:tr h="1244716">
                <a:tc>
                  <a:txBody>
                    <a:bodyPr/>
                    <a:lstStyle/>
                    <a:p>
                      <a:pPr marL="0" marR="0">
                        <a:lnSpc>
                          <a:spcPct val="107000"/>
                        </a:lnSpc>
                        <a:spcBef>
                          <a:spcPts val="0"/>
                        </a:spcBef>
                        <a:spcAft>
                          <a:spcPts val="0"/>
                        </a:spcAft>
                      </a:pPr>
                      <a:r>
                        <a:rPr lang="en-US" sz="2100">
                          <a:effectLst/>
                        </a:rPr>
                        <a:t>Environment Maker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dirty="0">
                          <a:effectLst/>
                        </a:rPr>
                        <a:t>Create new resources in the environment including apps, connections, gateways and flows.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There is no default privileges to data included.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Role can be modified but it is not recommended to modify.</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3113837854"/>
                  </a:ext>
                </a:extLst>
              </a:tr>
              <a:tr h="1700732">
                <a:tc>
                  <a:txBody>
                    <a:bodyPr/>
                    <a:lstStyle/>
                    <a:p>
                      <a:pPr marL="0" marR="0">
                        <a:lnSpc>
                          <a:spcPct val="107000"/>
                        </a:lnSpc>
                        <a:spcBef>
                          <a:spcPts val="0"/>
                        </a:spcBef>
                        <a:spcAft>
                          <a:spcPts val="0"/>
                        </a:spcAft>
                      </a:pPr>
                      <a:r>
                        <a:rPr lang="en-US" sz="2100">
                          <a:effectLst/>
                        </a:rPr>
                        <a:t>Common Data Service User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dirty="0">
                          <a:effectLst/>
                        </a:rPr>
                        <a:t>Basic user role, with ability to run apps and perform common tasks but no ability to customize the system.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The data access is focused on Read access to most Common Data Model core entities with full access to records owned by the user (i.e. ‘self’ privileges).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Good role to copy to make a custom security role for users.</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3614895175"/>
                  </a:ext>
                </a:extLst>
              </a:tr>
            </a:tbl>
          </a:graphicData>
        </a:graphic>
      </p:graphicFrame>
    </p:spTree>
    <p:extLst>
      <p:ext uri="{BB962C8B-B14F-4D97-AF65-F5344CB8AC3E}">
        <p14:creationId xmlns:p14="http://schemas.microsoft.com/office/powerpoint/2010/main" val="2118820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#5 Cross-tenant inbound &amp; outbound restrictions</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197012" y="4625088"/>
            <a:ext cx="3249159" cy="523220"/>
          </a:xfrm>
          <a:prstGeom prst="rect">
            <a:avLst/>
          </a:prstGeom>
          <a:noFill/>
        </p:spPr>
        <p:txBody>
          <a:bodyPr wrap="none" rtlCol="0">
            <a:spAutoFit/>
          </a:bodyPr>
          <a:lstStyle/>
          <a:p>
            <a:pPr algn="ctr" defTabSz="1219170"/>
            <a:r>
              <a:rPr lang="en-US" sz="1400" err="1">
                <a:solidFill>
                  <a:prstClr val="black"/>
                </a:solidFill>
                <a:latin typeface="Segoe UI Light"/>
              </a:rPr>
              <a:t>Fabrikam</a:t>
            </a:r>
            <a:r>
              <a:rPr lang="en-US" sz="1400">
                <a:solidFill>
                  <a:prstClr val="black"/>
                </a:solidFill>
                <a:latin typeface="Segoe UI Light"/>
              </a:rPr>
              <a:t> user can establish a connection</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324859" y="2141212"/>
            <a:ext cx="3226332" cy="523220"/>
          </a:xfrm>
          <a:prstGeom prst="rect">
            <a:avLst/>
          </a:prstGeom>
          <a:noFill/>
        </p:spPr>
        <p:txBody>
          <a:bodyPr wrap="none" rtlCol="0">
            <a:spAutoFit/>
          </a:bodyPr>
          <a:lstStyle/>
          <a:p>
            <a:pPr algn="ctr" defTabSz="1219170"/>
            <a:r>
              <a:rPr lang="en-US" sz="1400">
                <a:solidFill>
                  <a:prstClr val="black"/>
                </a:solidFill>
                <a:latin typeface="Segoe UI Light"/>
              </a:rPr>
              <a:t>Contoso User can establish </a:t>
            </a:r>
          </a:p>
          <a:p>
            <a:pPr algn="ctr" defTabSz="1219170"/>
            <a:r>
              <a:rPr lang="en-US" sz="1400">
                <a:solidFill>
                  <a:prstClr val="black"/>
                </a:solidFill>
                <a:latin typeface="Segoe UI Light"/>
              </a:rPr>
              <a:t>a connection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Rectangle: Rounded Corners 10">
            <a:extLst>
              <a:ext uri="{FF2B5EF4-FFF2-40B4-BE49-F238E27FC236}">
                <a16:creationId xmlns:a16="http://schemas.microsoft.com/office/drawing/2014/main" id="{44C275E1-EEDE-4353-A904-BD900B1557EB}"/>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3" name="Picture 12">
            <a:extLst>
              <a:ext uri="{FF2B5EF4-FFF2-40B4-BE49-F238E27FC236}">
                <a16:creationId xmlns:a16="http://schemas.microsoft.com/office/drawing/2014/main" id="{54D93CAF-11FF-45D0-8057-D9AE9F393E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6" name="Rectangle: Rounded Corners 15">
            <a:extLst>
              <a:ext uri="{FF2B5EF4-FFF2-40B4-BE49-F238E27FC236}">
                <a16:creationId xmlns:a16="http://schemas.microsoft.com/office/drawing/2014/main" id="{4CA60C73-D9FC-4BCE-AC44-E3A6AE7B654F}"/>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7" name="Picture 16">
            <a:extLst>
              <a:ext uri="{FF2B5EF4-FFF2-40B4-BE49-F238E27FC236}">
                <a16:creationId xmlns:a16="http://schemas.microsoft.com/office/drawing/2014/main" id="{C1B4898D-C5C9-4944-843B-6D5C650A1D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35" name="Picture 34">
            <a:extLst>
              <a:ext uri="{FF2B5EF4-FFF2-40B4-BE49-F238E27FC236}">
                <a16:creationId xmlns:a16="http://schemas.microsoft.com/office/drawing/2014/main" id="{AD78B116-EBD8-4076-9A2F-699FDE0D7F3D}"/>
              </a:ext>
            </a:extLst>
          </p:cNvPr>
          <p:cNvPicPr>
            <a:picLocks noChangeAspect="1"/>
          </p:cNvPicPr>
          <p:nvPr/>
        </p:nvPicPr>
        <p:blipFill>
          <a:blip r:embed="rId4"/>
          <a:stretch>
            <a:fillRect/>
          </a:stretch>
        </p:blipFill>
        <p:spPr>
          <a:xfrm>
            <a:off x="1519199" y="2288809"/>
            <a:ext cx="2032000" cy="812800"/>
          </a:xfrm>
          <a:prstGeom prst="rect">
            <a:avLst/>
          </a:prstGeom>
        </p:spPr>
      </p:pic>
      <p:pic>
        <p:nvPicPr>
          <p:cNvPr id="36" name="Picture 35">
            <a:extLst>
              <a:ext uri="{FF2B5EF4-FFF2-40B4-BE49-F238E27FC236}">
                <a16:creationId xmlns:a16="http://schemas.microsoft.com/office/drawing/2014/main" id="{A5E9ACDE-1AB2-4BB3-9B20-E05404B69E54}"/>
              </a:ext>
            </a:extLst>
          </p:cNvPr>
          <p:cNvPicPr>
            <a:picLocks noChangeAspect="1"/>
          </p:cNvPicPr>
          <p:nvPr/>
        </p:nvPicPr>
        <p:blipFill>
          <a:blip r:embed="rId4"/>
          <a:stretch>
            <a:fillRect/>
          </a:stretch>
        </p:blipFill>
        <p:spPr>
          <a:xfrm>
            <a:off x="8117189" y="3971247"/>
            <a:ext cx="2032000" cy="812800"/>
          </a:xfrm>
          <a:prstGeom prst="rect">
            <a:avLst/>
          </a:prstGeom>
        </p:spPr>
      </p:pic>
      <p:sp>
        <p:nvSpPr>
          <p:cNvPr id="37" name="TextBox 36">
            <a:extLst>
              <a:ext uri="{FF2B5EF4-FFF2-40B4-BE49-F238E27FC236}">
                <a16:creationId xmlns:a16="http://schemas.microsoft.com/office/drawing/2014/main" id="{A145CD88-31C9-4D2A-9CB9-487820660939}"/>
              </a:ext>
            </a:extLst>
          </p:cNvPr>
          <p:cNvSpPr txBox="1"/>
          <p:nvPr/>
        </p:nvSpPr>
        <p:spPr>
          <a:xfrm>
            <a:off x="1045113" y="1070003"/>
            <a:ext cx="3042500" cy="410433"/>
          </a:xfrm>
          <a:prstGeom prst="rect">
            <a:avLst/>
          </a:prstGeom>
          <a:noFill/>
        </p:spPr>
        <p:txBody>
          <a:bodyPr wrap="none" lIns="0" tIns="0" rIns="0" bIns="0" rtlCol="0">
            <a:spAutoFit/>
          </a:bodyPr>
          <a:lstStyle/>
          <a:p>
            <a:pPr defTabSz="1219170"/>
            <a:r>
              <a:rPr lang="en-US" sz="2667" i="1">
                <a:gradFill>
                  <a:gsLst>
                    <a:gs pos="0">
                      <a:prstClr val="black"/>
                    </a:gs>
                    <a:gs pos="86000">
                      <a:prstClr val="black"/>
                    </a:gs>
                  </a:gsLst>
                  <a:lin ang="5400000" scaled="0"/>
                </a:gradFill>
                <a:latin typeface="Segoe UI Light"/>
              </a:rPr>
              <a:t>Default Configuration</a:t>
            </a:r>
          </a:p>
        </p:txBody>
      </p:sp>
    </p:spTree>
    <p:extLst>
      <p:ext uri="{BB962C8B-B14F-4D97-AF65-F5344CB8AC3E}">
        <p14:creationId xmlns:p14="http://schemas.microsoft.com/office/powerpoint/2010/main" val="8115745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4"/>
            <a:ext cx="11296416" cy="498598"/>
          </a:xfrm>
        </p:spPr>
        <p:txBody>
          <a:bodyPr>
            <a:normAutofit fontScale="90000"/>
          </a:bodyPr>
          <a:lstStyle/>
          <a:p>
            <a:r>
              <a:rPr lang="en-US" sz="3600" spc="-50" dirty="0">
                <a:solidFill>
                  <a:srgbClr val="418AB3"/>
                </a:solidFill>
                <a:ea typeface="+mj-ea"/>
                <a:cs typeface="+mj-cs"/>
              </a:rPr>
              <a:t>Cross Tenant Access – Restrict outbound</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197012" y="4625088"/>
            <a:ext cx="3249159" cy="523220"/>
          </a:xfrm>
          <a:prstGeom prst="rect">
            <a:avLst/>
          </a:prstGeom>
          <a:noFill/>
        </p:spPr>
        <p:txBody>
          <a:bodyPr wrap="none" rtlCol="0">
            <a:spAutoFit/>
          </a:bodyPr>
          <a:lstStyle/>
          <a:p>
            <a:pPr algn="ctr" defTabSz="1219170"/>
            <a:r>
              <a:rPr lang="en-US" sz="1400" err="1">
                <a:solidFill>
                  <a:prstClr val="black"/>
                </a:solidFill>
                <a:latin typeface="Segoe UI Light"/>
              </a:rPr>
              <a:t>Fabrikam</a:t>
            </a:r>
            <a:r>
              <a:rPr lang="en-US" sz="1400">
                <a:solidFill>
                  <a:prstClr val="black"/>
                </a:solidFill>
                <a:latin typeface="Segoe UI Light"/>
              </a:rPr>
              <a:t> user can establish a connection</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223606" y="1821949"/>
            <a:ext cx="3286091" cy="523220"/>
          </a:xfrm>
          <a:prstGeom prst="rect">
            <a:avLst/>
          </a:prstGeom>
          <a:noFill/>
        </p:spPr>
        <p:txBody>
          <a:bodyPr wrap="none" rtlCol="0">
            <a:spAutoFit/>
          </a:bodyPr>
          <a:lstStyle/>
          <a:p>
            <a:pPr algn="ctr" defTabSz="1219170"/>
            <a:r>
              <a:rPr lang="en-US" sz="1400">
                <a:solidFill>
                  <a:prstClr val="black"/>
                </a:solidFill>
                <a:latin typeface="Segoe UI Light"/>
              </a:rPr>
              <a:t>Contoso User is blocked from connecting</a:t>
            </a:r>
            <a:br>
              <a:rPr lang="en-US" sz="1400">
                <a:solidFill>
                  <a:prstClr val="black"/>
                </a:solidFill>
                <a:latin typeface="Segoe UI Light"/>
              </a:rPr>
            </a:br>
            <a:r>
              <a:rPr lang="en-US" sz="1400">
                <a:solidFill>
                  <a:prstClr val="black"/>
                </a:solidFill>
                <a:latin typeface="Segoe UI Light"/>
              </a:rPr>
              <a:t>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Multiplication Sign 10">
            <a:extLst>
              <a:ext uri="{FF2B5EF4-FFF2-40B4-BE49-F238E27FC236}">
                <a16:creationId xmlns:a16="http://schemas.microsoft.com/office/drawing/2014/main" id="{79FE6CFE-31F5-4109-8947-C9542BE6D1AC}"/>
              </a:ext>
            </a:extLst>
          </p:cNvPr>
          <p:cNvSpPr/>
          <p:nvPr/>
        </p:nvSpPr>
        <p:spPr>
          <a:xfrm>
            <a:off x="4703852" y="2159287"/>
            <a:ext cx="2527443" cy="15068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Segoe UI Light"/>
            </a:endParaRPr>
          </a:p>
        </p:txBody>
      </p:sp>
      <p:sp>
        <p:nvSpPr>
          <p:cNvPr id="3" name="Rectangle 2">
            <a:extLst>
              <a:ext uri="{FF2B5EF4-FFF2-40B4-BE49-F238E27FC236}">
                <a16:creationId xmlns:a16="http://schemas.microsoft.com/office/drawing/2014/main" id="{A16E07E3-E15A-4D88-8228-933B235901BC}"/>
              </a:ext>
            </a:extLst>
          </p:cNvPr>
          <p:cNvSpPr/>
          <p:nvPr/>
        </p:nvSpPr>
        <p:spPr>
          <a:xfrm>
            <a:off x="911299" y="1088422"/>
            <a:ext cx="10875606" cy="461665"/>
          </a:xfrm>
          <a:prstGeom prst="rect">
            <a:avLst/>
          </a:prstGeom>
        </p:spPr>
        <p:txBody>
          <a:bodyPr wrap="none">
            <a:spAutoFit/>
          </a:bodyPr>
          <a:lstStyle/>
          <a:p>
            <a:pPr defTabSz="1219170"/>
            <a:r>
              <a:rPr lang="en-US" sz="2400" dirty="0">
                <a:solidFill>
                  <a:prstClr val="black"/>
                </a:solidFill>
                <a:latin typeface="Segoe UI Light"/>
                <a:hlinkClick r:id="rId3"/>
              </a:rPr>
              <a:t>https://aka.ms/adtenantrestrictions</a:t>
            </a:r>
            <a:r>
              <a:rPr lang="en-US" sz="2400" dirty="0">
                <a:solidFill>
                  <a:prstClr val="black"/>
                </a:solidFill>
                <a:latin typeface="Segoe UI Light"/>
              </a:rPr>
              <a:t> =&gt; this applies to all Azure AD Cloud SaaS app </a:t>
            </a:r>
          </a:p>
        </p:txBody>
      </p:sp>
      <p:sp>
        <p:nvSpPr>
          <p:cNvPr id="13" name="Rectangle: Rounded Corners 12">
            <a:extLst>
              <a:ext uri="{FF2B5EF4-FFF2-40B4-BE49-F238E27FC236}">
                <a16:creationId xmlns:a16="http://schemas.microsoft.com/office/drawing/2014/main" id="{F9B6BFF2-4097-47EC-8DF8-39BCC596FF65}"/>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4" name="Picture 13">
            <a:extLst>
              <a:ext uri="{FF2B5EF4-FFF2-40B4-BE49-F238E27FC236}">
                <a16:creationId xmlns:a16="http://schemas.microsoft.com/office/drawing/2014/main" id="{412C1A77-A27C-454A-ACD1-4C32A07A73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5" name="Rectangle: Rounded Corners 14">
            <a:extLst>
              <a:ext uri="{FF2B5EF4-FFF2-40B4-BE49-F238E27FC236}">
                <a16:creationId xmlns:a16="http://schemas.microsoft.com/office/drawing/2014/main" id="{441AE7C8-F83A-40E2-8D09-06812AA953A8}"/>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6" name="Picture 15">
            <a:extLst>
              <a:ext uri="{FF2B5EF4-FFF2-40B4-BE49-F238E27FC236}">
                <a16:creationId xmlns:a16="http://schemas.microsoft.com/office/drawing/2014/main" id="{4B76AD47-4AD3-432E-B324-5D78B82C96B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17" name="Picture 16">
            <a:extLst>
              <a:ext uri="{FF2B5EF4-FFF2-40B4-BE49-F238E27FC236}">
                <a16:creationId xmlns:a16="http://schemas.microsoft.com/office/drawing/2014/main" id="{BA2C52C3-8D46-42F2-807C-8790B6810BB6}"/>
              </a:ext>
            </a:extLst>
          </p:cNvPr>
          <p:cNvPicPr>
            <a:picLocks noChangeAspect="1"/>
          </p:cNvPicPr>
          <p:nvPr/>
        </p:nvPicPr>
        <p:blipFill>
          <a:blip r:embed="rId5"/>
          <a:stretch>
            <a:fillRect/>
          </a:stretch>
        </p:blipFill>
        <p:spPr>
          <a:xfrm>
            <a:off x="1519199" y="2288809"/>
            <a:ext cx="2032000" cy="812800"/>
          </a:xfrm>
          <a:prstGeom prst="rect">
            <a:avLst/>
          </a:prstGeom>
        </p:spPr>
      </p:pic>
      <p:pic>
        <p:nvPicPr>
          <p:cNvPr id="18" name="Picture 17">
            <a:extLst>
              <a:ext uri="{FF2B5EF4-FFF2-40B4-BE49-F238E27FC236}">
                <a16:creationId xmlns:a16="http://schemas.microsoft.com/office/drawing/2014/main" id="{070677EC-A56C-4FCD-881A-21067088CA4E}"/>
              </a:ext>
            </a:extLst>
          </p:cNvPr>
          <p:cNvPicPr>
            <a:picLocks noChangeAspect="1"/>
          </p:cNvPicPr>
          <p:nvPr/>
        </p:nvPicPr>
        <p:blipFill>
          <a:blip r:embed="rId5"/>
          <a:stretch>
            <a:fillRect/>
          </a:stretch>
        </p:blipFill>
        <p:spPr>
          <a:xfrm>
            <a:off x="8117189" y="3971247"/>
            <a:ext cx="2032000" cy="812800"/>
          </a:xfrm>
          <a:prstGeom prst="rect">
            <a:avLst/>
          </a:prstGeom>
        </p:spPr>
      </p:pic>
    </p:spTree>
    <p:extLst>
      <p:ext uri="{BB962C8B-B14F-4D97-AF65-F5344CB8AC3E}">
        <p14:creationId xmlns:p14="http://schemas.microsoft.com/office/powerpoint/2010/main" val="6726988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4"/>
            <a:ext cx="11296416" cy="498598"/>
          </a:xfrm>
        </p:spPr>
        <p:txBody>
          <a:bodyPr>
            <a:normAutofit fontScale="90000"/>
          </a:bodyPr>
          <a:lstStyle/>
          <a:p>
            <a:r>
              <a:rPr lang="en-US" sz="3600" spc="-50" dirty="0">
                <a:solidFill>
                  <a:srgbClr val="418AB3"/>
                </a:solidFill>
                <a:ea typeface="+mj-ea"/>
                <a:cs typeface="+mj-cs"/>
              </a:rPr>
              <a:t>Cross Tenant Access – Restrict inbound</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370139" y="4625088"/>
            <a:ext cx="2902911" cy="523220"/>
          </a:xfrm>
          <a:prstGeom prst="rect">
            <a:avLst/>
          </a:prstGeom>
          <a:noFill/>
        </p:spPr>
        <p:txBody>
          <a:bodyPr wrap="none" rtlCol="0">
            <a:spAutoFit/>
          </a:bodyPr>
          <a:lstStyle/>
          <a:p>
            <a:pPr algn="ctr" defTabSz="1219170"/>
            <a:r>
              <a:rPr lang="en-US" sz="1400">
                <a:solidFill>
                  <a:prstClr val="black"/>
                </a:solidFill>
                <a:latin typeface="Segoe UI Light"/>
              </a:rPr>
              <a:t>Fabrikam user is blocked connecting</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324397" y="1993995"/>
            <a:ext cx="3226332" cy="523220"/>
          </a:xfrm>
          <a:prstGeom prst="rect">
            <a:avLst/>
          </a:prstGeom>
          <a:noFill/>
        </p:spPr>
        <p:txBody>
          <a:bodyPr wrap="none" rtlCol="0">
            <a:spAutoFit/>
          </a:bodyPr>
          <a:lstStyle/>
          <a:p>
            <a:pPr algn="ctr" defTabSz="1219170"/>
            <a:r>
              <a:rPr lang="en-US" sz="1400">
                <a:solidFill>
                  <a:prstClr val="black"/>
                </a:solidFill>
                <a:latin typeface="Segoe UI Light"/>
              </a:rPr>
              <a:t>Contoso User can establish </a:t>
            </a:r>
          </a:p>
          <a:p>
            <a:pPr algn="ctr" defTabSz="1219170"/>
            <a:r>
              <a:rPr lang="en-US" sz="1400">
                <a:solidFill>
                  <a:prstClr val="black"/>
                </a:solidFill>
                <a:latin typeface="Segoe UI Light"/>
              </a:rPr>
              <a:t>a connection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Multiplication Sign 10">
            <a:extLst>
              <a:ext uri="{FF2B5EF4-FFF2-40B4-BE49-F238E27FC236}">
                <a16:creationId xmlns:a16="http://schemas.microsoft.com/office/drawing/2014/main" id="{BBEAC09A-FB35-4651-90BB-E990C433AE53}"/>
              </a:ext>
            </a:extLst>
          </p:cNvPr>
          <p:cNvSpPr/>
          <p:nvPr/>
        </p:nvSpPr>
        <p:spPr>
          <a:xfrm>
            <a:off x="4625316" y="3344359"/>
            <a:ext cx="2527443" cy="15068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Segoe UI Light"/>
            </a:endParaRPr>
          </a:p>
        </p:txBody>
      </p:sp>
      <p:sp>
        <p:nvSpPr>
          <p:cNvPr id="14" name="TextBox 13">
            <a:extLst>
              <a:ext uri="{FF2B5EF4-FFF2-40B4-BE49-F238E27FC236}">
                <a16:creationId xmlns:a16="http://schemas.microsoft.com/office/drawing/2014/main" id="{C37ACA63-8F97-45A8-834B-279DD1A3B298}"/>
              </a:ext>
            </a:extLst>
          </p:cNvPr>
          <p:cNvSpPr txBox="1"/>
          <p:nvPr/>
        </p:nvSpPr>
        <p:spPr>
          <a:xfrm>
            <a:off x="489080" y="1149978"/>
            <a:ext cx="11702921" cy="420564"/>
          </a:xfrm>
          <a:prstGeom prst="rect">
            <a:avLst/>
          </a:prstGeom>
          <a:noFill/>
        </p:spPr>
        <p:txBody>
          <a:bodyPr wrap="square" rtlCol="0">
            <a:spAutoFit/>
          </a:bodyPr>
          <a:lstStyle/>
          <a:p>
            <a:pPr defTabSz="1219170"/>
            <a:r>
              <a:rPr lang="en-US" sz="2133" b="1" dirty="0">
                <a:solidFill>
                  <a:prstClr val="black"/>
                </a:solidFill>
                <a:latin typeface="Segoe UI Light"/>
              </a:rPr>
              <a:t>Requires support ticket today =&gt; this restriction only applies to Power Apps and Power Automate </a:t>
            </a:r>
          </a:p>
        </p:txBody>
      </p:sp>
      <p:sp>
        <p:nvSpPr>
          <p:cNvPr id="13" name="Rectangle: Rounded Corners 12">
            <a:extLst>
              <a:ext uri="{FF2B5EF4-FFF2-40B4-BE49-F238E27FC236}">
                <a16:creationId xmlns:a16="http://schemas.microsoft.com/office/drawing/2014/main" id="{7EB43DBA-4E62-4D84-B2AF-EDC225EC02FD}"/>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5" name="Picture 14">
            <a:extLst>
              <a:ext uri="{FF2B5EF4-FFF2-40B4-BE49-F238E27FC236}">
                <a16:creationId xmlns:a16="http://schemas.microsoft.com/office/drawing/2014/main" id="{1583671F-4699-4F54-8873-EE46770CAF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6" name="Rectangle: Rounded Corners 15">
            <a:extLst>
              <a:ext uri="{FF2B5EF4-FFF2-40B4-BE49-F238E27FC236}">
                <a16:creationId xmlns:a16="http://schemas.microsoft.com/office/drawing/2014/main" id="{DAA7A340-BF2F-4106-8746-01FED38D4697}"/>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7" name="Picture 16">
            <a:extLst>
              <a:ext uri="{FF2B5EF4-FFF2-40B4-BE49-F238E27FC236}">
                <a16:creationId xmlns:a16="http://schemas.microsoft.com/office/drawing/2014/main" id="{945C16AB-3DD1-4E36-9042-7175433EBE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18" name="Picture 17">
            <a:extLst>
              <a:ext uri="{FF2B5EF4-FFF2-40B4-BE49-F238E27FC236}">
                <a16:creationId xmlns:a16="http://schemas.microsoft.com/office/drawing/2014/main" id="{948ED6F1-F9ED-430E-8948-C54750E9FD74}"/>
              </a:ext>
            </a:extLst>
          </p:cNvPr>
          <p:cNvPicPr>
            <a:picLocks noChangeAspect="1"/>
          </p:cNvPicPr>
          <p:nvPr/>
        </p:nvPicPr>
        <p:blipFill>
          <a:blip r:embed="rId4"/>
          <a:stretch>
            <a:fillRect/>
          </a:stretch>
        </p:blipFill>
        <p:spPr>
          <a:xfrm>
            <a:off x="1519199" y="2288809"/>
            <a:ext cx="2032000" cy="812800"/>
          </a:xfrm>
          <a:prstGeom prst="rect">
            <a:avLst/>
          </a:prstGeom>
        </p:spPr>
      </p:pic>
      <p:pic>
        <p:nvPicPr>
          <p:cNvPr id="19" name="Picture 18">
            <a:extLst>
              <a:ext uri="{FF2B5EF4-FFF2-40B4-BE49-F238E27FC236}">
                <a16:creationId xmlns:a16="http://schemas.microsoft.com/office/drawing/2014/main" id="{FD634163-4017-41FE-8DA3-EB10F9CCFDD0}"/>
              </a:ext>
            </a:extLst>
          </p:cNvPr>
          <p:cNvPicPr>
            <a:picLocks noChangeAspect="1"/>
          </p:cNvPicPr>
          <p:nvPr/>
        </p:nvPicPr>
        <p:blipFill>
          <a:blip r:embed="rId4"/>
          <a:stretch>
            <a:fillRect/>
          </a:stretch>
        </p:blipFill>
        <p:spPr>
          <a:xfrm>
            <a:off x="8117189" y="3971247"/>
            <a:ext cx="2032000" cy="812800"/>
          </a:xfrm>
          <a:prstGeom prst="rect">
            <a:avLst/>
          </a:prstGeom>
        </p:spPr>
      </p:pic>
    </p:spTree>
    <p:extLst>
      <p:ext uri="{BB962C8B-B14F-4D97-AF65-F5344CB8AC3E}">
        <p14:creationId xmlns:p14="http://schemas.microsoft.com/office/powerpoint/2010/main" val="35069957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object 2">
            <a:extLst>
              <a:ext uri="{FF2B5EF4-FFF2-40B4-BE49-F238E27FC236}">
                <a16:creationId xmlns:a16="http://schemas.microsoft.com/office/drawing/2014/main" id="{52F4201A-A018-4A08-88F0-9912EC0062CB}"/>
              </a:ext>
            </a:extLst>
          </p:cNvPr>
          <p:cNvSpPr/>
          <p:nvPr/>
        </p:nvSpPr>
        <p:spPr>
          <a:xfrm>
            <a:off x="0" y="0"/>
            <a:ext cx="4654550" cy="6858000"/>
          </a:xfrm>
          <a:custGeom>
            <a:avLst/>
            <a:gdLst/>
            <a:ahLst/>
            <a:cxnLst/>
            <a:rect l="l" t="t" r="r" b="b"/>
            <a:pathLst>
              <a:path w="4654550" h="6858000">
                <a:moveTo>
                  <a:pt x="4654296" y="0"/>
                </a:moveTo>
                <a:lnTo>
                  <a:pt x="0" y="0"/>
                </a:lnTo>
                <a:lnTo>
                  <a:pt x="0" y="6858000"/>
                </a:lnTo>
                <a:lnTo>
                  <a:pt x="4654296" y="6858000"/>
                </a:lnTo>
                <a:lnTo>
                  <a:pt x="4654296" y="0"/>
                </a:lnTo>
                <a:close/>
              </a:path>
            </a:pathLst>
          </a:custGeom>
          <a:solidFill>
            <a:srgbClr val="404040"/>
          </a:solidFill>
        </p:spPr>
        <p:txBody>
          <a:bodyPr wrap="square" lIns="0" tIns="0" rIns="0" bIns="0" rtlCol="0"/>
          <a:lstStyle/>
          <a:p>
            <a:endParaRPr/>
          </a:p>
        </p:txBody>
      </p:sp>
      <p:sp>
        <p:nvSpPr>
          <p:cNvPr id="2" name="object 2"/>
          <p:cNvSpPr txBox="1">
            <a:spLocks noGrp="1"/>
          </p:cNvSpPr>
          <p:nvPr>
            <p:ph type="title"/>
          </p:nvPr>
        </p:nvSpPr>
        <p:spPr>
          <a:xfrm>
            <a:off x="594821" y="356665"/>
            <a:ext cx="3112136" cy="1675459"/>
          </a:xfrm>
          <a:prstGeom prst="rect">
            <a:avLst/>
          </a:prstGeom>
        </p:spPr>
        <p:txBody>
          <a:bodyPr vert="horz" wrap="square" lIns="0" tIns="13335" rIns="0" bIns="0" rtlCol="0">
            <a:spAutoFit/>
          </a:bodyPr>
          <a:lstStyle/>
          <a:p>
            <a:pPr algn="ctr">
              <a:lnSpc>
                <a:spcPct val="100000"/>
              </a:lnSpc>
              <a:spcBef>
                <a:spcPts val="10"/>
              </a:spcBef>
            </a:pPr>
            <a:r>
              <a:rPr lang="en-US" sz="3600" kern="1200" spc="-50" dirty="0">
                <a:ln w="3175">
                  <a:noFill/>
                </a:ln>
                <a:solidFill>
                  <a:srgbClr val="418AB3"/>
                </a:solidFill>
                <a:latin typeface="+mj-lt"/>
                <a:cs typeface="+mj-cs"/>
              </a:rPr>
              <a:t>Prevent data leakage  with DLP policies</a:t>
            </a:r>
            <a:endParaRPr sz="3600" kern="1200" spc="-50" dirty="0">
              <a:ln w="3175">
                <a:noFill/>
              </a:ln>
              <a:solidFill>
                <a:srgbClr val="418AB3"/>
              </a:solidFill>
              <a:latin typeface="+mj-lt"/>
              <a:cs typeface="+mj-cs"/>
            </a:endParaRPr>
          </a:p>
        </p:txBody>
      </p:sp>
      <p:sp>
        <p:nvSpPr>
          <p:cNvPr id="124" name="object 4">
            <a:extLst>
              <a:ext uri="{FF2B5EF4-FFF2-40B4-BE49-F238E27FC236}">
                <a16:creationId xmlns:a16="http://schemas.microsoft.com/office/drawing/2014/main" id="{3A1E71FF-C281-4D3D-BD57-150202F47545}"/>
              </a:ext>
            </a:extLst>
          </p:cNvPr>
          <p:cNvSpPr txBox="1"/>
          <p:nvPr/>
        </p:nvSpPr>
        <p:spPr>
          <a:xfrm>
            <a:off x="698190" y="2388788"/>
            <a:ext cx="3112135" cy="3053715"/>
          </a:xfrm>
          <a:prstGeom prst="rect">
            <a:avLst/>
          </a:prstGeom>
        </p:spPr>
        <p:txBody>
          <a:bodyPr vert="horz" wrap="square" lIns="0" tIns="34290" rIns="0" bIns="0" rtlCol="0">
            <a:spAutoFit/>
          </a:bodyPr>
          <a:lstStyle/>
          <a:p>
            <a:pPr marL="297815" marR="5080" indent="-285750" algn="just">
              <a:lnSpc>
                <a:spcPct val="90000"/>
              </a:lnSpc>
              <a:spcBef>
                <a:spcPts val="270"/>
              </a:spcBef>
              <a:buFont typeface="Wingdings" panose="05000000000000000000" pitchFamily="2" charset="2"/>
              <a:buChar char="ü"/>
              <a:tabLst>
                <a:tab pos="241300" algn="l"/>
                <a:tab pos="241935" algn="l"/>
              </a:tabLst>
            </a:pPr>
            <a:r>
              <a:rPr sz="1400" spc="-10" dirty="0">
                <a:solidFill>
                  <a:schemeClr val="bg1"/>
                </a:solidFill>
                <a:latin typeface="Carlito"/>
                <a:cs typeface="Carlito"/>
              </a:rPr>
              <a:t>Data </a:t>
            </a:r>
            <a:r>
              <a:rPr sz="1400" dirty="0">
                <a:solidFill>
                  <a:schemeClr val="bg1"/>
                </a:solidFill>
                <a:latin typeface="Carlito"/>
                <a:cs typeface="Carlito"/>
              </a:rPr>
              <a:t>loss </a:t>
            </a:r>
            <a:r>
              <a:rPr sz="1400" spc="-10" dirty="0">
                <a:solidFill>
                  <a:schemeClr val="bg1"/>
                </a:solidFill>
                <a:latin typeface="Carlito"/>
                <a:cs typeface="Carlito"/>
              </a:rPr>
              <a:t>prevention </a:t>
            </a:r>
            <a:r>
              <a:rPr sz="1400" spc="-5" dirty="0">
                <a:solidFill>
                  <a:schemeClr val="bg1"/>
                </a:solidFill>
                <a:latin typeface="Carlito"/>
                <a:cs typeface="Carlito"/>
              </a:rPr>
              <a:t>policies (DLP)  </a:t>
            </a:r>
            <a:r>
              <a:rPr sz="1400" spc="-10" dirty="0">
                <a:solidFill>
                  <a:schemeClr val="bg1"/>
                </a:solidFill>
                <a:latin typeface="Carlito"/>
                <a:cs typeface="Carlito"/>
              </a:rPr>
              <a:t>enforce </a:t>
            </a:r>
            <a:r>
              <a:rPr sz="1400" spc="-5" dirty="0">
                <a:solidFill>
                  <a:schemeClr val="bg1"/>
                </a:solidFill>
                <a:latin typeface="Carlito"/>
                <a:cs typeface="Carlito"/>
              </a:rPr>
              <a:t>rules </a:t>
            </a:r>
            <a:r>
              <a:rPr sz="1400" spc="-10" dirty="0">
                <a:solidFill>
                  <a:schemeClr val="bg1"/>
                </a:solidFill>
                <a:latin typeface="Carlito"/>
                <a:cs typeface="Carlito"/>
              </a:rPr>
              <a:t>for </a:t>
            </a:r>
            <a:r>
              <a:rPr lang="en-GB" sz="1400" spc="-10" dirty="0">
                <a:solidFill>
                  <a:schemeClr val="bg1"/>
                </a:solidFill>
                <a:latin typeface="Carlito"/>
                <a:cs typeface="Carlito"/>
              </a:rPr>
              <a:t>a</a:t>
            </a:r>
            <a:r>
              <a:rPr sz="1400" spc="-5" dirty="0">
                <a:solidFill>
                  <a:schemeClr val="bg1"/>
                </a:solidFill>
                <a:latin typeface="Carlito"/>
                <a:cs typeface="Carlito"/>
              </a:rPr>
              <a:t>which </a:t>
            </a:r>
            <a:r>
              <a:rPr sz="1400" spc="-10" dirty="0">
                <a:solidFill>
                  <a:schemeClr val="bg1"/>
                </a:solidFill>
                <a:latin typeface="Carlito"/>
                <a:cs typeface="Carlito"/>
              </a:rPr>
              <a:t>connectors </a:t>
            </a:r>
            <a:r>
              <a:rPr sz="1400" spc="-5" dirty="0">
                <a:solidFill>
                  <a:schemeClr val="bg1"/>
                </a:solidFill>
                <a:latin typeface="Carlito"/>
                <a:cs typeface="Carlito"/>
              </a:rPr>
              <a:t>can  be used </a:t>
            </a:r>
            <a:r>
              <a:rPr sz="1400" spc="-10" dirty="0">
                <a:solidFill>
                  <a:schemeClr val="bg1"/>
                </a:solidFill>
                <a:latin typeface="Carlito"/>
                <a:cs typeface="Carlito"/>
              </a:rPr>
              <a:t>together by </a:t>
            </a:r>
            <a:r>
              <a:rPr sz="1400" dirty="0">
                <a:solidFill>
                  <a:schemeClr val="bg1"/>
                </a:solidFill>
                <a:latin typeface="Carlito"/>
                <a:cs typeface="Carlito"/>
              </a:rPr>
              <a:t>classifying  </a:t>
            </a:r>
            <a:r>
              <a:rPr sz="1400" spc="-10" dirty="0">
                <a:solidFill>
                  <a:schemeClr val="bg1"/>
                </a:solidFill>
                <a:latin typeface="Carlito"/>
                <a:cs typeface="Carlito"/>
              </a:rPr>
              <a:t>connectors </a:t>
            </a:r>
            <a:r>
              <a:rPr sz="1400" dirty="0">
                <a:solidFill>
                  <a:schemeClr val="bg1"/>
                </a:solidFill>
                <a:latin typeface="Carlito"/>
                <a:cs typeface="Carlito"/>
              </a:rPr>
              <a:t>as </a:t>
            </a:r>
            <a:r>
              <a:rPr sz="1400" spc="-5" dirty="0">
                <a:solidFill>
                  <a:schemeClr val="bg1"/>
                </a:solidFill>
                <a:latin typeface="Carlito"/>
                <a:cs typeface="Carlito"/>
              </a:rPr>
              <a:t>either Business </a:t>
            </a:r>
            <a:r>
              <a:rPr sz="1400" spc="-10" dirty="0">
                <a:solidFill>
                  <a:schemeClr val="bg1"/>
                </a:solidFill>
                <a:latin typeface="Carlito"/>
                <a:cs typeface="Carlito"/>
              </a:rPr>
              <a:t>Data </a:t>
            </a:r>
            <a:r>
              <a:rPr sz="1400" spc="-5" dirty="0">
                <a:solidFill>
                  <a:schemeClr val="bg1"/>
                </a:solidFill>
                <a:latin typeface="Carlito"/>
                <a:cs typeface="Carlito"/>
              </a:rPr>
              <a:t>only  or </a:t>
            </a:r>
            <a:r>
              <a:rPr sz="1400" dirty="0">
                <a:solidFill>
                  <a:schemeClr val="bg1"/>
                </a:solidFill>
                <a:latin typeface="Carlito"/>
                <a:cs typeface="Carlito"/>
              </a:rPr>
              <a:t>No </a:t>
            </a:r>
            <a:r>
              <a:rPr sz="1400" spc="-5" dirty="0">
                <a:solidFill>
                  <a:schemeClr val="bg1"/>
                </a:solidFill>
                <a:latin typeface="Carlito"/>
                <a:cs typeface="Carlito"/>
              </a:rPr>
              <a:t>Business </a:t>
            </a:r>
            <a:r>
              <a:rPr sz="1400" spc="-10" dirty="0">
                <a:solidFill>
                  <a:schemeClr val="bg1"/>
                </a:solidFill>
                <a:latin typeface="Carlito"/>
                <a:cs typeface="Carlito"/>
              </a:rPr>
              <a:t>Data</a:t>
            </a:r>
            <a:r>
              <a:rPr sz="1400" spc="-20" dirty="0">
                <a:solidFill>
                  <a:schemeClr val="bg1"/>
                </a:solidFill>
                <a:latin typeface="Carlito"/>
                <a:cs typeface="Carlito"/>
              </a:rPr>
              <a:t> </a:t>
            </a:r>
            <a:r>
              <a:rPr sz="1400" spc="-5" dirty="0">
                <a:solidFill>
                  <a:schemeClr val="bg1"/>
                </a:solidFill>
                <a:latin typeface="Carlito"/>
                <a:cs typeface="Carlito"/>
              </a:rPr>
              <a:t>allowed.</a:t>
            </a: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500" dirty="0">
              <a:solidFill>
                <a:schemeClr val="bg1"/>
              </a:solidFill>
              <a:latin typeface="Carlito"/>
              <a:cs typeface="Carlito"/>
            </a:endParaRPr>
          </a:p>
          <a:p>
            <a:pPr marL="297815" marR="20320" indent="-285750" algn="just">
              <a:lnSpc>
                <a:spcPts val="1510"/>
              </a:lnSpc>
              <a:buFont typeface="Wingdings" panose="05000000000000000000" pitchFamily="2" charset="2"/>
              <a:buChar char="ü"/>
              <a:tabLst>
                <a:tab pos="241300" algn="l"/>
                <a:tab pos="241935" algn="l"/>
              </a:tabLst>
            </a:pPr>
            <a:r>
              <a:rPr sz="1400" spc="-20" dirty="0">
                <a:solidFill>
                  <a:schemeClr val="bg1"/>
                </a:solidFill>
                <a:latin typeface="Carlito"/>
                <a:cs typeface="Carlito"/>
              </a:rPr>
              <a:t>Simply, </a:t>
            </a:r>
            <a:r>
              <a:rPr sz="1400" dirty="0">
                <a:solidFill>
                  <a:schemeClr val="bg1"/>
                </a:solidFill>
                <a:latin typeface="Carlito"/>
                <a:cs typeface="Carlito"/>
              </a:rPr>
              <a:t>if </a:t>
            </a:r>
            <a:r>
              <a:rPr sz="1400" spc="-5" dirty="0">
                <a:solidFill>
                  <a:schemeClr val="bg1"/>
                </a:solidFill>
                <a:latin typeface="Carlito"/>
                <a:cs typeface="Carlito"/>
              </a:rPr>
              <a:t>you put </a:t>
            </a:r>
            <a:r>
              <a:rPr sz="1400" dirty="0">
                <a:solidFill>
                  <a:schemeClr val="bg1"/>
                </a:solidFill>
                <a:latin typeface="Carlito"/>
                <a:cs typeface="Carlito"/>
              </a:rPr>
              <a:t>a </a:t>
            </a:r>
            <a:r>
              <a:rPr sz="1400" spc="-10" dirty="0">
                <a:solidFill>
                  <a:schemeClr val="bg1"/>
                </a:solidFill>
                <a:latin typeface="Carlito"/>
                <a:cs typeface="Carlito"/>
              </a:rPr>
              <a:t>connector </a:t>
            </a:r>
            <a:r>
              <a:rPr sz="1400" dirty="0">
                <a:solidFill>
                  <a:schemeClr val="bg1"/>
                </a:solidFill>
                <a:latin typeface="Carlito"/>
                <a:cs typeface="Carlito"/>
              </a:rPr>
              <a:t>in </a:t>
            </a:r>
            <a:r>
              <a:rPr sz="1400" spc="-5" dirty="0">
                <a:solidFill>
                  <a:schemeClr val="bg1"/>
                </a:solidFill>
                <a:latin typeface="Carlito"/>
                <a:cs typeface="Carlito"/>
              </a:rPr>
              <a:t>the  business </a:t>
            </a:r>
            <a:r>
              <a:rPr sz="1400" spc="-10" dirty="0">
                <a:solidFill>
                  <a:schemeClr val="bg1"/>
                </a:solidFill>
                <a:latin typeface="Carlito"/>
                <a:cs typeface="Carlito"/>
              </a:rPr>
              <a:t>data </a:t>
            </a:r>
            <a:r>
              <a:rPr sz="1400" spc="-5" dirty="0">
                <a:solidFill>
                  <a:schemeClr val="bg1"/>
                </a:solidFill>
                <a:latin typeface="Carlito"/>
                <a:cs typeface="Carlito"/>
              </a:rPr>
              <a:t>only </a:t>
            </a:r>
            <a:r>
              <a:rPr sz="1400" spc="-10" dirty="0">
                <a:solidFill>
                  <a:schemeClr val="bg1"/>
                </a:solidFill>
                <a:latin typeface="Carlito"/>
                <a:cs typeface="Carlito"/>
              </a:rPr>
              <a:t>group, </a:t>
            </a:r>
            <a:r>
              <a:rPr sz="1400" dirty="0">
                <a:solidFill>
                  <a:schemeClr val="bg1"/>
                </a:solidFill>
                <a:latin typeface="Carlito"/>
                <a:cs typeface="Carlito"/>
              </a:rPr>
              <a:t>it </a:t>
            </a:r>
            <a:r>
              <a:rPr sz="1400" spc="-5" dirty="0">
                <a:solidFill>
                  <a:schemeClr val="bg1"/>
                </a:solidFill>
                <a:latin typeface="Carlito"/>
                <a:cs typeface="Carlito"/>
              </a:rPr>
              <a:t>can only be  used </a:t>
            </a:r>
            <a:r>
              <a:rPr sz="1400" dirty="0">
                <a:solidFill>
                  <a:schemeClr val="bg1"/>
                </a:solidFill>
                <a:latin typeface="Carlito"/>
                <a:cs typeface="Carlito"/>
              </a:rPr>
              <a:t>with </a:t>
            </a:r>
            <a:r>
              <a:rPr sz="1400" spc="-5" dirty="0">
                <a:solidFill>
                  <a:schemeClr val="bg1"/>
                </a:solidFill>
                <a:latin typeface="Carlito"/>
                <a:cs typeface="Carlito"/>
              </a:rPr>
              <a:t>other </a:t>
            </a:r>
            <a:r>
              <a:rPr sz="1400" spc="-10" dirty="0">
                <a:solidFill>
                  <a:schemeClr val="bg1"/>
                </a:solidFill>
                <a:latin typeface="Carlito"/>
                <a:cs typeface="Carlito"/>
              </a:rPr>
              <a:t>connectors from </a:t>
            </a:r>
            <a:r>
              <a:rPr sz="1400" spc="-5" dirty="0">
                <a:solidFill>
                  <a:schemeClr val="bg1"/>
                </a:solidFill>
                <a:latin typeface="Carlito"/>
                <a:cs typeface="Carlito"/>
              </a:rPr>
              <a:t>that  </a:t>
            </a:r>
            <a:r>
              <a:rPr sz="1400" spc="-10" dirty="0">
                <a:solidFill>
                  <a:schemeClr val="bg1"/>
                </a:solidFill>
                <a:latin typeface="Carlito"/>
                <a:cs typeface="Carlito"/>
              </a:rPr>
              <a:t>group </a:t>
            </a:r>
            <a:r>
              <a:rPr sz="1400" dirty="0">
                <a:solidFill>
                  <a:schemeClr val="bg1"/>
                </a:solidFill>
                <a:latin typeface="Carlito"/>
                <a:cs typeface="Carlito"/>
              </a:rPr>
              <a:t>in the same</a:t>
            </a:r>
            <a:r>
              <a:rPr sz="1400" spc="-15" dirty="0">
                <a:solidFill>
                  <a:schemeClr val="bg1"/>
                </a:solidFill>
                <a:latin typeface="Carlito"/>
                <a:cs typeface="Carlito"/>
              </a:rPr>
              <a:t> </a:t>
            </a:r>
            <a:r>
              <a:rPr sz="1400" spc="-5" dirty="0">
                <a:solidFill>
                  <a:schemeClr val="bg1"/>
                </a:solidFill>
                <a:latin typeface="Carlito"/>
                <a:cs typeface="Carlito"/>
              </a:rPr>
              <a:t>app.</a:t>
            </a: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400" dirty="0">
              <a:solidFill>
                <a:schemeClr val="bg1"/>
              </a:solidFill>
              <a:latin typeface="Carlito"/>
              <a:cs typeface="Carlito"/>
            </a:endParaRPr>
          </a:p>
          <a:p>
            <a:pPr marL="285750" indent="-285750" algn="just">
              <a:lnSpc>
                <a:spcPct val="100000"/>
              </a:lnSpc>
              <a:spcBef>
                <a:spcPts val="50"/>
              </a:spcBef>
              <a:buClr>
                <a:srgbClr val="FFFFFF"/>
              </a:buClr>
              <a:buFont typeface="Wingdings" panose="05000000000000000000" pitchFamily="2" charset="2"/>
              <a:buChar char="ü"/>
            </a:pPr>
            <a:endParaRPr sz="1450" dirty="0">
              <a:solidFill>
                <a:schemeClr val="bg1"/>
              </a:solidFill>
              <a:latin typeface="Carlito"/>
              <a:cs typeface="Carlito"/>
            </a:endParaRPr>
          </a:p>
          <a:p>
            <a:pPr marL="297815" marR="94615" indent="-285750" algn="just">
              <a:lnSpc>
                <a:spcPts val="1510"/>
              </a:lnSpc>
              <a:buFont typeface="Wingdings" panose="05000000000000000000" pitchFamily="2" charset="2"/>
              <a:buChar char="ü"/>
              <a:tabLst>
                <a:tab pos="241300" algn="l"/>
                <a:tab pos="241935" algn="l"/>
              </a:tabLst>
            </a:pPr>
            <a:r>
              <a:rPr sz="1400" spc="-25" dirty="0">
                <a:solidFill>
                  <a:schemeClr val="bg1"/>
                </a:solidFill>
                <a:latin typeface="Carlito"/>
                <a:cs typeface="Carlito"/>
              </a:rPr>
              <a:t>Tenant </a:t>
            </a:r>
            <a:r>
              <a:rPr sz="1400" spc="-5" dirty="0">
                <a:solidFill>
                  <a:schemeClr val="bg1"/>
                </a:solidFill>
                <a:latin typeface="Carlito"/>
                <a:cs typeface="Carlito"/>
              </a:rPr>
              <a:t>admins can define policies that  apply </a:t>
            </a:r>
            <a:r>
              <a:rPr sz="1400" spc="-10" dirty="0">
                <a:solidFill>
                  <a:schemeClr val="bg1"/>
                </a:solidFill>
                <a:latin typeface="Carlito"/>
                <a:cs typeface="Carlito"/>
              </a:rPr>
              <a:t>to </a:t>
            </a:r>
            <a:r>
              <a:rPr sz="1400" dirty="0">
                <a:solidFill>
                  <a:schemeClr val="bg1"/>
                </a:solidFill>
                <a:latin typeface="Carlito"/>
                <a:cs typeface="Carlito"/>
              </a:rPr>
              <a:t>all</a:t>
            </a:r>
            <a:r>
              <a:rPr sz="1400" spc="15" dirty="0">
                <a:solidFill>
                  <a:schemeClr val="bg1"/>
                </a:solidFill>
                <a:latin typeface="Carlito"/>
                <a:cs typeface="Carlito"/>
              </a:rPr>
              <a:t> </a:t>
            </a:r>
            <a:r>
              <a:rPr sz="1400" spc="-10" dirty="0">
                <a:solidFill>
                  <a:schemeClr val="bg1"/>
                </a:solidFill>
                <a:latin typeface="Carlito"/>
                <a:cs typeface="Carlito"/>
              </a:rPr>
              <a:t>environments</a:t>
            </a:r>
            <a:endParaRPr sz="1400" dirty="0">
              <a:solidFill>
                <a:schemeClr val="bg1"/>
              </a:solidFill>
              <a:latin typeface="Carlito"/>
              <a:cs typeface="Carlito"/>
            </a:endParaRPr>
          </a:p>
        </p:txBody>
      </p:sp>
      <p:sp>
        <p:nvSpPr>
          <p:cNvPr id="125" name="object 5">
            <a:extLst>
              <a:ext uri="{FF2B5EF4-FFF2-40B4-BE49-F238E27FC236}">
                <a16:creationId xmlns:a16="http://schemas.microsoft.com/office/drawing/2014/main" id="{38B5CA91-08FA-4874-8487-7AA64AF1AE68}"/>
              </a:ext>
            </a:extLst>
          </p:cNvPr>
          <p:cNvSpPr/>
          <p:nvPr/>
        </p:nvSpPr>
        <p:spPr>
          <a:xfrm>
            <a:off x="5242362" y="1692089"/>
            <a:ext cx="6251448" cy="412695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432199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1B46-EA7D-4C04-B6B1-518E045392B3}"/>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Applying to environments</a:t>
            </a:r>
          </a:p>
        </p:txBody>
      </p:sp>
      <p:pic>
        <p:nvPicPr>
          <p:cNvPr id="4" name="Picture 3">
            <a:extLst>
              <a:ext uri="{FF2B5EF4-FFF2-40B4-BE49-F238E27FC236}">
                <a16:creationId xmlns:a16="http://schemas.microsoft.com/office/drawing/2014/main" id="{C7DDD1F4-4A88-48B9-B9D0-41852519B1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93026" y="1531538"/>
            <a:ext cx="4298975" cy="3794924"/>
          </a:xfrm>
          <a:prstGeom prst="rect">
            <a:avLst/>
          </a:prstGeom>
          <a:ln>
            <a:solidFill>
              <a:schemeClr val="tx1"/>
            </a:solidFill>
          </a:ln>
        </p:spPr>
      </p:pic>
      <p:sp>
        <p:nvSpPr>
          <p:cNvPr id="3" name="Text Placeholder 2">
            <a:extLst>
              <a:ext uri="{FF2B5EF4-FFF2-40B4-BE49-F238E27FC236}">
                <a16:creationId xmlns:a16="http://schemas.microsoft.com/office/drawing/2014/main" id="{D88ACEE5-ED1F-487F-862A-EBC48839F012}"/>
              </a:ext>
            </a:extLst>
          </p:cNvPr>
          <p:cNvSpPr>
            <a:spLocks noGrp="1"/>
          </p:cNvSpPr>
          <p:nvPr>
            <p:ph type="body" sz="quarter" idx="10"/>
          </p:nvPr>
        </p:nvSpPr>
        <p:spPr>
          <a:xfrm>
            <a:off x="489079" y="1640138"/>
            <a:ext cx="7143981" cy="3016210"/>
          </a:xfrm>
        </p:spPr>
        <p:txBody>
          <a:bodyPr>
            <a:normAutofit fontScale="92500"/>
          </a:bodyPr>
          <a:lstStyle/>
          <a:p>
            <a:pPr marL="457200" indent="-457200">
              <a:buFont typeface="Wingdings" panose="05000000000000000000" pitchFamily="2" charset="2"/>
              <a:buChar char="ü"/>
            </a:pPr>
            <a:r>
              <a:rPr lang="en-US" sz="2800" dirty="0"/>
              <a:t>Multiple policies can apply to an environment</a:t>
            </a:r>
            <a:br>
              <a:rPr lang="en-US" sz="2800" dirty="0"/>
            </a:br>
            <a:endParaRPr lang="en-US" sz="2800" dirty="0"/>
          </a:p>
          <a:p>
            <a:pPr marL="457200" indent="-457200">
              <a:buFont typeface="Wingdings" panose="05000000000000000000" pitchFamily="2" charset="2"/>
              <a:buChar char="ü"/>
            </a:pPr>
            <a:r>
              <a:rPr lang="en-US" sz="2800" dirty="0"/>
              <a:t>The most restrictive policy applies to the combination of connectors</a:t>
            </a:r>
          </a:p>
          <a:p>
            <a:pPr marL="457200" indent="-457200">
              <a:buFont typeface="Wingdings" panose="05000000000000000000" pitchFamily="2" charset="2"/>
              <a:buChar char="ü"/>
            </a:pPr>
            <a:endParaRPr lang="en-US" sz="2800" dirty="0"/>
          </a:p>
          <a:p>
            <a:pPr marL="457200" indent="-457200">
              <a:buFont typeface="Wingdings" panose="05000000000000000000" pitchFamily="2" charset="2"/>
              <a:buChar char="ü"/>
            </a:pPr>
            <a:r>
              <a:rPr lang="en-US" sz="2800" dirty="0"/>
              <a:t>Use ONLY selected and EXCEPT to tailor which environments are impacted</a:t>
            </a:r>
          </a:p>
        </p:txBody>
      </p:sp>
    </p:spTree>
    <p:extLst>
      <p:ext uri="{BB962C8B-B14F-4D97-AF65-F5344CB8AC3E}">
        <p14:creationId xmlns:p14="http://schemas.microsoft.com/office/powerpoint/2010/main" val="110357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830997"/>
          </a:xfrm>
        </p:spPr>
        <p:txBody>
          <a:bodyPr>
            <a:normAutofit fontScale="77500" lnSpcReduction="20000"/>
          </a:bodyPr>
          <a:lstStyle/>
          <a:p>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80" y="42716"/>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7" y="3861493"/>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Tree>
    <p:extLst>
      <p:ext uri="{BB962C8B-B14F-4D97-AF65-F5344CB8AC3E}">
        <p14:creationId xmlns:p14="http://schemas.microsoft.com/office/powerpoint/2010/main" val="795460008"/>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1661993"/>
          </a:xfrm>
        </p:spPr>
        <p:txBody>
          <a:bodyPr>
            <a:normAutofit fontScale="77500" lnSpcReduction="20000"/>
          </a:bodyPr>
          <a:lstStyle/>
          <a:p>
            <a:pPr marL="514338" indent="-514338">
              <a:buFont typeface="+mj-lt"/>
              <a:buAutoNum type="arabicPeriod"/>
            </a:pPr>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a:p>
            <a:pPr marL="514338" indent="-514338">
              <a:buFont typeface="+mj-lt"/>
              <a:buAutoNum type="arabicPeriod"/>
            </a:pPr>
            <a:r>
              <a:rPr lang="en-US" dirty="0"/>
              <a:t>Create a policy for the default environment (and other training environments) that further restricts which Microsoft connectors are classified as ‘Business Data’</a:t>
            </a:r>
          </a:p>
          <a:p>
            <a:pPr marL="514338" indent="-514338">
              <a:buFont typeface="+mj-lt"/>
              <a:buAutoNum type="arabicPeriod"/>
            </a:pPr>
            <a:endParaRPr lang="en-US"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80" y="42716"/>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3"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7" y="3861493"/>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7"/>
            <a:ext cx="3801035"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Tree>
    <p:extLst>
      <p:ext uri="{BB962C8B-B14F-4D97-AF65-F5344CB8AC3E}">
        <p14:creationId xmlns:p14="http://schemas.microsoft.com/office/powerpoint/2010/main" val="160191450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2215991"/>
          </a:xfrm>
        </p:spPr>
        <p:txBody>
          <a:bodyPr>
            <a:normAutofit fontScale="62500" lnSpcReduction="20000"/>
          </a:bodyPr>
          <a:lstStyle/>
          <a:p>
            <a:pPr marL="514338" indent="-514338">
              <a:buFont typeface="+mj-lt"/>
              <a:buAutoNum type="arabicPeriod"/>
            </a:pPr>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a:p>
            <a:pPr marL="514338" indent="-514338">
              <a:buFont typeface="+mj-lt"/>
              <a:buAutoNum type="arabicPeriod"/>
            </a:pPr>
            <a:r>
              <a:rPr lang="en-US" dirty="0"/>
              <a:t>Create a policy for the default environment (and other training environments) that further restricts which Microsoft connectors are classified as ‘Business Data’</a:t>
            </a:r>
          </a:p>
          <a:p>
            <a:pPr marL="514338" indent="-514338">
              <a:buFont typeface="+mj-lt"/>
              <a:buAutoNum type="arabicPeriod"/>
            </a:pPr>
            <a:endParaRPr lang="en-US" dirty="0"/>
          </a:p>
          <a:p>
            <a:pPr marL="514338" indent="-514338">
              <a:buFont typeface="+mj-lt"/>
              <a:buAutoNum type="arabicPeriod"/>
            </a:pPr>
            <a:r>
              <a:rPr lang="en-US" dirty="0"/>
              <a:t>Create additional policies or exclude those environment from policies #1 and #2 above that permit certain connectors or connector combinations to be used for specific environments </a:t>
            </a:r>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20053" y="5324848"/>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54619" y="5324848"/>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43612" y="5324848"/>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55871" y="53248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08271" y="54772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60671" y="56296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889047" y="52603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41445" y="54127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193845" y="55651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51495" y="53893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03895" y="55417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56295" y="56941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dirty="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784671" y="53248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37069" y="54772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089469" y="56296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19074" y="-116310"/>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62731" y="2656552"/>
            <a:ext cx="181523"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60651" y="3702468"/>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dirty="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486220" y="4519901"/>
            <a:ext cx="3801035"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
        <p:nvSpPr>
          <p:cNvPr id="35" name="Left Bracket 34">
            <a:extLst>
              <a:ext uri="{FF2B5EF4-FFF2-40B4-BE49-F238E27FC236}">
                <a16:creationId xmlns:a16="http://schemas.microsoft.com/office/drawing/2014/main" id="{33803A2B-EFA0-424F-B5DA-86C49E35DB5C}"/>
              </a:ext>
            </a:extLst>
          </p:cNvPr>
          <p:cNvSpPr/>
          <p:nvPr/>
        </p:nvSpPr>
        <p:spPr>
          <a:xfrm rot="5400000">
            <a:off x="7617709" y="3097561"/>
            <a:ext cx="181523" cy="3638848"/>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EDC6A7AC-478C-4CC1-977A-CFC2ACB9BB75}"/>
              </a:ext>
            </a:extLst>
          </p:cNvPr>
          <p:cNvSpPr/>
          <p:nvPr/>
        </p:nvSpPr>
        <p:spPr bwMode="auto">
          <a:xfrm>
            <a:off x="6375724" y="4545617"/>
            <a:ext cx="2795491"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#3: Create exception policies for certain application environments </a:t>
            </a:r>
          </a:p>
        </p:txBody>
      </p:sp>
    </p:spTree>
    <p:extLst>
      <p:ext uri="{BB962C8B-B14F-4D97-AF65-F5344CB8AC3E}">
        <p14:creationId xmlns:p14="http://schemas.microsoft.com/office/powerpoint/2010/main" val="141429433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501900"/>
            <a:ext cx="6768085" cy="1032507"/>
          </a:xfrm>
        </p:spPr>
        <p:txBody>
          <a:bodyPr/>
          <a:lstStyle/>
          <a:p>
            <a:pPr marL="454659" marR="537210" indent="2540">
              <a:lnSpc>
                <a:spcPts val="1320"/>
              </a:lnSpc>
            </a:pPr>
            <a:r>
              <a:rPr lang="en-GB" b="1" spc="-5" dirty="0">
                <a:solidFill>
                  <a:schemeClr val="bg1">
                    <a:lumMod val="50000"/>
                  </a:schemeClr>
                </a:solidFill>
                <a:latin typeface="Carlito"/>
                <a:cs typeface="Carlito"/>
              </a:rPr>
              <a:t>Monitor</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122921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1A1A1A"/>
                </a:solidFill>
                <a:effectLst/>
                <a:uLnTx/>
                <a:uFillTx/>
                <a:latin typeface="Segoe UI Semibold"/>
                <a:ea typeface="+mj-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creen&#10;&#10;Description automatically generated">
            <a:extLst>
              <a:ext uri="{FF2B5EF4-FFF2-40B4-BE49-F238E27FC236}">
                <a16:creationId xmlns:a16="http://schemas.microsoft.com/office/drawing/2014/main" id="{86734FBA-8227-4040-AB85-07F55E1BB1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82793" y="1646138"/>
            <a:ext cx="3787075" cy="2351977"/>
          </a:xfrm>
          <a:prstGeom prst="rect">
            <a:avLst/>
          </a:prstGeom>
          <a:effectLst>
            <a:outerShdw blurRad="241300" dist="165100" dir="5400000" sx="96000" sy="96000" algn="t" rotWithShape="0">
              <a:prstClr val="black">
                <a:alpha val="46000"/>
              </a:prstClr>
            </a:outerShdw>
          </a:effectLst>
        </p:spPr>
      </p:pic>
      <p:pic>
        <p:nvPicPr>
          <p:cNvPr id="6" name="Picture 5" descr="A close up of a screen&#10;&#10;Description automatically generated">
            <a:extLst>
              <a:ext uri="{FF2B5EF4-FFF2-40B4-BE49-F238E27FC236}">
                <a16:creationId xmlns:a16="http://schemas.microsoft.com/office/drawing/2014/main" id="{D7583BE2-68D4-4B03-9BD5-33C9254E10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773825" y="1646138"/>
            <a:ext cx="3665129" cy="2351977"/>
          </a:xfrm>
          <a:prstGeom prst="rect">
            <a:avLst/>
          </a:prstGeom>
          <a:effectLst>
            <a:outerShdw blurRad="241300" dist="165100" dir="5400000" sx="96000" sy="96000" algn="t" rotWithShape="0">
              <a:prstClr val="black">
                <a:alpha val="46000"/>
              </a:prstClr>
            </a:outerShdw>
          </a:effectLst>
        </p:spPr>
      </p:pic>
      <p:pic>
        <p:nvPicPr>
          <p:cNvPr id="19" name="Picture 18">
            <a:extLst>
              <a:ext uri="{FF2B5EF4-FFF2-40B4-BE49-F238E27FC236}">
                <a16:creationId xmlns:a16="http://schemas.microsoft.com/office/drawing/2014/main" id="{A9F3B719-0D30-44CD-9E27-1C2075E050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03209" y="1838619"/>
            <a:ext cx="3409027" cy="1952683"/>
          </a:xfrm>
          <a:prstGeom prst="rect">
            <a:avLst/>
          </a:prstGeom>
        </p:spPr>
      </p:pic>
      <p:pic>
        <p:nvPicPr>
          <p:cNvPr id="20" name="Picture Placeholder 18">
            <a:extLst>
              <a:ext uri="{FF2B5EF4-FFF2-40B4-BE49-F238E27FC236}">
                <a16:creationId xmlns:a16="http://schemas.microsoft.com/office/drawing/2014/main" id="{08AF8275-A497-4073-A069-45BFBBBE5A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23221" y="1835041"/>
            <a:ext cx="3461187" cy="1968539"/>
          </a:xfrm>
          <a:prstGeom prst="rect">
            <a:avLst/>
          </a:prstGeom>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a:xfrm>
            <a:off x="455996" y="620430"/>
            <a:ext cx="11306469" cy="397545"/>
          </a:xfrm>
        </p:spPr>
        <p:txBody>
          <a:bodyPr/>
          <a:lstStyle/>
          <a:p>
            <a:r>
              <a:rPr lang="en-US" sz="2800" dirty="0"/>
              <a:t>Admin reporting and analytics in the Power Platform admin center</a:t>
            </a:r>
            <a:endParaRPr lang="en-US" dirty="0"/>
          </a:p>
        </p:txBody>
      </p:sp>
      <p:pic>
        <p:nvPicPr>
          <p:cNvPr id="8" name="Picture 7" descr="A close up of a screen&#10;&#10;Description automatically generated">
            <a:extLst>
              <a:ext uri="{FF2B5EF4-FFF2-40B4-BE49-F238E27FC236}">
                <a16:creationId xmlns:a16="http://schemas.microsoft.com/office/drawing/2014/main" id="{8C7527ED-AA9F-4314-86DA-B4853AC283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01598" y="2168108"/>
            <a:ext cx="3744559" cy="2351977"/>
          </a:xfrm>
          <a:prstGeom prst="rect">
            <a:avLst/>
          </a:prstGeom>
          <a:effectLst>
            <a:outerShdw blurRad="241300" dist="165100" dir="5400000" sx="96000" sy="96000" algn="t" rotWithShape="0">
              <a:prstClr val="black">
                <a:alpha val="46000"/>
              </a:prstClr>
            </a:outerShdw>
          </a:effectLst>
        </p:spPr>
      </p:pic>
      <p:sp>
        <p:nvSpPr>
          <p:cNvPr id="21" name="Text Placeholder 5">
            <a:extLst>
              <a:ext uri="{FF2B5EF4-FFF2-40B4-BE49-F238E27FC236}">
                <a16:creationId xmlns:a16="http://schemas.microsoft.com/office/drawing/2014/main" id="{1B335559-3010-4E85-810C-F235FD005891}"/>
              </a:ext>
            </a:extLst>
          </p:cNvPr>
          <p:cNvSpPr txBox="1">
            <a:spLocks/>
          </p:cNvSpPr>
          <p:nvPr/>
        </p:nvSpPr>
        <p:spPr>
          <a:xfrm>
            <a:off x="1078790" y="4215474"/>
            <a:ext cx="2841505"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Admin insights provide deep visibility into usage and performance of applications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Users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Locations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Capacity</a:t>
            </a:r>
          </a:p>
        </p:txBody>
      </p:sp>
      <p:sp>
        <p:nvSpPr>
          <p:cNvPr id="22" name="Text Placeholder 7">
            <a:extLst>
              <a:ext uri="{FF2B5EF4-FFF2-40B4-BE49-F238E27FC236}">
                <a16:creationId xmlns:a16="http://schemas.microsoft.com/office/drawing/2014/main" id="{845F417E-5E94-434F-BA8A-1E405943B617}"/>
              </a:ext>
            </a:extLst>
          </p:cNvPr>
          <p:cNvSpPr txBox="1">
            <a:spLocks/>
          </p:cNvSpPr>
          <p:nvPr/>
        </p:nvSpPr>
        <p:spPr>
          <a:xfrm>
            <a:off x="4858082" y="4743495"/>
            <a:ext cx="2841505"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Analytics track health and implementation metrics and help keep users on track</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Service performance</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Error reporting</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App usage</a:t>
            </a:r>
          </a:p>
        </p:txBody>
      </p:sp>
      <p:sp>
        <p:nvSpPr>
          <p:cNvPr id="23" name="Text Placeholder 8">
            <a:extLst>
              <a:ext uri="{FF2B5EF4-FFF2-40B4-BE49-F238E27FC236}">
                <a16:creationId xmlns:a16="http://schemas.microsoft.com/office/drawing/2014/main" id="{8EBCB50A-97B5-47C1-8859-370797DF5D3F}"/>
              </a:ext>
            </a:extLst>
          </p:cNvPr>
          <p:cNvSpPr txBox="1">
            <a:spLocks/>
          </p:cNvSpPr>
          <p:nvPr/>
        </p:nvSpPr>
        <p:spPr>
          <a:xfrm>
            <a:off x="8401094" y="4215382"/>
            <a:ext cx="3005151"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Personalize insights and drive action with custom Power BI reports and Power Automate</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All up view of what’s being created</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Discover your champions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Trigger automated actions</a:t>
            </a:r>
          </a:p>
        </p:txBody>
      </p:sp>
      <p:pic>
        <p:nvPicPr>
          <p:cNvPr id="24" name="Picture 17">
            <a:extLst>
              <a:ext uri="{FF2B5EF4-FFF2-40B4-BE49-F238E27FC236}">
                <a16:creationId xmlns:a16="http://schemas.microsoft.com/office/drawing/2014/main" id="{C071E56F-3EF9-4AA0-97D8-D4BF7D1DCE6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461165" y="2357009"/>
            <a:ext cx="3414324" cy="1968540"/>
          </a:xfrm>
          <a:prstGeom prst="rect">
            <a:avLst/>
          </a:prstGeom>
        </p:spPr>
      </p:pic>
    </p:spTree>
    <p:extLst>
      <p:ext uri="{BB962C8B-B14F-4D97-AF65-F5344CB8AC3E}">
        <p14:creationId xmlns:p14="http://schemas.microsoft.com/office/powerpoint/2010/main" val="2988189550"/>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defPPr>
              <a:defRPr lang="en-US"/>
            </a:defPPr>
            <a:lvl1pPr marL="0" algn="l" defTabSz="914400" rtl="0" eaLnBrk="1" latinLnBrk="0" hangingPunct="1">
              <a:defRPr sz="51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en-US">
                <a:solidFill>
                  <a:schemeClr val="bg1">
                    <a:lumMod val="65000"/>
                  </a:schemeClr>
                </a:solidFill>
              </a:rPr>
              <a:t>© Microsoft Corporation                                                                                  								                      Power Platform </a:t>
            </a:r>
            <a:endParaRPr lang="en-US">
              <a:solidFill>
                <a:srgbClr val="FFFFFF">
                  <a:lumMod val="65000"/>
                </a:srgbClr>
              </a:solidFill>
              <a:latin typeface="Segoe UI"/>
            </a:endParaRP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843362" y="997036"/>
            <a:ext cx="8289599" cy="5520795"/>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IN"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534521" y="1399098"/>
            <a:ext cx="3731977" cy="4614607"/>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568" dirty="0">
                <a:solidFill>
                  <a:srgbClr val="3C3C41"/>
                </a:solidFill>
                <a:latin typeface="Segoe UI"/>
              </a:rPr>
              <a:t>Activity Logging integrated with Office Security and Compliance center for comprehensive logging across Microsoft services</a:t>
            </a:r>
            <a:r>
              <a:rPr lang="en-US" sz="1600" dirty="0">
                <a:solidFill>
                  <a:srgbClr val="3C3C41"/>
                </a:solidFill>
                <a:latin typeface="Segoe UI"/>
              </a:rPr>
              <a:t>.</a:t>
            </a:r>
          </a:p>
          <a:p>
            <a:pPr lvl="1">
              <a:spcBef>
                <a:spcPts val="1200"/>
              </a:spcBef>
              <a:spcAft>
                <a:spcPts val="1200"/>
              </a:spcAft>
            </a:pPr>
            <a:r>
              <a:rPr lang="en-US" sz="1571" dirty="0">
                <a:solidFill>
                  <a:srgbClr val="3C3C41"/>
                </a:solidFill>
                <a:latin typeface="Segoe UI"/>
              </a:rPr>
              <a:t>The audit records are stored in Office 365 Security and Compliance center</a:t>
            </a:r>
            <a:r>
              <a:rPr lang="en-US" sz="1176" dirty="0">
                <a:solidFill>
                  <a:srgbClr val="3C3C41"/>
                </a:solidFill>
                <a:latin typeface="Segoe UI"/>
              </a:rPr>
              <a:t>. </a:t>
            </a:r>
            <a:br>
              <a:rPr lang="en-US" sz="1176" dirty="0">
                <a:solidFill>
                  <a:srgbClr val="3C3C41"/>
                </a:solidFill>
                <a:latin typeface="Segoe UI"/>
              </a:rPr>
            </a:br>
            <a:r>
              <a:rPr lang="en-US" sz="1176" dirty="0">
                <a:solidFill>
                  <a:srgbClr val="3C3C41"/>
                </a:solidFill>
                <a:latin typeface="Segoe UI"/>
              </a:rPr>
              <a:t>Must have an Office 365 E3 or greater license</a:t>
            </a:r>
            <a:br>
              <a:rPr lang="en-US" sz="1176" dirty="0">
                <a:solidFill>
                  <a:srgbClr val="3C3C41"/>
                </a:solidFill>
                <a:latin typeface="Segoe UI"/>
              </a:rPr>
            </a:br>
            <a:r>
              <a:rPr lang="en-US" sz="1176" dirty="0">
                <a:solidFill>
                  <a:srgbClr val="3C3C41"/>
                </a:solidFill>
                <a:latin typeface="Segoe UI"/>
              </a:rPr>
              <a:t>Must enabled at the organization level</a:t>
            </a:r>
            <a:endParaRPr lang="en-US" sz="1208" spc="-49" dirty="0">
              <a:solidFill>
                <a:srgbClr val="3C3C41"/>
              </a:solidFill>
              <a:latin typeface="Segoe UI"/>
            </a:endParaRPr>
          </a:p>
          <a:p>
            <a:pPr>
              <a:spcBef>
                <a:spcPts val="1200"/>
              </a:spcBef>
              <a:spcAft>
                <a:spcPts val="1200"/>
              </a:spcAft>
            </a:pPr>
            <a:r>
              <a:rPr lang="en-US" sz="1568" dirty="0">
                <a:solidFill>
                  <a:srgbClr val="3C3C41"/>
                </a:solidFill>
                <a:latin typeface="Segoe UI"/>
              </a:rPr>
              <a:t>Office provides an API to query this data, which is currently used by many SIEM vendors to use the Activity Logging data for reporting</a:t>
            </a:r>
          </a:p>
        </p:txBody>
      </p:sp>
      <p:graphicFrame>
        <p:nvGraphicFramePr>
          <p:cNvPr id="19" name="Table 15">
            <a:extLst>
              <a:ext uri="{FF2B5EF4-FFF2-40B4-BE49-F238E27FC236}">
                <a16:creationId xmlns:a16="http://schemas.microsoft.com/office/drawing/2014/main" id="{75240BBF-C006-4B1C-91CC-245A640AEF63}"/>
              </a:ext>
            </a:extLst>
          </p:cNvPr>
          <p:cNvGraphicFramePr>
            <a:graphicFrameLocks noGrp="1"/>
          </p:cNvGraphicFramePr>
          <p:nvPr/>
        </p:nvGraphicFramePr>
        <p:xfrm>
          <a:off x="6905105" y="1990042"/>
          <a:ext cx="5286896" cy="3651532"/>
        </p:xfrm>
        <a:graphic>
          <a:graphicData uri="http://schemas.openxmlformats.org/drawingml/2006/table">
            <a:tbl>
              <a:tblPr firstRow="1" bandRow="1">
                <a:tableStyleId>{21E4AEA4-8DFA-4A89-87EB-49C32662AFE0}</a:tableStyleId>
              </a:tblPr>
              <a:tblGrid>
                <a:gridCol w="2462077">
                  <a:extLst>
                    <a:ext uri="{9D8B030D-6E8A-4147-A177-3AD203B41FA5}">
                      <a16:colId xmlns:a16="http://schemas.microsoft.com/office/drawing/2014/main" val="1727943013"/>
                    </a:ext>
                  </a:extLst>
                </a:gridCol>
                <a:gridCol w="2824819">
                  <a:extLst>
                    <a:ext uri="{9D8B030D-6E8A-4147-A177-3AD203B41FA5}">
                      <a16:colId xmlns:a16="http://schemas.microsoft.com/office/drawing/2014/main" val="646873165"/>
                    </a:ext>
                  </a:extLst>
                </a:gridCol>
              </a:tblGrid>
              <a:tr h="455745">
                <a:tc>
                  <a:txBody>
                    <a:bodyPr/>
                    <a:lstStyle/>
                    <a:p>
                      <a:pPr algn="ctr"/>
                      <a:r>
                        <a:rPr lang="en-US" sz="1900"/>
                        <a:t>Power Automate</a:t>
                      </a:r>
                    </a:p>
                  </a:txBody>
                  <a:tcPr/>
                </a:tc>
                <a:tc>
                  <a:txBody>
                    <a:bodyPr/>
                    <a:lstStyle/>
                    <a:p>
                      <a:pPr algn="ctr"/>
                      <a:r>
                        <a:rPr lang="en-US" sz="1900"/>
                        <a:t>Power Apps</a:t>
                      </a:r>
                    </a:p>
                  </a:txBody>
                  <a:tcPr/>
                </a:tc>
                <a:extLst>
                  <a:ext uri="{0D108BD9-81ED-4DB2-BD59-A6C34878D82A}">
                    <a16:rowId xmlns:a16="http://schemas.microsoft.com/office/drawing/2014/main" val="1634850960"/>
                  </a:ext>
                </a:extLst>
              </a:tr>
              <a:tr h="3195787">
                <a:tc>
                  <a:txBody>
                    <a:bodyPr/>
                    <a:lstStyle/>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Created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permissions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permissions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Started a paid trial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Renewed a paid trial </a:t>
                      </a:r>
                    </a:p>
                  </a:txBody>
                  <a:tcPr/>
                </a:tc>
                <a:tc>
                  <a:txBody>
                    <a:bodyPr/>
                    <a:lstStyle/>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Created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Edited/save app (draft)</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Published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Restored an app from app version</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Launched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Marking app as featured</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Marking app as hero</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app permissions</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app permissions</a:t>
                      </a:r>
                    </a:p>
                  </a:txBody>
                  <a:tcPr/>
                </a:tc>
                <a:extLst>
                  <a:ext uri="{0D108BD9-81ED-4DB2-BD59-A6C34878D82A}">
                    <a16:rowId xmlns:a16="http://schemas.microsoft.com/office/drawing/2014/main" val="3741146617"/>
                  </a:ext>
                </a:extLst>
              </a:tr>
            </a:tbl>
          </a:graphicData>
        </a:graphic>
      </p:graphicFrame>
      <p:sp>
        <p:nvSpPr>
          <p:cNvPr id="8" name="Rechteck 7">
            <a:extLst>
              <a:ext uri="{FF2B5EF4-FFF2-40B4-BE49-F238E27FC236}">
                <a16:creationId xmlns:a16="http://schemas.microsoft.com/office/drawing/2014/main" id="{AE92A03D-8ADF-40E2-971A-8CBF537B3D52}"/>
              </a:ext>
            </a:extLst>
          </p:cNvPr>
          <p:cNvSpPr/>
          <p:nvPr/>
        </p:nvSpPr>
        <p:spPr>
          <a:xfrm>
            <a:off x="429535" y="1001228"/>
            <a:ext cx="10291156" cy="394082"/>
          </a:xfrm>
          <a:prstGeom prst="rect">
            <a:avLst/>
          </a:prstGeom>
        </p:spPr>
        <p:txBody>
          <a:bodyPr wrap="square">
            <a:spAutoFit/>
          </a:bodyPr>
          <a:lstStyle/>
          <a:p>
            <a:r>
              <a:rPr lang="en-US" sz="1961" dirty="0">
                <a:solidFill>
                  <a:srgbClr val="000000"/>
                </a:solidFill>
                <a:latin typeface="Segoe UI Light" panose="020B0502040204020203" pitchFamily="34" charset="0"/>
                <a:cs typeface="Segoe UI Light" panose="020B0502040204020203" pitchFamily="34" charset="0"/>
              </a:rPr>
              <a:t>Power Apps and Power Automate logs available at </a:t>
            </a:r>
            <a:r>
              <a:rPr lang="en-US" sz="1961" dirty="0">
                <a:solidFill>
                  <a:srgbClr val="000000"/>
                </a:solidFill>
                <a:latin typeface="Segoe UI Light" panose="020B0502040204020203" pitchFamily="34" charset="0"/>
                <a:cs typeface="Segoe UI Light" panose="020B0502040204020203" pitchFamily="34" charset="0"/>
                <a:hlinkClick r:id="rId4"/>
              </a:rPr>
              <a:t>https://protection.office.com/</a:t>
            </a:r>
            <a:r>
              <a:rPr lang="en-US" sz="1961" dirty="0">
                <a:solidFill>
                  <a:srgbClr val="000000"/>
                </a:solidFill>
                <a:latin typeface="Segoe UI Light" panose="020B0502040204020203" pitchFamily="34" charset="0"/>
                <a:cs typeface="Segoe UI Light" panose="020B0502040204020203" pitchFamily="34" charset="0"/>
              </a:rPr>
              <a:t> </a:t>
            </a:r>
          </a:p>
        </p:txBody>
      </p:sp>
      <p:pic>
        <p:nvPicPr>
          <p:cNvPr id="27" name="Picture 15">
            <a:extLst>
              <a:ext uri="{FF2B5EF4-FFF2-40B4-BE49-F238E27FC236}">
                <a16:creationId xmlns:a16="http://schemas.microsoft.com/office/drawing/2014/main" id="{DA6312ED-22B7-4024-9814-731E0C5C3BC3}"/>
              </a:ext>
            </a:extLst>
          </p:cNvPr>
          <p:cNvPicPr>
            <a:picLocks noChangeAspect="1"/>
          </p:cNvPicPr>
          <p:nvPr/>
        </p:nvPicPr>
        <p:blipFill>
          <a:blip r:embed="rId5"/>
          <a:stretch>
            <a:fillRect/>
          </a:stretch>
        </p:blipFill>
        <p:spPr>
          <a:xfrm>
            <a:off x="735511" y="2041434"/>
            <a:ext cx="605419" cy="462029"/>
          </a:xfrm>
          <a:prstGeom prst="rect">
            <a:avLst/>
          </a:prstGeom>
          <a:ln>
            <a:solidFill>
              <a:schemeClr val="bg1"/>
            </a:solidFill>
          </a:ln>
        </p:spPr>
      </p:pic>
      <p:pic>
        <p:nvPicPr>
          <p:cNvPr id="28" name="Picture 15">
            <a:extLst>
              <a:ext uri="{FF2B5EF4-FFF2-40B4-BE49-F238E27FC236}">
                <a16:creationId xmlns:a16="http://schemas.microsoft.com/office/drawing/2014/main" id="{E5FD148A-3C8A-4DBD-9CEA-E7585921AEAB}"/>
              </a:ext>
            </a:extLst>
          </p:cNvPr>
          <p:cNvPicPr>
            <a:picLocks noChangeAspect="1"/>
          </p:cNvPicPr>
          <p:nvPr/>
        </p:nvPicPr>
        <p:blipFill>
          <a:blip r:embed="rId5"/>
          <a:stretch>
            <a:fillRect/>
          </a:stretch>
        </p:blipFill>
        <p:spPr>
          <a:xfrm>
            <a:off x="735511" y="3319995"/>
            <a:ext cx="605419" cy="462029"/>
          </a:xfrm>
          <a:prstGeom prst="rect">
            <a:avLst/>
          </a:prstGeom>
          <a:ln>
            <a:solidFill>
              <a:schemeClr val="bg1"/>
            </a:solidFill>
          </a:ln>
        </p:spPr>
      </p:pic>
      <p:sp>
        <p:nvSpPr>
          <p:cNvPr id="29" name="arrow_6" title="Icon of two arrows pointing in opposite direction of each other">
            <a:extLst>
              <a:ext uri="{FF2B5EF4-FFF2-40B4-BE49-F238E27FC236}">
                <a16:creationId xmlns:a16="http://schemas.microsoft.com/office/drawing/2014/main" id="{45FA3216-FB0D-4FAC-8043-C069A3F4D64B}"/>
              </a:ext>
            </a:extLst>
          </p:cNvPr>
          <p:cNvSpPr>
            <a:spLocks noChangeAspect="1" noEditPoints="1"/>
          </p:cNvSpPr>
          <p:nvPr/>
        </p:nvSpPr>
        <p:spPr bwMode="auto">
          <a:xfrm>
            <a:off x="843512" y="4485659"/>
            <a:ext cx="389417" cy="36576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defTabSz="932665">
              <a:defRPr/>
            </a:pPr>
            <a:endParaRPr lang="en-US" sz="900">
              <a:gradFill>
                <a:gsLst>
                  <a:gs pos="0">
                    <a:srgbClr val="505050"/>
                  </a:gs>
                  <a:gs pos="100000">
                    <a:srgbClr val="505050"/>
                  </a:gs>
                </a:gsLst>
                <a:lin ang="5400000" scaled="1"/>
              </a:gradFill>
              <a:latin typeface="Segoe UI"/>
            </a:endParaRPr>
          </a:p>
        </p:txBody>
      </p:sp>
      <p:sp>
        <p:nvSpPr>
          <p:cNvPr id="30" name="Database_EFC7" title="Icon of a cylinder">
            <a:extLst>
              <a:ext uri="{FF2B5EF4-FFF2-40B4-BE49-F238E27FC236}">
                <a16:creationId xmlns:a16="http://schemas.microsoft.com/office/drawing/2014/main" id="{6E7AB62F-7952-4882-B758-9ACBB46E81BC}"/>
              </a:ext>
            </a:extLst>
          </p:cNvPr>
          <p:cNvSpPr>
            <a:spLocks noChangeAspect="1" noEditPoints="1"/>
          </p:cNvSpPr>
          <p:nvPr/>
        </p:nvSpPr>
        <p:spPr bwMode="auto">
          <a:xfrm>
            <a:off x="966749" y="3407574"/>
            <a:ext cx="142939" cy="1857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65">
              <a:defRPr/>
            </a:pPr>
            <a:endParaRPr lang="en-US" sz="1836">
              <a:solidFill>
                <a:srgbClr val="282828"/>
              </a:solidFill>
              <a:latin typeface="Segoe UI"/>
            </a:endParaRPr>
          </a:p>
        </p:txBody>
      </p:sp>
      <p:pic>
        <p:nvPicPr>
          <p:cNvPr id="31" name="Picture 26">
            <a:extLst>
              <a:ext uri="{FF2B5EF4-FFF2-40B4-BE49-F238E27FC236}">
                <a16:creationId xmlns:a16="http://schemas.microsoft.com/office/drawing/2014/main" id="{05D5BC45-519B-4827-B71B-01479859A336}"/>
              </a:ext>
            </a:extLst>
          </p:cNvPr>
          <p:cNvPicPr>
            <a:picLocks noChangeAspect="1"/>
          </p:cNvPicPr>
          <p:nvPr/>
        </p:nvPicPr>
        <p:blipFill>
          <a:blip r:embed="rId6"/>
          <a:stretch>
            <a:fillRect/>
          </a:stretch>
        </p:blipFill>
        <p:spPr>
          <a:xfrm>
            <a:off x="902353" y="2136072"/>
            <a:ext cx="271728" cy="151541"/>
          </a:xfrm>
          <a:prstGeom prst="rect">
            <a:avLst/>
          </a:prstGeom>
        </p:spPr>
      </p:pic>
    </p:spTree>
    <p:extLst>
      <p:ext uri="{BB962C8B-B14F-4D97-AF65-F5344CB8AC3E}">
        <p14:creationId xmlns:p14="http://schemas.microsoft.com/office/powerpoint/2010/main" val="3917613021"/>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
            <a:extLst>
              <a:ext uri="{FF2B5EF4-FFF2-40B4-BE49-F238E27FC236}">
                <a16:creationId xmlns:a16="http://schemas.microsoft.com/office/drawing/2014/main" id="{1724D303-1295-4F45-A2A8-60DEC2A562C6}"/>
              </a:ext>
            </a:extLst>
          </p:cNvPr>
          <p:cNvPicPr>
            <a:picLocks noChangeAspect="1"/>
          </p:cNvPicPr>
          <p:nvPr/>
        </p:nvPicPr>
        <p:blipFill>
          <a:blip r:embed="rId3"/>
          <a:stretch>
            <a:fillRect/>
          </a:stretch>
        </p:blipFill>
        <p:spPr>
          <a:xfrm>
            <a:off x="7647073" y="3244372"/>
            <a:ext cx="605419" cy="462029"/>
          </a:xfrm>
          <a:prstGeom prst="rect">
            <a:avLst/>
          </a:prstGeom>
          <a:ln>
            <a:solidFill>
              <a:schemeClr val="bg1"/>
            </a:solidFill>
          </a:ln>
        </p:spPr>
      </p:pic>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8460025" y="1399098"/>
            <a:ext cx="3731977" cy="4614607"/>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600" b="1" dirty="0"/>
              <a:t>Admin analytics </a:t>
            </a:r>
            <a:br>
              <a:rPr lang="en-US" sz="1600" b="1" dirty="0"/>
            </a:br>
            <a:r>
              <a:rPr lang="en-US" sz="1568" dirty="0">
                <a:solidFill>
                  <a:srgbClr val="3C3C41"/>
                </a:solidFill>
                <a:latin typeface="Segoe UI"/>
              </a:rPr>
              <a:t>Tenant and environment level analytics</a:t>
            </a:r>
            <a:br>
              <a:rPr lang="en-US" sz="1568" dirty="0">
                <a:solidFill>
                  <a:srgbClr val="3C3C41"/>
                </a:solidFill>
                <a:latin typeface="Segoe UI"/>
              </a:rPr>
            </a:br>
            <a:r>
              <a:rPr lang="en-US" sz="1568" dirty="0">
                <a:solidFill>
                  <a:srgbClr val="3C3C41"/>
                </a:solidFill>
                <a:latin typeface="Segoe UI"/>
              </a:rPr>
              <a:t>Available from Power Platform admin center </a:t>
            </a:r>
            <a:r>
              <a:rPr lang="en-US" sz="1568" dirty="0">
                <a:solidFill>
                  <a:srgbClr val="3C3C41"/>
                </a:solidFill>
                <a:latin typeface="Segoe UI"/>
                <a:hlinkClick r:id="rId4"/>
              </a:rPr>
              <a:t>aka.ms/</a:t>
            </a:r>
            <a:r>
              <a:rPr lang="en-US" sz="1568" dirty="0" err="1">
                <a:solidFill>
                  <a:srgbClr val="3C3C41"/>
                </a:solidFill>
                <a:latin typeface="Segoe UI"/>
                <a:hlinkClick r:id="rId4"/>
              </a:rPr>
              <a:t>ppac</a:t>
            </a:r>
            <a:br>
              <a:rPr lang="en-US" sz="1568" dirty="0">
                <a:solidFill>
                  <a:srgbClr val="3C3C41"/>
                </a:solidFill>
                <a:latin typeface="Segoe UI"/>
              </a:rPr>
            </a:br>
            <a:r>
              <a:rPr lang="en-US" sz="1568" dirty="0">
                <a:solidFill>
                  <a:srgbClr val="3C3C41"/>
                </a:solidFill>
                <a:latin typeface="Segoe UI"/>
              </a:rPr>
              <a:t>Access is available for environment admins</a:t>
            </a:r>
            <a:br>
              <a:rPr lang="en-US" sz="1568" dirty="0">
                <a:solidFill>
                  <a:srgbClr val="3C3C41"/>
                </a:solidFill>
                <a:latin typeface="Segoe UI"/>
              </a:rPr>
            </a:br>
            <a:r>
              <a:rPr lang="en-US" sz="1568" dirty="0">
                <a:solidFill>
                  <a:srgbClr val="3C3C41"/>
                </a:solidFill>
                <a:latin typeface="Segoe UI"/>
              </a:rPr>
              <a:t>Data is stored for 28 days</a:t>
            </a:r>
            <a:br>
              <a:rPr lang="en-US" sz="1568" dirty="0">
                <a:solidFill>
                  <a:srgbClr val="3C3C41"/>
                </a:solidFill>
                <a:latin typeface="Segoe UI"/>
              </a:rPr>
            </a:br>
            <a:r>
              <a:rPr lang="en-US" sz="1568" dirty="0">
                <a:solidFill>
                  <a:srgbClr val="3C3C41"/>
                </a:solidFill>
                <a:latin typeface="Segoe UI"/>
              </a:rPr>
              <a:t>Data is refreshed daily</a:t>
            </a:r>
          </a:p>
          <a:p>
            <a:pPr>
              <a:spcBef>
                <a:spcPts val="1200"/>
              </a:spcBef>
              <a:spcAft>
                <a:spcPts val="1200"/>
              </a:spcAft>
            </a:pPr>
            <a:r>
              <a:rPr lang="en-US" sz="1600" b="1" dirty="0"/>
              <a:t>Maker analytics </a:t>
            </a:r>
            <a:br>
              <a:rPr lang="en-US" sz="1568" b="1" dirty="0">
                <a:solidFill>
                  <a:srgbClr val="3C3C41"/>
                </a:solidFill>
                <a:latin typeface="Segoe UI"/>
              </a:rPr>
            </a:br>
            <a:r>
              <a:rPr lang="en-US" sz="1568" dirty="0">
                <a:solidFill>
                  <a:srgbClr val="3C3C41"/>
                </a:solidFill>
                <a:latin typeface="Segoe UI"/>
              </a:rPr>
              <a:t>Canvas app and flow level analytics</a:t>
            </a:r>
            <a:br>
              <a:rPr lang="en-US" sz="1568" dirty="0">
                <a:solidFill>
                  <a:srgbClr val="3C3C41"/>
                </a:solidFill>
                <a:latin typeface="Segoe UI"/>
              </a:rPr>
            </a:br>
            <a:r>
              <a:rPr lang="en-US" sz="1568" dirty="0">
                <a:solidFill>
                  <a:srgbClr val="3C3C41"/>
                </a:solidFill>
                <a:latin typeface="Segoe UI"/>
              </a:rPr>
              <a:t>Available from </a:t>
            </a:r>
            <a:r>
              <a:rPr lang="en-US" sz="1568" dirty="0">
                <a:solidFill>
                  <a:srgbClr val="3C3C41"/>
                </a:solidFill>
                <a:latin typeface="Segoe UI"/>
                <a:hlinkClick r:id="rId5"/>
              </a:rPr>
              <a:t>make.powerapps.com</a:t>
            </a:r>
            <a:r>
              <a:rPr lang="en-US" sz="1568" dirty="0">
                <a:solidFill>
                  <a:srgbClr val="3C3C41"/>
                </a:solidFill>
                <a:latin typeface="Segoe UI"/>
              </a:rPr>
              <a:t> and </a:t>
            </a:r>
            <a:r>
              <a:rPr lang="en-US" sz="1568" dirty="0">
                <a:solidFill>
                  <a:srgbClr val="3C3C41"/>
                </a:solidFill>
                <a:latin typeface="Segoe UI"/>
                <a:hlinkClick r:id="rId6"/>
              </a:rPr>
              <a:t>flow.microsoft.com</a:t>
            </a:r>
            <a:br>
              <a:rPr lang="en-US" sz="1568" dirty="0">
                <a:solidFill>
                  <a:srgbClr val="3C3C41"/>
                </a:solidFill>
                <a:latin typeface="Segoe UI"/>
              </a:rPr>
            </a:br>
            <a:r>
              <a:rPr lang="en-US" sz="1568" dirty="0">
                <a:solidFill>
                  <a:srgbClr val="3C3C41"/>
                </a:solidFill>
                <a:latin typeface="Segoe UI"/>
              </a:rPr>
              <a:t>Access is available to app &amp; flow owners (admins can grant themselves access)</a:t>
            </a:r>
            <a:br>
              <a:rPr lang="en-US" sz="1568" dirty="0">
                <a:solidFill>
                  <a:srgbClr val="3C3C41"/>
                </a:solidFill>
                <a:latin typeface="Segoe UI"/>
              </a:rPr>
            </a:br>
            <a:r>
              <a:rPr lang="en-US" sz="1568" dirty="0">
                <a:solidFill>
                  <a:srgbClr val="3C3C41"/>
                </a:solidFill>
                <a:latin typeface="Segoe UI"/>
              </a:rPr>
              <a:t>Data is stored for 30 days</a:t>
            </a:r>
            <a:br>
              <a:rPr lang="en-US" sz="1568" dirty="0">
                <a:solidFill>
                  <a:srgbClr val="3C3C41"/>
                </a:solidFill>
                <a:latin typeface="Segoe UI"/>
              </a:rPr>
            </a:br>
            <a:r>
              <a:rPr lang="en-US" sz="1568" dirty="0">
                <a:solidFill>
                  <a:srgbClr val="3C3C41"/>
                </a:solidFill>
                <a:latin typeface="Segoe UI"/>
              </a:rPr>
              <a:t>Data is refreshed daily</a:t>
            </a:r>
          </a:p>
          <a:p>
            <a:pPr>
              <a:spcBef>
                <a:spcPts val="1200"/>
              </a:spcBef>
              <a:spcAft>
                <a:spcPts val="1200"/>
              </a:spcAft>
            </a:pPr>
            <a:endParaRPr lang="en-US" sz="1568" dirty="0">
              <a:solidFill>
                <a:srgbClr val="3C3C41"/>
              </a:solidFill>
              <a:latin typeface="Segoe UI"/>
            </a:endParaRPr>
          </a:p>
          <a:p>
            <a:pPr>
              <a:spcBef>
                <a:spcPts val="1200"/>
              </a:spcBef>
              <a:spcAft>
                <a:spcPts val="1200"/>
              </a:spcAft>
            </a:pPr>
            <a:endParaRPr lang="en-US" sz="1568" dirty="0">
              <a:solidFill>
                <a:srgbClr val="3C3C41"/>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455996" y="1812392"/>
            <a:ext cx="6328464" cy="3930317"/>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0436" y="2126673"/>
            <a:ext cx="5777347" cy="331816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17">
            <a:extLst>
              <a:ext uri="{FF2B5EF4-FFF2-40B4-BE49-F238E27FC236}">
                <a16:creationId xmlns:a16="http://schemas.microsoft.com/office/drawing/2014/main" id="{8F053AB1-3419-4F3D-ACD9-E3CD37AE0A9F}"/>
              </a:ext>
            </a:extLst>
          </p:cNvPr>
          <p:cNvPicPr>
            <a:picLocks noChangeAspect="1"/>
          </p:cNvPicPr>
          <p:nvPr/>
        </p:nvPicPr>
        <p:blipFill>
          <a:blip r:embed="rId8"/>
          <a:stretch>
            <a:fillRect/>
          </a:stretch>
        </p:blipFill>
        <p:spPr>
          <a:xfrm>
            <a:off x="7844459" y="3308467"/>
            <a:ext cx="229135" cy="236772"/>
          </a:xfrm>
          <a:prstGeom prst="rect">
            <a:avLst/>
          </a:prstGeom>
        </p:spPr>
      </p:pic>
      <p:pic>
        <p:nvPicPr>
          <p:cNvPr id="4" name="Grafik 3">
            <a:extLst>
              <a:ext uri="{FF2B5EF4-FFF2-40B4-BE49-F238E27FC236}">
                <a16:creationId xmlns:a16="http://schemas.microsoft.com/office/drawing/2014/main" id="{A3FDA70C-D46E-4546-8C9B-C03F35CE8246}"/>
              </a:ext>
            </a:extLst>
          </p:cNvPr>
          <p:cNvPicPr>
            <a:picLocks noChangeAspect="1"/>
          </p:cNvPicPr>
          <p:nvPr/>
        </p:nvPicPr>
        <p:blipFill>
          <a:blip r:embed="rId9"/>
          <a:stretch>
            <a:fillRect/>
          </a:stretch>
        </p:blipFill>
        <p:spPr>
          <a:xfrm>
            <a:off x="703813" y="2121132"/>
            <a:ext cx="5813367" cy="3318163"/>
          </a:xfrm>
          <a:prstGeom prst="rect">
            <a:avLst/>
          </a:prstGeom>
        </p:spPr>
      </p:pic>
      <p:pic>
        <p:nvPicPr>
          <p:cNvPr id="18" name="Picture 15">
            <a:extLst>
              <a:ext uri="{FF2B5EF4-FFF2-40B4-BE49-F238E27FC236}">
                <a16:creationId xmlns:a16="http://schemas.microsoft.com/office/drawing/2014/main" id="{43488B30-27D2-451D-A6F0-1FBAFFA67B7C}"/>
              </a:ext>
            </a:extLst>
          </p:cNvPr>
          <p:cNvPicPr>
            <a:picLocks noChangeAspect="1"/>
          </p:cNvPicPr>
          <p:nvPr/>
        </p:nvPicPr>
        <p:blipFill>
          <a:blip r:embed="rId3"/>
          <a:stretch>
            <a:fillRect/>
          </a:stretch>
        </p:blipFill>
        <p:spPr>
          <a:xfrm>
            <a:off x="7647073" y="1251236"/>
            <a:ext cx="605419" cy="462029"/>
          </a:xfrm>
          <a:prstGeom prst="rect">
            <a:avLst/>
          </a:prstGeom>
          <a:ln>
            <a:solidFill>
              <a:schemeClr val="bg1"/>
            </a:solidFill>
          </a:ln>
        </p:spPr>
      </p:pic>
      <p:pic>
        <p:nvPicPr>
          <p:cNvPr id="26" name="Picture 52">
            <a:extLst>
              <a:ext uri="{FF2B5EF4-FFF2-40B4-BE49-F238E27FC236}">
                <a16:creationId xmlns:a16="http://schemas.microsoft.com/office/drawing/2014/main" id="{148B1F13-FB36-46B5-B1BD-6777C068B41C}"/>
              </a:ext>
            </a:extLst>
          </p:cNvPr>
          <p:cNvPicPr>
            <a:picLocks noChangeAspect="1"/>
          </p:cNvPicPr>
          <p:nvPr/>
        </p:nvPicPr>
        <p:blipFill>
          <a:blip r:embed="rId10"/>
          <a:stretch>
            <a:fillRect/>
          </a:stretch>
        </p:blipFill>
        <p:spPr>
          <a:xfrm>
            <a:off x="7839081" y="1305529"/>
            <a:ext cx="239891" cy="224899"/>
          </a:xfrm>
          <a:prstGeom prst="rect">
            <a:avLst/>
          </a:prstGeom>
        </p:spPr>
      </p:pic>
    </p:spTree>
    <p:extLst>
      <p:ext uri="{BB962C8B-B14F-4D97-AF65-F5344CB8AC3E}">
        <p14:creationId xmlns:p14="http://schemas.microsoft.com/office/powerpoint/2010/main" val="524515018"/>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0">
            <a:extLst>
              <a:ext uri="{FF2B5EF4-FFF2-40B4-BE49-F238E27FC236}">
                <a16:creationId xmlns:a16="http://schemas.microsoft.com/office/drawing/2014/main" id="{40FDB9DE-65D8-42AA-9A8C-F232E1850339}"/>
              </a:ext>
            </a:extLst>
          </p:cNvPr>
          <p:cNvSpPr/>
          <p:nvPr/>
        </p:nvSpPr>
        <p:spPr bwMode="auto">
          <a:xfrm>
            <a:off x="1" y="1615713"/>
            <a:ext cx="12192000" cy="16119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27204" indent="-113602" defTabSz="914026">
              <a:spcAft>
                <a:spcPts val="392"/>
              </a:spcAft>
              <a:buFont typeface="Arial" panose="020B0604020202020204" pitchFamily="34" charset="0"/>
              <a:buChar char="•"/>
              <a:tabLst>
                <a:tab pos="56023" algn="l"/>
              </a:tabLst>
              <a:defRPr/>
            </a:pPr>
            <a:endParaRPr lang="en-US" sz="1765">
              <a:solidFill>
                <a:srgbClr val="282828"/>
              </a:solidFill>
              <a:latin typeface="Segoe UI Light" panose="020B0502040204020203" pitchFamily="34" charset="0"/>
              <a:cs typeface="Segoe UI Light" panose="020B0502040204020203" pitchFamily="34" charset="0"/>
            </a:endParaRPr>
          </a:p>
        </p:txBody>
      </p:sp>
      <p:cxnSp>
        <p:nvCxnSpPr>
          <p:cNvPr id="19" name="Straight Connector 10">
            <a:extLst>
              <a:ext uri="{FF2B5EF4-FFF2-40B4-BE49-F238E27FC236}">
                <a16:creationId xmlns:a16="http://schemas.microsoft.com/office/drawing/2014/main" id="{A08A490E-4C60-424E-B048-4C36B2D67A63}"/>
              </a:ext>
            </a:extLst>
          </p:cNvPr>
          <p:cNvCxnSpPr>
            <a:cxnSpLocks/>
          </p:cNvCxnSpPr>
          <p:nvPr/>
        </p:nvCxnSpPr>
        <p:spPr>
          <a:xfrm>
            <a:off x="-90546" y="1744879"/>
            <a:ext cx="12282548"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690A987B-7FEE-4D3D-B01D-4A1DFA874685}"/>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defPPr>
              <a:defRPr lang="en-US"/>
            </a:defPPr>
            <a:lvl1pPr marL="0" algn="l" defTabSz="914400" rtl="0" eaLnBrk="1" latinLnBrk="0" hangingPunct="1">
              <a:defRPr sz="51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en-US">
                <a:solidFill>
                  <a:schemeClr val="bg1">
                    <a:lumMod val="65000"/>
                  </a:schemeClr>
                </a:solidFill>
              </a:rPr>
              <a:t>© Microsoft Corporation                                                                                  								                      Power Platform </a:t>
            </a:r>
            <a:endParaRPr lang="en-US" dirty="0">
              <a:solidFill>
                <a:srgbClr val="FFFFFF">
                  <a:lumMod val="65000"/>
                </a:srgbClr>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5996" y="2183695"/>
            <a:ext cx="4897400" cy="304154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659477" y="2442558"/>
            <a:ext cx="4470907" cy="25678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29" descr="A close up of a screen&#10;&#10;Description automatically generated">
            <a:extLst>
              <a:ext uri="{FF2B5EF4-FFF2-40B4-BE49-F238E27FC236}">
                <a16:creationId xmlns:a16="http://schemas.microsoft.com/office/drawing/2014/main" id="{1806580F-4DD6-478F-B121-C053824E8C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388512" y="2183695"/>
            <a:ext cx="4897400" cy="3041549"/>
          </a:xfrm>
          <a:prstGeom prst="rect">
            <a:avLst/>
          </a:prstGeom>
          <a:effectLst>
            <a:outerShdw blurRad="241300" dist="165100" dir="5400000" sx="96000" sy="96000" algn="t" rotWithShape="0">
              <a:prstClr val="black">
                <a:alpha val="46000"/>
              </a:prstClr>
            </a:outerShdw>
          </a:effectLst>
        </p:spPr>
      </p:pic>
      <p:sp>
        <p:nvSpPr>
          <p:cNvPr id="13" name="Rechteck 12">
            <a:extLst>
              <a:ext uri="{FF2B5EF4-FFF2-40B4-BE49-F238E27FC236}">
                <a16:creationId xmlns:a16="http://schemas.microsoft.com/office/drawing/2014/main" id="{63A3A3E2-70DC-40FC-B7A1-41D86E0B7119}"/>
              </a:ext>
            </a:extLst>
          </p:cNvPr>
          <p:cNvSpPr/>
          <p:nvPr/>
        </p:nvSpPr>
        <p:spPr bwMode="auto">
          <a:xfrm>
            <a:off x="6591993" y="2442558"/>
            <a:ext cx="4470907" cy="25678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3">
            <a:extLst>
              <a:ext uri="{FF2B5EF4-FFF2-40B4-BE49-F238E27FC236}">
                <a16:creationId xmlns:a16="http://schemas.microsoft.com/office/drawing/2014/main" id="{6C8A8D41-62D1-4CB0-989B-191248879F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226" y="2419006"/>
            <a:ext cx="4520783" cy="2610949"/>
          </a:xfrm>
          <a:prstGeom prst="rect">
            <a:avLst/>
          </a:prstGeom>
        </p:spPr>
      </p:pic>
      <p:pic>
        <p:nvPicPr>
          <p:cNvPr id="16" name="Picture 4">
            <a:extLst>
              <a:ext uri="{FF2B5EF4-FFF2-40B4-BE49-F238E27FC236}">
                <a16:creationId xmlns:a16="http://schemas.microsoft.com/office/drawing/2014/main" id="{08D567A8-9F7C-4A36-8093-3F8558DC0E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6481" y="2418206"/>
            <a:ext cx="4470907" cy="2616884"/>
          </a:xfrm>
          <a:prstGeom prst="rect">
            <a:avLst/>
          </a:prstGeom>
        </p:spPr>
      </p:pic>
    </p:spTree>
    <p:extLst>
      <p:ext uri="{BB962C8B-B14F-4D97-AF65-F5344CB8AC3E}">
        <p14:creationId xmlns:p14="http://schemas.microsoft.com/office/powerpoint/2010/main" val="3299717301"/>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287480"/>
            <a:ext cx="6768085" cy="246927"/>
          </a:xfrm>
        </p:spPr>
        <p:txBody>
          <a:bodyPr/>
          <a:lstStyle/>
          <a:p>
            <a:pPr marL="454659" marR="537210" indent="2540">
              <a:lnSpc>
                <a:spcPts val="1320"/>
              </a:lnSpc>
            </a:pPr>
            <a:r>
              <a:rPr lang="en-GB" b="1" spc="-5" dirty="0">
                <a:solidFill>
                  <a:schemeClr val="bg1">
                    <a:lumMod val="50000"/>
                  </a:schemeClr>
                </a:solidFill>
                <a:latin typeface="Carlito"/>
                <a:cs typeface="Carlito"/>
              </a:rPr>
              <a:t>Office Audit</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92866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2897-1962-49A9-82E2-7F8ECA1FCA71}"/>
              </a:ext>
            </a:extLst>
          </p:cNvPr>
          <p:cNvSpPr>
            <a:spLocks noGrp="1"/>
          </p:cNvSpPr>
          <p:nvPr>
            <p:ph type="title"/>
          </p:nvPr>
        </p:nvSpPr>
        <p:spPr>
          <a:xfrm>
            <a:off x="489079" y="228603"/>
            <a:ext cx="11296416" cy="738664"/>
          </a:xfrm>
        </p:spPr>
        <p:txBody>
          <a:bodyPr>
            <a:normAutofit fontScale="90000"/>
          </a:bodyPr>
          <a:lstStyle/>
          <a:p>
            <a:r>
              <a:rPr lang="en-US" sz="5333">
                <a:solidFill>
                  <a:schemeClr val="tx1"/>
                </a:solidFill>
              </a:rPr>
              <a:t>Configure audit logs</a:t>
            </a:r>
          </a:p>
        </p:txBody>
      </p:sp>
      <p:sp>
        <p:nvSpPr>
          <p:cNvPr id="5" name="Rectangle: Rounded Corners 4">
            <a:extLst>
              <a:ext uri="{FF2B5EF4-FFF2-40B4-BE49-F238E27FC236}">
                <a16:creationId xmlns:a16="http://schemas.microsoft.com/office/drawing/2014/main" id="{DA93DAE3-70F6-49EF-8B63-071728F43B98}"/>
              </a:ext>
            </a:extLst>
          </p:cNvPr>
          <p:cNvSpPr/>
          <p:nvPr/>
        </p:nvSpPr>
        <p:spPr bwMode="auto">
          <a:xfrm>
            <a:off x="431371" y="2468893"/>
            <a:ext cx="3264363" cy="144016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Office 365 </a:t>
            </a:r>
            <a:br>
              <a:rPr lang="en-US" sz="2667">
                <a:solidFill>
                  <a:schemeClr val="bg1"/>
                </a:solidFill>
              </a:rPr>
            </a:br>
            <a:r>
              <a:rPr lang="en-US" sz="2667">
                <a:solidFill>
                  <a:schemeClr val="bg1"/>
                </a:solidFill>
              </a:rPr>
              <a:t>Activity Logging</a:t>
            </a:r>
          </a:p>
        </p:txBody>
      </p:sp>
      <p:sp>
        <p:nvSpPr>
          <p:cNvPr id="6" name="Rectangle: Rounded Corners 5">
            <a:extLst>
              <a:ext uri="{FF2B5EF4-FFF2-40B4-BE49-F238E27FC236}">
                <a16:creationId xmlns:a16="http://schemas.microsoft.com/office/drawing/2014/main" id="{92955382-49F8-432D-AA96-77078D254D31}"/>
              </a:ext>
            </a:extLst>
          </p:cNvPr>
          <p:cNvSpPr/>
          <p:nvPr/>
        </p:nvSpPr>
        <p:spPr bwMode="auto">
          <a:xfrm>
            <a:off x="431371" y="4525411"/>
            <a:ext cx="3264363" cy="144016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CDS Data </a:t>
            </a:r>
            <a:br>
              <a:rPr lang="en-US" sz="2667">
                <a:solidFill>
                  <a:schemeClr val="bg1"/>
                </a:solidFill>
              </a:rPr>
            </a:br>
            <a:r>
              <a:rPr lang="en-US" sz="2667">
                <a:solidFill>
                  <a:schemeClr val="bg1"/>
                </a:solidFill>
              </a:rPr>
              <a:t>Activity Logging</a:t>
            </a:r>
          </a:p>
        </p:txBody>
      </p:sp>
      <p:pic>
        <p:nvPicPr>
          <p:cNvPr id="7" name="Picture 4" descr="A screenshot of a cell phone&#10;&#10;Description generated with very high confidence">
            <a:extLst>
              <a:ext uri="{FF2B5EF4-FFF2-40B4-BE49-F238E27FC236}">
                <a16:creationId xmlns:a16="http://schemas.microsoft.com/office/drawing/2014/main" id="{67071BE6-F497-4FD0-BBE5-D5915C20FCFC}"/>
              </a:ext>
            </a:extLst>
          </p:cNvPr>
          <p:cNvPicPr>
            <a:picLocks noChangeAspect="1"/>
          </p:cNvPicPr>
          <p:nvPr/>
        </p:nvPicPr>
        <p:blipFill>
          <a:blip r:embed="rId3"/>
          <a:stretch>
            <a:fillRect/>
          </a:stretch>
        </p:blipFill>
        <p:spPr>
          <a:xfrm>
            <a:off x="4793413" y="1630195"/>
            <a:ext cx="7447271" cy="5227805"/>
          </a:xfrm>
          <a:prstGeom prst="rect">
            <a:avLst/>
          </a:prstGeom>
        </p:spPr>
      </p:pic>
      <p:sp>
        <p:nvSpPr>
          <p:cNvPr id="4" name="Arrow: Right 3">
            <a:extLst>
              <a:ext uri="{FF2B5EF4-FFF2-40B4-BE49-F238E27FC236}">
                <a16:creationId xmlns:a16="http://schemas.microsoft.com/office/drawing/2014/main" id="{F28C237D-37A6-4F6E-A7E8-347080B2DA61}"/>
              </a:ext>
            </a:extLst>
          </p:cNvPr>
          <p:cNvSpPr/>
          <p:nvPr/>
        </p:nvSpPr>
        <p:spPr bwMode="auto">
          <a:xfrm>
            <a:off x="3887755" y="2884609"/>
            <a:ext cx="960107" cy="646176"/>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
        <p:nvSpPr>
          <p:cNvPr id="9" name="Text Placeholder 2">
            <a:extLst>
              <a:ext uri="{FF2B5EF4-FFF2-40B4-BE49-F238E27FC236}">
                <a16:creationId xmlns:a16="http://schemas.microsoft.com/office/drawing/2014/main" id="{0CE2D4B5-E5DB-4271-B410-7B91FC0A0E2D}"/>
              </a:ext>
            </a:extLst>
          </p:cNvPr>
          <p:cNvSpPr txBox="1">
            <a:spLocks/>
          </p:cNvSpPr>
          <p:nvPr/>
        </p:nvSpPr>
        <p:spPr>
          <a:xfrm>
            <a:off x="584200" y="1220755"/>
            <a:ext cx="11018520"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Audit log data allows looking at activity that occurred in the platform</a:t>
            </a:r>
          </a:p>
        </p:txBody>
      </p:sp>
    </p:spTree>
    <p:extLst>
      <p:ext uri="{BB962C8B-B14F-4D97-AF65-F5344CB8AC3E}">
        <p14:creationId xmlns:p14="http://schemas.microsoft.com/office/powerpoint/2010/main" val="3171755912"/>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9079" y="228603"/>
            <a:ext cx="11296416" cy="812531"/>
          </a:xfrm>
        </p:spPr>
        <p:txBody>
          <a:bodyPr/>
          <a:lstStyle/>
          <a:p>
            <a:r>
              <a:rPr lang="en-US"/>
              <a:t>Office 365 Activity Logging</a:t>
            </a:r>
          </a:p>
        </p:txBody>
      </p:sp>
      <p:sp>
        <p:nvSpPr>
          <p:cNvPr id="6" name="Text Placeholder 5"/>
          <p:cNvSpPr>
            <a:spLocks noGrp="1"/>
          </p:cNvSpPr>
          <p:nvPr>
            <p:ph type="body" sz="quarter" idx="10"/>
          </p:nvPr>
        </p:nvSpPr>
        <p:spPr>
          <a:xfrm>
            <a:off x="493418" y="1481493"/>
            <a:ext cx="8776161" cy="775469"/>
          </a:xfrm>
        </p:spPr>
        <p:txBody>
          <a:bodyPr/>
          <a:lstStyle/>
          <a:p>
            <a:r>
              <a:rPr lang="en-US" sz="2133">
                <a:latin typeface="Segoe UI Semilight" panose="020B0402040204020203" pitchFamily="34" charset="0"/>
                <a:cs typeface="Segoe UI Semilight" panose="020B0402040204020203" pitchFamily="34" charset="0"/>
              </a:rPr>
              <a:t>Activity Logging integrated with Office Security and Compliance center for comprehensive logging across Microsoft services</a:t>
            </a:r>
          </a:p>
        </p:txBody>
      </p:sp>
      <p:pic>
        <p:nvPicPr>
          <p:cNvPr id="5" name="Picture 4">
            <a:extLst>
              <a:ext uri="{FF2B5EF4-FFF2-40B4-BE49-F238E27FC236}">
                <a16:creationId xmlns:a16="http://schemas.microsoft.com/office/drawing/2014/main" id="{026C84AB-AE4B-4630-A907-FBB20F40D6EA}"/>
              </a:ext>
            </a:extLst>
          </p:cNvPr>
          <p:cNvPicPr>
            <a:picLocks noChangeAspect="1"/>
          </p:cNvPicPr>
          <p:nvPr/>
        </p:nvPicPr>
        <p:blipFill>
          <a:blip r:embed="rId3"/>
          <a:stretch>
            <a:fillRect/>
          </a:stretch>
        </p:blipFill>
        <p:spPr>
          <a:xfrm>
            <a:off x="4915873" y="2518818"/>
            <a:ext cx="7119041" cy="3956879"/>
          </a:xfrm>
          <a:prstGeom prst="rect">
            <a:avLst/>
          </a:prstGeom>
          <a:ln>
            <a:solidFill>
              <a:schemeClr val="tx1"/>
            </a:solidFill>
          </a:ln>
        </p:spPr>
      </p:pic>
      <p:sp>
        <p:nvSpPr>
          <p:cNvPr id="7" name="Text Placeholder 5">
            <a:extLst>
              <a:ext uri="{FF2B5EF4-FFF2-40B4-BE49-F238E27FC236}">
                <a16:creationId xmlns:a16="http://schemas.microsoft.com/office/drawing/2014/main" id="{C36B6A4F-1E8A-46BD-B0FA-A8756F4BE34E}"/>
              </a:ext>
            </a:extLst>
          </p:cNvPr>
          <p:cNvSpPr txBox="1">
            <a:spLocks/>
          </p:cNvSpPr>
          <p:nvPr/>
        </p:nvSpPr>
        <p:spPr>
          <a:xfrm>
            <a:off x="489079" y="2675079"/>
            <a:ext cx="4298824" cy="2855590"/>
          </a:xfrm>
          <a:prstGeom prst="rect">
            <a:avLst/>
          </a:prstGeom>
        </p:spPr>
        <p:txBody>
          <a:bodyPr vert="horz" wrap="square" lIns="0" tIns="0" rIns="0" bIns="0" rtlCol="0">
            <a:spAutoFit/>
          </a:bodyPr>
          <a:lstStyle>
            <a:lvl1pPr marL="460355" indent="-460355" defTabSz="914325">
              <a:lnSpc>
                <a:spcPct val="90000"/>
              </a:lnSpc>
              <a:spcBef>
                <a:spcPct val="20000"/>
              </a:spcBef>
              <a:buClr>
                <a:schemeClr val="tx1"/>
              </a:buClr>
              <a:buSzPct val="90000"/>
              <a:buFont typeface="Wingdings" pitchFamily="2" charset="2"/>
              <a:buChar char="§"/>
              <a:defRPr spc="-71" baseline="0">
                <a:gradFill>
                  <a:gsLst>
                    <a:gs pos="0">
                      <a:schemeClr val="tx1"/>
                    </a:gs>
                    <a:gs pos="86000">
                      <a:schemeClr val="tx1"/>
                    </a:gs>
                  </a:gsLst>
                  <a:lin ang="5400000" scaled="0"/>
                </a:gradFill>
                <a:latin typeface="Segoe UI Semilight" panose="020B0402040204020203" pitchFamily="34" charset="0"/>
                <a:cs typeface="Segoe UI Semilight" panose="020B0402040204020203" pitchFamily="34" charset="0"/>
              </a:defRPr>
            </a:lvl1pPr>
            <a:lvl2pPr marL="855628" indent="-395272" defTabSz="914325">
              <a:lnSpc>
                <a:spcPct val="90000"/>
              </a:lnSpc>
              <a:spcBef>
                <a:spcPct val="20000"/>
              </a:spcBef>
              <a:buClr>
                <a:schemeClr val="tx1"/>
              </a:buClr>
              <a:buSzPct val="90000"/>
              <a:buFont typeface="Wingdings" pitchFamily="2" charset="2"/>
              <a:buChar char="§"/>
              <a:defRPr sz="2800" spc="-71" baseline="0">
                <a:gradFill>
                  <a:gsLst>
                    <a:gs pos="0">
                      <a:schemeClr val="tx1"/>
                    </a:gs>
                    <a:gs pos="86000">
                      <a:schemeClr val="tx1"/>
                    </a:gs>
                  </a:gsLst>
                  <a:lin ang="5400000" scaled="0"/>
                </a:gradFill>
              </a:defRPr>
            </a:lvl2pPr>
            <a:lvl3pPr marL="1258836" indent="-403208" defTabSz="914325">
              <a:lnSpc>
                <a:spcPct val="90000"/>
              </a:lnSpc>
              <a:spcBef>
                <a:spcPct val="20000"/>
              </a:spcBef>
              <a:buClr>
                <a:schemeClr val="tx1"/>
              </a:buClr>
              <a:buSzPct val="90000"/>
              <a:buFont typeface="Wingdings" pitchFamily="2" charset="2"/>
              <a:buChar char="§"/>
              <a:defRPr sz="2400" spc="-71" baseline="0">
                <a:gradFill>
                  <a:gsLst>
                    <a:gs pos="0">
                      <a:schemeClr val="tx1"/>
                    </a:gs>
                    <a:gs pos="86000">
                      <a:schemeClr val="tx1"/>
                    </a:gs>
                  </a:gsLst>
                  <a:lin ang="5400000" scaled="0"/>
                </a:gradFill>
              </a:defRPr>
            </a:lvl3pPr>
            <a:lvl4pPr marL="1604896" indent="-346061"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4pPr>
            <a:lvl5pPr marL="1941432" indent="-336536"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5pPr>
            <a:lvl6pPr marL="2514395" indent="-228581" defTabSz="914325">
              <a:spcBef>
                <a:spcPct val="20000"/>
              </a:spcBef>
              <a:buFont typeface="Arial" pitchFamily="34" charset="0"/>
              <a:buChar char="•"/>
              <a:defRPr sz="2000"/>
            </a:lvl6pPr>
            <a:lvl7pPr marL="2971557" indent="-228581" defTabSz="914325">
              <a:spcBef>
                <a:spcPct val="20000"/>
              </a:spcBef>
              <a:buFont typeface="Arial" pitchFamily="34" charset="0"/>
              <a:buChar char="•"/>
              <a:defRPr sz="2000"/>
            </a:lvl7pPr>
            <a:lvl8pPr marL="3428720" indent="-228581" defTabSz="914325">
              <a:spcBef>
                <a:spcPct val="20000"/>
              </a:spcBef>
              <a:buFont typeface="Arial" pitchFamily="34" charset="0"/>
              <a:buChar char="•"/>
              <a:defRPr sz="2000"/>
            </a:lvl8pPr>
            <a:lvl9pPr marL="3885883" indent="-228581" defTabSz="914325">
              <a:spcBef>
                <a:spcPct val="20000"/>
              </a:spcBef>
              <a:buFont typeface="Arial" pitchFamily="34" charset="0"/>
              <a:buChar char="•"/>
              <a:defRPr sz="2000"/>
            </a:lvl9pPr>
          </a:lstStyle>
          <a:p>
            <a:r>
              <a:rPr lang="en-US" sz="2133"/>
              <a:t>The audit records are stored in Office 365 Security and Compliance center. </a:t>
            </a:r>
          </a:p>
          <a:p>
            <a:endParaRPr lang="en-US" sz="2133"/>
          </a:p>
          <a:p>
            <a:r>
              <a:rPr lang="en-US" sz="2133"/>
              <a:t>Office provides an API to query this data, which is currently used by many SIEM vendors to use the Activity Logging data for reporting</a:t>
            </a:r>
          </a:p>
          <a:p>
            <a:endParaRPr lang="en-US" sz="2133"/>
          </a:p>
        </p:txBody>
      </p:sp>
    </p:spTree>
    <p:extLst>
      <p:ext uri="{BB962C8B-B14F-4D97-AF65-F5344CB8AC3E}">
        <p14:creationId xmlns:p14="http://schemas.microsoft.com/office/powerpoint/2010/main" val="17310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0B4B-AE82-4EEA-AC99-904A10640BCA}"/>
              </a:ext>
            </a:extLst>
          </p:cNvPr>
          <p:cNvSpPr>
            <a:spLocks noGrp="1"/>
          </p:cNvSpPr>
          <p:nvPr>
            <p:ph type="title"/>
          </p:nvPr>
        </p:nvSpPr>
        <p:spPr/>
        <p:txBody>
          <a:bodyPr/>
          <a:lstStyle/>
          <a:p>
            <a:r>
              <a:rPr lang="en-US"/>
              <a:t>Which activity logs are supported?</a:t>
            </a:r>
          </a:p>
        </p:txBody>
      </p:sp>
      <p:graphicFrame>
        <p:nvGraphicFramePr>
          <p:cNvPr id="4" name="Table 3">
            <a:extLst>
              <a:ext uri="{FF2B5EF4-FFF2-40B4-BE49-F238E27FC236}">
                <a16:creationId xmlns:a16="http://schemas.microsoft.com/office/drawing/2014/main" id="{28B18BB7-49BA-4B82-A71F-45FF45D1982D}"/>
              </a:ext>
            </a:extLst>
          </p:cNvPr>
          <p:cNvGraphicFramePr>
            <a:graphicFrameLocks noGrp="1"/>
          </p:cNvGraphicFramePr>
          <p:nvPr/>
        </p:nvGraphicFramePr>
        <p:xfrm>
          <a:off x="431371" y="1316765"/>
          <a:ext cx="11223980" cy="4704523"/>
        </p:xfrm>
        <a:graphic>
          <a:graphicData uri="http://schemas.openxmlformats.org/drawingml/2006/table">
            <a:tbl>
              <a:tblPr firstRow="1" bandRow="1">
                <a:tableStyleId>{21E4AEA4-8DFA-4A89-87EB-49C32662AFE0}</a:tableStyleId>
              </a:tblPr>
              <a:tblGrid>
                <a:gridCol w="4541948">
                  <a:extLst>
                    <a:ext uri="{9D8B030D-6E8A-4147-A177-3AD203B41FA5}">
                      <a16:colId xmlns:a16="http://schemas.microsoft.com/office/drawing/2014/main" val="1727943013"/>
                    </a:ext>
                  </a:extLst>
                </a:gridCol>
                <a:gridCol w="6682032">
                  <a:extLst>
                    <a:ext uri="{9D8B030D-6E8A-4147-A177-3AD203B41FA5}">
                      <a16:colId xmlns:a16="http://schemas.microsoft.com/office/drawing/2014/main" val="646873165"/>
                    </a:ext>
                  </a:extLst>
                </a:gridCol>
              </a:tblGrid>
              <a:tr h="637071">
                <a:tc>
                  <a:txBody>
                    <a:bodyPr/>
                    <a:lstStyle/>
                    <a:p>
                      <a:r>
                        <a:rPr lang="en-US" sz="2000" dirty="0"/>
                        <a:t>Power Automate</a:t>
                      </a:r>
                    </a:p>
                  </a:txBody>
                  <a:tcPr/>
                </a:tc>
                <a:tc>
                  <a:txBody>
                    <a:bodyPr/>
                    <a:lstStyle/>
                    <a:p>
                      <a:r>
                        <a:rPr lang="en-US" sz="2000" dirty="0"/>
                        <a:t>Power Apps</a:t>
                      </a:r>
                    </a:p>
                  </a:txBody>
                  <a:tcPr/>
                </a:tc>
                <a:extLst>
                  <a:ext uri="{0D108BD9-81ED-4DB2-BD59-A6C34878D82A}">
                    <a16:rowId xmlns:a16="http://schemas.microsoft.com/office/drawing/2014/main" val="1634850960"/>
                  </a:ext>
                </a:extLst>
              </a:tr>
              <a:tr h="4067452">
                <a:tc>
                  <a:txBody>
                    <a:bodyPr/>
                    <a:lstStyle/>
                    <a:p>
                      <a:pPr marL="285750" indent="-285750">
                        <a:buFont typeface="Arial" panose="020B0604020202020204" pitchFamily="34" charset="0"/>
                        <a:buChar char="•"/>
                      </a:pPr>
                      <a:r>
                        <a:rPr lang="en-US" sz="2100" dirty="0"/>
                        <a:t>Created flow </a:t>
                      </a:r>
                    </a:p>
                    <a:p>
                      <a:pPr marL="285750" indent="-285750">
                        <a:buFont typeface="Arial" panose="020B0604020202020204" pitchFamily="34" charset="0"/>
                        <a:buChar char="•"/>
                      </a:pPr>
                      <a:r>
                        <a:rPr lang="en-US" sz="2100" dirty="0"/>
                        <a:t>Edited flow </a:t>
                      </a:r>
                    </a:p>
                    <a:p>
                      <a:pPr marL="285750" indent="-285750">
                        <a:buFont typeface="Arial" panose="020B0604020202020204" pitchFamily="34" charset="0"/>
                        <a:buChar char="•"/>
                      </a:pPr>
                      <a:r>
                        <a:rPr lang="en-US" sz="2100" dirty="0"/>
                        <a:t>Deleted flow </a:t>
                      </a:r>
                    </a:p>
                    <a:p>
                      <a:pPr marL="285750" indent="-285750">
                        <a:buFont typeface="Arial" panose="020B0604020202020204" pitchFamily="34" charset="0"/>
                        <a:buChar char="•"/>
                      </a:pPr>
                      <a:r>
                        <a:rPr lang="en-US" sz="2100" dirty="0"/>
                        <a:t>Edited permissions </a:t>
                      </a:r>
                    </a:p>
                    <a:p>
                      <a:pPr marL="285750" indent="-285750">
                        <a:buFont typeface="Arial" panose="020B0604020202020204" pitchFamily="34" charset="0"/>
                        <a:buChar char="•"/>
                      </a:pPr>
                      <a:r>
                        <a:rPr lang="en-US" sz="2100" dirty="0"/>
                        <a:t>Deleted permissions </a:t>
                      </a:r>
                    </a:p>
                    <a:p>
                      <a:pPr marL="285750" indent="-285750">
                        <a:buFont typeface="Arial" panose="020B0604020202020204" pitchFamily="34" charset="0"/>
                        <a:buChar char="•"/>
                      </a:pPr>
                      <a:r>
                        <a:rPr lang="en-US" sz="2100" dirty="0"/>
                        <a:t>Started a paid trial </a:t>
                      </a:r>
                    </a:p>
                    <a:p>
                      <a:pPr marL="285750" indent="-285750">
                        <a:buFont typeface="Arial" panose="020B0604020202020204" pitchFamily="34" charset="0"/>
                        <a:buChar char="•"/>
                      </a:pPr>
                      <a:r>
                        <a:rPr lang="en-US" sz="2100" dirty="0"/>
                        <a:t>Renewed a paid trial </a:t>
                      </a:r>
                      <a:endParaRPr lang="en-US" sz="2100" dirty="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2100" dirty="0"/>
                        <a:t>Created app</a:t>
                      </a:r>
                    </a:p>
                    <a:p>
                      <a:pPr marL="285750" indent="-285750">
                        <a:buFont typeface="Arial" panose="020B0604020202020204" pitchFamily="34" charset="0"/>
                        <a:buChar char="•"/>
                      </a:pPr>
                      <a:r>
                        <a:rPr lang="en-US" sz="2100" dirty="0"/>
                        <a:t>Edited/save app (draft)</a:t>
                      </a:r>
                    </a:p>
                    <a:p>
                      <a:pPr marL="285750" indent="-285750">
                        <a:buFont typeface="Arial" panose="020B0604020202020204" pitchFamily="34" charset="0"/>
                        <a:buChar char="•"/>
                      </a:pPr>
                      <a:r>
                        <a:rPr lang="en-US" sz="2100" dirty="0"/>
                        <a:t>Published app</a:t>
                      </a:r>
                    </a:p>
                    <a:p>
                      <a:pPr marL="285750" indent="-285750">
                        <a:buFont typeface="Arial" panose="020B0604020202020204" pitchFamily="34" charset="0"/>
                        <a:buChar char="•"/>
                      </a:pPr>
                      <a:r>
                        <a:rPr lang="en-US" sz="2100" dirty="0"/>
                        <a:t>Deleted app</a:t>
                      </a:r>
                    </a:p>
                    <a:p>
                      <a:pPr marL="285750" indent="-285750">
                        <a:buFont typeface="Arial" panose="020B0604020202020204" pitchFamily="34" charset="0"/>
                        <a:buChar char="•"/>
                      </a:pPr>
                      <a:r>
                        <a:rPr lang="en-US" sz="2100" dirty="0"/>
                        <a:t>Restored an app from app version</a:t>
                      </a:r>
                    </a:p>
                    <a:p>
                      <a:pPr marL="285750" indent="-285750">
                        <a:buFont typeface="Arial" panose="020B0604020202020204" pitchFamily="34" charset="0"/>
                        <a:buChar char="•"/>
                      </a:pPr>
                      <a:r>
                        <a:rPr lang="en-US" sz="2100" dirty="0"/>
                        <a:t>Launched app</a:t>
                      </a:r>
                    </a:p>
                    <a:p>
                      <a:pPr marL="285750" indent="-285750">
                        <a:buFont typeface="Arial" panose="020B0604020202020204" pitchFamily="34" charset="0"/>
                        <a:buChar char="•"/>
                      </a:pPr>
                      <a:r>
                        <a:rPr lang="en-US" sz="2100" dirty="0"/>
                        <a:t>Marking app as featured</a:t>
                      </a:r>
                    </a:p>
                    <a:p>
                      <a:pPr marL="285750" indent="-285750">
                        <a:buFont typeface="Arial" panose="020B0604020202020204" pitchFamily="34" charset="0"/>
                        <a:buChar char="•"/>
                      </a:pPr>
                      <a:r>
                        <a:rPr lang="en-US" sz="2100" dirty="0"/>
                        <a:t>Marking app as hero</a:t>
                      </a:r>
                    </a:p>
                    <a:p>
                      <a:pPr marL="285750" indent="-285750">
                        <a:buFont typeface="Arial" panose="020B0604020202020204" pitchFamily="34" charset="0"/>
                        <a:buChar char="•"/>
                      </a:pPr>
                      <a:r>
                        <a:rPr lang="en-US" sz="2100" dirty="0"/>
                        <a:t>Edited app permissions</a:t>
                      </a:r>
                    </a:p>
                    <a:p>
                      <a:pPr marL="285750" indent="-285750">
                        <a:buFont typeface="Arial" panose="020B0604020202020204" pitchFamily="34" charset="0"/>
                        <a:buChar char="•"/>
                      </a:pPr>
                      <a:r>
                        <a:rPr lang="en-US" sz="2100" dirty="0"/>
                        <a:t>Deleted app permissions</a:t>
                      </a:r>
                    </a:p>
                  </a:txBody>
                  <a:tcPr/>
                </a:tc>
                <a:extLst>
                  <a:ext uri="{0D108BD9-81ED-4DB2-BD59-A6C34878D82A}">
                    <a16:rowId xmlns:a16="http://schemas.microsoft.com/office/drawing/2014/main" val="3741146617"/>
                  </a:ext>
                </a:extLst>
              </a:tr>
            </a:tbl>
          </a:graphicData>
        </a:graphic>
      </p:graphicFrame>
    </p:spTree>
    <p:extLst>
      <p:ext uri="{BB962C8B-B14F-4D97-AF65-F5344CB8AC3E}">
        <p14:creationId xmlns:p14="http://schemas.microsoft.com/office/powerpoint/2010/main" val="33211068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2560701"/>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sz="3200" b="1" dirty="0"/>
          </a:p>
          <a:p>
            <a:pPr marL="0" indent="0">
              <a:buNone/>
            </a:pPr>
            <a:endParaRPr lang="en-US" dirty="0"/>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graphicFrame>
        <p:nvGraphicFramePr>
          <p:cNvPr id="11" name="Table 10">
            <a:extLst>
              <a:ext uri="{FF2B5EF4-FFF2-40B4-BE49-F238E27FC236}">
                <a16:creationId xmlns:a16="http://schemas.microsoft.com/office/drawing/2014/main" id="{57E2216A-68AC-4088-9A5A-BEE0C15DC761}"/>
              </a:ext>
            </a:extLst>
          </p:cNvPr>
          <p:cNvGraphicFramePr>
            <a:graphicFrameLocks noGrp="1"/>
          </p:cNvGraphicFramePr>
          <p:nvPr/>
        </p:nvGraphicFramePr>
        <p:xfrm>
          <a:off x="5857702" y="2754958"/>
          <a:ext cx="6029498" cy="3799623"/>
        </p:xfrm>
        <a:graphic>
          <a:graphicData uri="http://schemas.openxmlformats.org/drawingml/2006/table">
            <a:tbl>
              <a:tblPr firstRow="1" bandRow="1">
                <a:tableStyleId>{21E4AEA4-8DFA-4A89-87EB-49C32662AFE0}</a:tableStyleId>
              </a:tblPr>
              <a:tblGrid>
                <a:gridCol w="2807902">
                  <a:extLst>
                    <a:ext uri="{9D8B030D-6E8A-4147-A177-3AD203B41FA5}">
                      <a16:colId xmlns:a16="http://schemas.microsoft.com/office/drawing/2014/main" val="1727943013"/>
                    </a:ext>
                  </a:extLst>
                </a:gridCol>
                <a:gridCol w="3221596">
                  <a:extLst>
                    <a:ext uri="{9D8B030D-6E8A-4147-A177-3AD203B41FA5}">
                      <a16:colId xmlns:a16="http://schemas.microsoft.com/office/drawing/2014/main" val="646873165"/>
                    </a:ext>
                  </a:extLst>
                </a:gridCol>
              </a:tblGrid>
              <a:tr h="514533">
                <a:tc>
                  <a:txBody>
                    <a:bodyPr/>
                    <a:lstStyle/>
                    <a:p>
                      <a:pPr algn="ctr"/>
                      <a:r>
                        <a:rPr lang="en-US" sz="1800"/>
                        <a:t>Microsoft Flow</a:t>
                      </a:r>
                    </a:p>
                  </a:txBody>
                  <a:tcPr/>
                </a:tc>
                <a:tc>
                  <a:txBody>
                    <a:bodyPr/>
                    <a:lstStyle/>
                    <a:p>
                      <a:pPr algn="ctr"/>
                      <a:r>
                        <a:rPr lang="en-US" sz="1800"/>
                        <a:t>PowerApps</a:t>
                      </a:r>
                    </a:p>
                  </a:txBody>
                  <a:tcPr/>
                </a:tc>
                <a:extLst>
                  <a:ext uri="{0D108BD9-81ED-4DB2-BD59-A6C34878D82A}">
                    <a16:rowId xmlns:a16="http://schemas.microsoft.com/office/drawing/2014/main" val="1634850960"/>
                  </a:ext>
                </a:extLst>
              </a:tr>
              <a:tr h="3285090">
                <a:tc>
                  <a:txBody>
                    <a:bodyPr/>
                    <a:lstStyle/>
                    <a:p>
                      <a:pPr marL="285750" indent="-285750">
                        <a:buFont typeface="Arial" panose="020B0604020202020204" pitchFamily="34" charset="0"/>
                        <a:buChar char="•"/>
                      </a:pPr>
                      <a:r>
                        <a:rPr lang="en-US" sz="1800"/>
                        <a:t>Created flow </a:t>
                      </a:r>
                    </a:p>
                    <a:p>
                      <a:pPr marL="285750" indent="-285750">
                        <a:buFont typeface="Arial" panose="020B0604020202020204" pitchFamily="34" charset="0"/>
                        <a:buChar char="•"/>
                      </a:pPr>
                      <a:r>
                        <a:rPr lang="en-US" sz="1800"/>
                        <a:t>Edited flow </a:t>
                      </a:r>
                    </a:p>
                    <a:p>
                      <a:pPr marL="285750" indent="-285750">
                        <a:buFont typeface="Arial" panose="020B0604020202020204" pitchFamily="34" charset="0"/>
                        <a:buChar char="•"/>
                      </a:pPr>
                      <a:r>
                        <a:rPr lang="en-US" sz="1800"/>
                        <a:t>Deleted flow </a:t>
                      </a:r>
                    </a:p>
                    <a:p>
                      <a:pPr marL="285750" indent="-285750">
                        <a:buFont typeface="Arial" panose="020B0604020202020204" pitchFamily="34" charset="0"/>
                        <a:buChar char="•"/>
                      </a:pPr>
                      <a:r>
                        <a:rPr lang="en-US" sz="1800"/>
                        <a:t>Edited permissions </a:t>
                      </a:r>
                    </a:p>
                    <a:p>
                      <a:pPr marL="285750" indent="-285750">
                        <a:buFont typeface="Arial" panose="020B0604020202020204" pitchFamily="34" charset="0"/>
                        <a:buChar char="•"/>
                      </a:pPr>
                      <a:r>
                        <a:rPr lang="en-US" sz="1800"/>
                        <a:t>Deleted permissions </a:t>
                      </a:r>
                    </a:p>
                    <a:p>
                      <a:pPr marL="285750" indent="-285750">
                        <a:buFont typeface="Arial" panose="020B0604020202020204" pitchFamily="34" charset="0"/>
                        <a:buChar char="•"/>
                      </a:pPr>
                      <a:r>
                        <a:rPr lang="en-US" sz="1800"/>
                        <a:t>Started a paid trial </a:t>
                      </a:r>
                    </a:p>
                    <a:p>
                      <a:pPr marL="285750" indent="-285750">
                        <a:buFont typeface="Arial" panose="020B0604020202020204" pitchFamily="34" charset="0"/>
                        <a:buChar char="•"/>
                      </a:pPr>
                      <a:r>
                        <a:rPr lang="en-US" sz="1800"/>
                        <a:t>Renewed a paid trial </a:t>
                      </a:r>
                      <a:endParaRPr lang="en-US" sz="180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1800" dirty="0"/>
                        <a:t>Created app</a:t>
                      </a:r>
                    </a:p>
                    <a:p>
                      <a:pPr marL="285750" indent="-285750">
                        <a:buFont typeface="Arial" panose="020B0604020202020204" pitchFamily="34" charset="0"/>
                        <a:buChar char="•"/>
                      </a:pPr>
                      <a:r>
                        <a:rPr lang="en-US" sz="1800" dirty="0"/>
                        <a:t>Edited/save app (draft)</a:t>
                      </a:r>
                    </a:p>
                    <a:p>
                      <a:pPr marL="285750" indent="-285750">
                        <a:buFont typeface="Arial" panose="020B0604020202020204" pitchFamily="34" charset="0"/>
                        <a:buChar char="•"/>
                      </a:pPr>
                      <a:r>
                        <a:rPr lang="en-US" sz="1800" dirty="0"/>
                        <a:t>Published app</a:t>
                      </a:r>
                    </a:p>
                    <a:p>
                      <a:pPr marL="285750" indent="-285750">
                        <a:buFont typeface="Arial" panose="020B0604020202020204" pitchFamily="34" charset="0"/>
                        <a:buChar char="•"/>
                      </a:pPr>
                      <a:r>
                        <a:rPr lang="en-US" sz="1800" dirty="0"/>
                        <a:t>Deleted app</a:t>
                      </a:r>
                    </a:p>
                    <a:p>
                      <a:pPr marL="285750" indent="-285750">
                        <a:buFont typeface="Arial" panose="020B0604020202020204" pitchFamily="34" charset="0"/>
                        <a:buChar char="•"/>
                      </a:pPr>
                      <a:r>
                        <a:rPr lang="en-US" sz="1800" dirty="0"/>
                        <a:t>Restored an app from app version</a:t>
                      </a:r>
                    </a:p>
                    <a:p>
                      <a:pPr marL="285750" indent="-285750">
                        <a:buFont typeface="Arial" panose="020B0604020202020204" pitchFamily="34" charset="0"/>
                        <a:buChar char="•"/>
                      </a:pPr>
                      <a:r>
                        <a:rPr lang="en-US" sz="1800" dirty="0"/>
                        <a:t>Launched app</a:t>
                      </a:r>
                    </a:p>
                    <a:p>
                      <a:pPr marL="285750" indent="-285750">
                        <a:buFont typeface="Arial" panose="020B0604020202020204" pitchFamily="34" charset="0"/>
                        <a:buChar char="•"/>
                      </a:pPr>
                      <a:r>
                        <a:rPr lang="en-US" sz="1800" dirty="0"/>
                        <a:t>Marking app as featured</a:t>
                      </a:r>
                    </a:p>
                    <a:p>
                      <a:pPr marL="285750" indent="-285750">
                        <a:buFont typeface="Arial" panose="020B0604020202020204" pitchFamily="34" charset="0"/>
                        <a:buChar char="•"/>
                      </a:pPr>
                      <a:r>
                        <a:rPr lang="en-US" sz="1800" dirty="0"/>
                        <a:t>Marking app as hero</a:t>
                      </a:r>
                    </a:p>
                    <a:p>
                      <a:pPr marL="285750" indent="-285750">
                        <a:buFont typeface="Arial" panose="020B0604020202020204" pitchFamily="34" charset="0"/>
                        <a:buChar char="•"/>
                      </a:pPr>
                      <a:r>
                        <a:rPr lang="en-US" sz="1800" dirty="0"/>
                        <a:t>Edited app permissions</a:t>
                      </a:r>
                    </a:p>
                    <a:p>
                      <a:pPr marL="285750" indent="-285750">
                        <a:buFont typeface="Arial" panose="020B0604020202020204" pitchFamily="34" charset="0"/>
                        <a:buChar char="•"/>
                      </a:pPr>
                      <a:r>
                        <a:rPr lang="en-US" sz="1800" dirty="0"/>
                        <a:t>Deleted app permissions</a:t>
                      </a:r>
                    </a:p>
                  </a:txBody>
                  <a:tcPr/>
                </a:tc>
                <a:extLst>
                  <a:ext uri="{0D108BD9-81ED-4DB2-BD59-A6C34878D82A}">
                    <a16:rowId xmlns:a16="http://schemas.microsoft.com/office/drawing/2014/main" val="3741146617"/>
                  </a:ext>
                </a:extLst>
              </a:tr>
            </a:tbl>
          </a:graphicData>
        </a:graphic>
      </p:graphicFrame>
      <p:sp>
        <p:nvSpPr>
          <p:cNvPr id="13" name="Text Placeholder 5">
            <a:extLst>
              <a:ext uri="{FF2B5EF4-FFF2-40B4-BE49-F238E27FC236}">
                <a16:creationId xmlns:a16="http://schemas.microsoft.com/office/drawing/2014/main" id="{FA0DA5C1-748B-4B80-9CDB-8F200EF51D95}"/>
              </a:ext>
            </a:extLst>
          </p:cNvPr>
          <p:cNvSpPr txBox="1">
            <a:spLocks/>
          </p:cNvSpPr>
          <p:nvPr/>
        </p:nvSpPr>
        <p:spPr>
          <a:xfrm>
            <a:off x="446190" y="2669963"/>
            <a:ext cx="5004351" cy="40626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The audit records are stored in Office 365 Security and Compliance center. </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have an Office 365 E3 or greater license</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enabled at the organization level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Office provides an API to query this data, which is currently used by many SIEM vendors to use the Activity Logging data for reporting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131912605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a16="http://schemas.microsoft.com/office/drawing/2014/main" xmlns="">
      <p:transition spd="slow">
        <p:push/>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5281446"/>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dirty="0"/>
          </a:p>
          <a:p>
            <a:pPr marL="0" indent="0">
              <a:buNone/>
            </a:pPr>
            <a:r>
              <a:rPr lang="en-US" dirty="0"/>
              <a:t>2. Admin analytics available at </a:t>
            </a:r>
            <a:r>
              <a:rPr lang="en-US" dirty="0">
                <a:hlinkClick r:id="rId4"/>
              </a:rPr>
              <a:t>https://aka.ms/ppac</a:t>
            </a:r>
            <a:r>
              <a:rPr lang="en-US" dirty="0"/>
              <a:t> </a:t>
            </a:r>
          </a:p>
          <a:p>
            <a:r>
              <a:rPr lang="en-US" sz="2400" dirty="0"/>
              <a:t>Tenant and environment level analytics</a:t>
            </a:r>
          </a:p>
          <a:p>
            <a:r>
              <a:rPr lang="en-US" sz="2400" dirty="0"/>
              <a:t>Available from Power Platform admin center</a:t>
            </a:r>
          </a:p>
          <a:p>
            <a:r>
              <a:rPr lang="en-US" sz="2400" dirty="0"/>
              <a:t>Access is available for environment admins</a:t>
            </a:r>
          </a:p>
          <a:p>
            <a:r>
              <a:rPr lang="en-US" sz="2400" dirty="0"/>
              <a:t>Data is stored for 28 days</a:t>
            </a:r>
          </a:p>
          <a:p>
            <a:r>
              <a:rPr lang="en-US" sz="2400" dirty="0"/>
              <a:t>Data is refreshed daily</a:t>
            </a:r>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4" name="Rectangle 3">
            <a:extLst>
              <a:ext uri="{FF2B5EF4-FFF2-40B4-BE49-F238E27FC236}">
                <a16:creationId xmlns:a16="http://schemas.microsoft.com/office/drawing/2014/main" id="{756A86AE-4727-4670-88A5-A836C80230FE}"/>
              </a:ext>
            </a:extLst>
          </p:cNvPr>
          <p:cNvSpPr/>
          <p:nvPr/>
        </p:nvSpPr>
        <p:spPr bwMode="auto">
          <a:xfrm>
            <a:off x="8405349" y="2995415"/>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Capacity Management</a:t>
            </a:r>
          </a:p>
        </p:txBody>
      </p:sp>
      <p:sp>
        <p:nvSpPr>
          <p:cNvPr id="5" name="Rectangle 4">
            <a:extLst>
              <a:ext uri="{FF2B5EF4-FFF2-40B4-BE49-F238E27FC236}">
                <a16:creationId xmlns:a16="http://schemas.microsoft.com/office/drawing/2014/main" id="{7C88B70D-6814-408E-B442-53F48E452AD5}"/>
              </a:ext>
            </a:extLst>
          </p:cNvPr>
          <p:cNvSpPr/>
          <p:nvPr/>
        </p:nvSpPr>
        <p:spPr bwMode="auto">
          <a:xfrm>
            <a:off x="8413915" y="3977668"/>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Common Data Service</a:t>
            </a:r>
          </a:p>
        </p:txBody>
      </p:sp>
      <p:sp>
        <p:nvSpPr>
          <p:cNvPr id="6" name="Rectangle 5">
            <a:extLst>
              <a:ext uri="{FF2B5EF4-FFF2-40B4-BE49-F238E27FC236}">
                <a16:creationId xmlns:a16="http://schemas.microsoft.com/office/drawing/2014/main" id="{C0D03107-8044-4041-9B92-066AC8A22134}"/>
              </a:ext>
            </a:extLst>
          </p:cNvPr>
          <p:cNvSpPr/>
          <p:nvPr/>
        </p:nvSpPr>
        <p:spPr bwMode="auto">
          <a:xfrm>
            <a:off x="8405349" y="4961660"/>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Microsoft Flow</a:t>
            </a:r>
          </a:p>
        </p:txBody>
      </p:sp>
      <p:sp>
        <p:nvSpPr>
          <p:cNvPr id="7" name="Rectangle 6">
            <a:extLst>
              <a:ext uri="{FF2B5EF4-FFF2-40B4-BE49-F238E27FC236}">
                <a16:creationId xmlns:a16="http://schemas.microsoft.com/office/drawing/2014/main" id="{74A5AF3B-C166-4068-953D-62F9A8A06CAC}"/>
              </a:ext>
            </a:extLst>
          </p:cNvPr>
          <p:cNvSpPr/>
          <p:nvPr/>
        </p:nvSpPr>
        <p:spPr bwMode="auto">
          <a:xfrm>
            <a:off x="8413915" y="5934132"/>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PowerApps</a:t>
            </a:r>
          </a:p>
        </p:txBody>
      </p:sp>
      <p:pic>
        <p:nvPicPr>
          <p:cNvPr id="9" name="Picture 8">
            <a:extLst>
              <a:ext uri="{FF2B5EF4-FFF2-40B4-BE49-F238E27FC236}">
                <a16:creationId xmlns:a16="http://schemas.microsoft.com/office/drawing/2014/main" id="{4EF467F2-12F9-4909-8281-EA53799D1B70}"/>
              </a:ext>
            </a:extLst>
          </p:cNvPr>
          <p:cNvPicPr>
            <a:picLocks noChangeAspect="1"/>
          </p:cNvPicPr>
          <p:nvPr/>
        </p:nvPicPr>
        <p:blipFill>
          <a:blip r:embed="rId5"/>
          <a:stretch>
            <a:fillRect/>
          </a:stretch>
        </p:blipFill>
        <p:spPr>
          <a:xfrm>
            <a:off x="8390069" y="992312"/>
            <a:ext cx="3451291" cy="1951764"/>
          </a:xfrm>
          <a:prstGeom prst="rect">
            <a:avLst/>
          </a:prstGeom>
        </p:spPr>
      </p:pic>
    </p:spTree>
    <p:extLst>
      <p:ext uri="{BB962C8B-B14F-4D97-AF65-F5344CB8AC3E}">
        <p14:creationId xmlns:p14="http://schemas.microsoft.com/office/powerpoint/2010/main" val="358846879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a16="http://schemas.microsoft.com/office/drawing/2014/main" xmlns="">
      <p:transition spd="slow">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Platform Components</a:t>
            </a:r>
          </a:p>
        </p:txBody>
      </p:sp>
      <p:cxnSp>
        <p:nvCxnSpPr>
          <p:cNvPr id="4" name="Straight Connector 3">
            <a:extLst>
              <a:ext uri="{FF2B5EF4-FFF2-40B4-BE49-F238E27FC236}">
                <a16:creationId xmlns:a16="http://schemas.microsoft.com/office/drawing/2014/main" id="{F13C91DC-8C31-45C8-A98F-1100DEFF565B}"/>
              </a:ext>
            </a:extLst>
          </p:cNvPr>
          <p:cNvCxnSpPr>
            <a:cxnSpLocks/>
            <a:stCxn id="15" idx="2"/>
          </p:cNvCxnSpPr>
          <p:nvPr/>
        </p:nvCxnSpPr>
        <p:spPr>
          <a:xfrm>
            <a:off x="1752250" y="3954631"/>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E3B7034-020C-4B60-94A2-77C437FF8FEE}"/>
              </a:ext>
            </a:extLst>
          </p:cNvPr>
          <p:cNvGrpSpPr>
            <a:grpSpLocks noChangeAspect="1"/>
          </p:cNvGrpSpPr>
          <p:nvPr/>
        </p:nvGrpSpPr>
        <p:grpSpPr>
          <a:xfrm>
            <a:off x="4232797" y="3429001"/>
            <a:ext cx="1051262" cy="1051262"/>
            <a:chOff x="5216175" y="2901971"/>
            <a:chExt cx="1715723" cy="1715723"/>
          </a:xfrm>
          <a:effectLst/>
        </p:grpSpPr>
        <p:sp>
          <p:nvSpPr>
            <p:cNvPr id="7" name="Oval 6">
              <a:extLst>
                <a:ext uri="{FF2B5EF4-FFF2-40B4-BE49-F238E27FC236}">
                  <a16:creationId xmlns:a16="http://schemas.microsoft.com/office/drawing/2014/main" id="{43F62F0D-9855-4A6D-9AA1-7EBA0982DFC5}"/>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4">
              <a:extLst>
                <a:ext uri="{FF2B5EF4-FFF2-40B4-BE49-F238E27FC236}">
                  <a16:creationId xmlns:a16="http://schemas.microsoft.com/office/drawing/2014/main" id="{72808FAB-5A1F-4006-9306-943DA7DB0F08}"/>
                </a:ext>
              </a:extLst>
            </p:cNvPr>
            <p:cNvGrpSpPr>
              <a:grpSpLocks noChangeAspect="1"/>
            </p:cNvGrpSpPr>
            <p:nvPr/>
          </p:nvGrpSpPr>
          <p:grpSpPr bwMode="auto">
            <a:xfrm>
              <a:off x="5681957" y="3458106"/>
              <a:ext cx="784088" cy="603380"/>
              <a:chOff x="2880" y="2176"/>
              <a:chExt cx="256" cy="197"/>
            </a:xfrm>
            <a:solidFill>
              <a:srgbClr val="D2D2D2"/>
            </a:solidFill>
          </p:grpSpPr>
          <p:sp>
            <p:nvSpPr>
              <p:cNvPr id="9" name="Freeform 5">
                <a:extLst>
                  <a:ext uri="{FF2B5EF4-FFF2-40B4-BE49-F238E27FC236}">
                    <a16:creationId xmlns:a16="http://schemas.microsoft.com/office/drawing/2014/main" id="{5F41434B-5EE9-44CA-82CE-D11D32F35B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CA09F223-3B40-407B-87CE-DD522D05210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B593F5F6-D8BD-4857-97B5-28C6590B7E1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0A0731E5-7F0E-4961-9ECF-01326766EF12}"/>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 name="Freeform 9">
                <a:extLst>
                  <a:ext uri="{FF2B5EF4-FFF2-40B4-BE49-F238E27FC236}">
                    <a16:creationId xmlns:a16="http://schemas.microsoft.com/office/drawing/2014/main" id="{0AC319F2-06CE-425D-9329-598A22A4299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8E2C2B1-815D-4302-B088-CA5D5F356B5A}"/>
              </a:ext>
            </a:extLst>
          </p:cNvPr>
          <p:cNvGrpSpPr/>
          <p:nvPr/>
        </p:nvGrpSpPr>
        <p:grpSpPr>
          <a:xfrm>
            <a:off x="1752250" y="3429000"/>
            <a:ext cx="1051262" cy="1496906"/>
            <a:chOff x="3652520" y="2333616"/>
            <a:chExt cx="1051560" cy="1497330"/>
          </a:xfrm>
          <a:effectLst/>
        </p:grpSpPr>
        <p:sp>
          <p:nvSpPr>
            <p:cNvPr id="15" name="Oval 14">
              <a:extLst>
                <a:ext uri="{FF2B5EF4-FFF2-40B4-BE49-F238E27FC236}">
                  <a16:creationId xmlns:a16="http://schemas.microsoft.com/office/drawing/2014/main" id="{96F24B9C-3C49-436D-9FC4-4550E2BB5A86}"/>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6" name="Group 12">
              <a:extLst>
                <a:ext uri="{FF2B5EF4-FFF2-40B4-BE49-F238E27FC236}">
                  <a16:creationId xmlns:a16="http://schemas.microsoft.com/office/drawing/2014/main" id="{9683E52C-6D3A-4E89-BF2C-92E6FA95D119}"/>
                </a:ext>
              </a:extLst>
            </p:cNvPr>
            <p:cNvGrpSpPr>
              <a:grpSpLocks noChangeAspect="1"/>
            </p:cNvGrpSpPr>
            <p:nvPr/>
          </p:nvGrpSpPr>
          <p:grpSpPr bwMode="auto">
            <a:xfrm>
              <a:off x="3936139" y="2675429"/>
              <a:ext cx="484321" cy="367935"/>
              <a:chOff x="4543" y="2176"/>
              <a:chExt cx="258" cy="196"/>
            </a:xfrm>
            <a:solidFill>
              <a:schemeClr val="bg1"/>
            </a:solidFill>
          </p:grpSpPr>
          <p:sp>
            <p:nvSpPr>
              <p:cNvPr id="18" name="Freeform 13">
                <a:extLst>
                  <a:ext uri="{FF2B5EF4-FFF2-40B4-BE49-F238E27FC236}">
                    <a16:creationId xmlns:a16="http://schemas.microsoft.com/office/drawing/2014/main" id="{B5B79BDE-90E1-4B25-AD49-FF3F742642EE}"/>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9" name="Freeform 14">
                <a:extLst>
                  <a:ext uri="{FF2B5EF4-FFF2-40B4-BE49-F238E27FC236}">
                    <a16:creationId xmlns:a16="http://schemas.microsoft.com/office/drawing/2014/main" id="{8BD94781-E94D-4208-8B72-BCFF7C4221C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0" name="Freeform 15">
                <a:extLst>
                  <a:ext uri="{FF2B5EF4-FFF2-40B4-BE49-F238E27FC236}">
                    <a16:creationId xmlns:a16="http://schemas.microsoft.com/office/drawing/2014/main" id="{FB35226F-1DD6-4826-A312-E28CF8B9E9B6}"/>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1" name="Freeform 16">
                <a:extLst>
                  <a:ext uri="{FF2B5EF4-FFF2-40B4-BE49-F238E27FC236}">
                    <a16:creationId xmlns:a16="http://schemas.microsoft.com/office/drawing/2014/main" id="{4712036F-9150-444C-B7A3-062B97539CE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2" name="Freeform 17">
                <a:extLst>
                  <a:ext uri="{FF2B5EF4-FFF2-40B4-BE49-F238E27FC236}">
                    <a16:creationId xmlns:a16="http://schemas.microsoft.com/office/drawing/2014/main" id="{27C1AA8A-DB96-4DC5-B6F3-54AFBF203BD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BCE74128-9046-4FB5-BF70-0C5D433A83B3}"/>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23" name="Rectangle 22">
            <a:extLst>
              <a:ext uri="{FF2B5EF4-FFF2-40B4-BE49-F238E27FC236}">
                <a16:creationId xmlns:a16="http://schemas.microsoft.com/office/drawing/2014/main" id="{2C958E34-0A00-469B-937B-780692FAF040}"/>
              </a:ext>
            </a:extLst>
          </p:cNvPr>
          <p:cNvSpPr/>
          <p:nvPr/>
        </p:nvSpPr>
        <p:spPr bwMode="auto">
          <a:xfrm>
            <a:off x="4482409" y="4729113"/>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24" name="Group 23">
            <a:extLst>
              <a:ext uri="{FF2B5EF4-FFF2-40B4-BE49-F238E27FC236}">
                <a16:creationId xmlns:a16="http://schemas.microsoft.com/office/drawing/2014/main" id="{019ACB4F-E2FB-4470-9417-55025C76B10B}"/>
              </a:ext>
            </a:extLst>
          </p:cNvPr>
          <p:cNvGrpSpPr/>
          <p:nvPr/>
        </p:nvGrpSpPr>
        <p:grpSpPr>
          <a:xfrm>
            <a:off x="6458810" y="3417165"/>
            <a:ext cx="1555241" cy="2351956"/>
            <a:chOff x="7233314" y="2333616"/>
            <a:chExt cx="1555682" cy="2352623"/>
          </a:xfrm>
          <a:effectLst/>
        </p:grpSpPr>
        <p:grpSp>
          <p:nvGrpSpPr>
            <p:cNvPr id="25" name="Group 24">
              <a:extLst>
                <a:ext uri="{FF2B5EF4-FFF2-40B4-BE49-F238E27FC236}">
                  <a16:creationId xmlns:a16="http://schemas.microsoft.com/office/drawing/2014/main" id="{183D4278-4DF9-4F28-A693-9A72AC53A12B}"/>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27" name="Oval 26">
                <a:extLst>
                  <a:ext uri="{FF2B5EF4-FFF2-40B4-BE49-F238E27FC236}">
                    <a16:creationId xmlns:a16="http://schemas.microsoft.com/office/drawing/2014/main" id="{EBE2914E-D43F-42AC-8522-35318A5E392A}"/>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28" name="Group 27">
                <a:extLst>
                  <a:ext uri="{FF2B5EF4-FFF2-40B4-BE49-F238E27FC236}">
                    <a16:creationId xmlns:a16="http://schemas.microsoft.com/office/drawing/2014/main" id="{4B3A63C7-3A4C-4C34-9732-EB2FABC509BC}"/>
                  </a:ext>
                </a:extLst>
              </p:cNvPr>
              <p:cNvGrpSpPr/>
              <p:nvPr/>
            </p:nvGrpSpPr>
            <p:grpSpPr>
              <a:xfrm>
                <a:off x="4902990" y="4689695"/>
                <a:ext cx="350968" cy="266644"/>
                <a:chOff x="-1146792" y="678443"/>
                <a:chExt cx="1017587" cy="773113"/>
              </a:xfrm>
              <a:solidFill>
                <a:srgbClr val="D2D2D2"/>
              </a:solidFill>
            </p:grpSpPr>
            <p:sp>
              <p:nvSpPr>
                <p:cNvPr id="29" name="Freeform 5">
                  <a:extLst>
                    <a:ext uri="{FF2B5EF4-FFF2-40B4-BE49-F238E27FC236}">
                      <a16:creationId xmlns:a16="http://schemas.microsoft.com/office/drawing/2014/main" id="{BA261964-29BF-4AC0-9586-8EF793398776}"/>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B8B351F6-E3F0-480A-813D-78558D5BDAFB}"/>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6" name="Rectangle 25">
              <a:extLst>
                <a:ext uri="{FF2B5EF4-FFF2-40B4-BE49-F238E27FC236}">
                  <a16:creationId xmlns:a16="http://schemas.microsoft.com/office/drawing/2014/main" id="{412A2B9C-F1AC-4B13-9C65-B96EF54CEEC9}"/>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31" name="Group 30">
            <a:extLst>
              <a:ext uri="{FF2B5EF4-FFF2-40B4-BE49-F238E27FC236}">
                <a16:creationId xmlns:a16="http://schemas.microsoft.com/office/drawing/2014/main" id="{2B7E90E8-572C-4B24-B8CC-C22500B5CA93}"/>
              </a:ext>
            </a:extLst>
          </p:cNvPr>
          <p:cNvGrpSpPr/>
          <p:nvPr/>
        </p:nvGrpSpPr>
        <p:grpSpPr>
          <a:xfrm>
            <a:off x="8938116" y="3429000"/>
            <a:ext cx="1555241" cy="2351956"/>
            <a:chOff x="7233314" y="2333616"/>
            <a:chExt cx="1555682" cy="2352623"/>
          </a:xfrm>
          <a:effectLst/>
        </p:grpSpPr>
        <p:sp>
          <p:nvSpPr>
            <p:cNvPr id="32" name="Oval 31">
              <a:extLst>
                <a:ext uri="{FF2B5EF4-FFF2-40B4-BE49-F238E27FC236}">
                  <a16:creationId xmlns:a16="http://schemas.microsoft.com/office/drawing/2014/main" id="{C20454AF-7E45-41CD-B3BC-0D26380FA27D}"/>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BFD0D573-DFFE-4252-9DDD-5DA58BB03D54}"/>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34" name="Picture 33" descr="A picture containing drawing&#10;&#10;Description automatically generated">
            <a:extLst>
              <a:ext uri="{FF2B5EF4-FFF2-40B4-BE49-F238E27FC236}">
                <a16:creationId xmlns:a16="http://schemas.microsoft.com/office/drawing/2014/main" id="{BA2CA75D-BDC5-4C93-9EE5-1A40331CE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0946" y="3693942"/>
            <a:ext cx="553237" cy="553237"/>
          </a:xfrm>
          <a:prstGeom prst="rect">
            <a:avLst/>
          </a:prstGeom>
        </p:spPr>
      </p:pic>
    </p:spTree>
    <p:extLst>
      <p:ext uri="{BB962C8B-B14F-4D97-AF65-F5344CB8AC3E}">
        <p14:creationId xmlns:p14="http://schemas.microsoft.com/office/powerpoint/2010/main" val="2145298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2A29DA-7793-42D9-8B75-7B29BEEFE676}"/>
              </a:ext>
            </a:extLst>
          </p:cNvPr>
          <p:cNvSpPr>
            <a:spLocks noGrp="1"/>
          </p:cNvSpPr>
          <p:nvPr>
            <p:ph idx="1"/>
          </p:nvPr>
        </p:nvSpPr>
        <p:spPr>
          <a:xfrm>
            <a:off x="304800" y="1341121"/>
            <a:ext cx="11839872" cy="4468787"/>
          </a:xfrm>
        </p:spPr>
        <p:txBody>
          <a:bodyPr/>
          <a:lstStyle/>
          <a:p>
            <a:r>
              <a:rPr lang="en-US"/>
              <a:t>Must have an Office 365 E3 or greater license</a:t>
            </a:r>
            <a:br>
              <a:rPr lang="en-US"/>
            </a:br>
            <a:endParaRPr lang="en-US"/>
          </a:p>
          <a:p>
            <a:r>
              <a:rPr lang="en-US"/>
              <a:t>Must enable at the organization level</a:t>
            </a:r>
          </a:p>
          <a:p>
            <a:pPr lvl="1"/>
            <a:r>
              <a:rPr lang="en-US" sz="2667"/>
              <a:t>Enable-</a:t>
            </a:r>
            <a:r>
              <a:rPr lang="en-US" sz="2667" err="1"/>
              <a:t>OrganizationCustomization</a:t>
            </a:r>
            <a:endParaRPr lang="en-US" sz="2667"/>
          </a:p>
          <a:p>
            <a:pPr lvl="1"/>
            <a:r>
              <a:rPr lang="en-US" sz="2667"/>
              <a:t>Set-</a:t>
            </a:r>
            <a:r>
              <a:rPr lang="en-US" sz="2667" err="1"/>
              <a:t>AdminAuditLogConfig</a:t>
            </a:r>
            <a:r>
              <a:rPr lang="en-US" sz="2667"/>
              <a:t> -</a:t>
            </a:r>
            <a:r>
              <a:rPr lang="en-US" sz="2667" err="1"/>
              <a:t>UnifiedAuditLogIngestionEnabled</a:t>
            </a:r>
            <a:r>
              <a:rPr lang="en-US" sz="2667"/>
              <a:t> $true</a:t>
            </a:r>
          </a:p>
          <a:p>
            <a:endParaRPr lang="en-US"/>
          </a:p>
          <a:p>
            <a:r>
              <a:rPr lang="en-US"/>
              <a:t>Non service admins need permissions to view</a:t>
            </a:r>
          </a:p>
          <a:p>
            <a:pPr lvl="1"/>
            <a:r>
              <a:rPr lang="en-US" sz="2667"/>
              <a:t>E.g. Add-</a:t>
            </a:r>
            <a:r>
              <a:rPr lang="en-US" sz="2667" err="1"/>
              <a:t>RoleGroupMember</a:t>
            </a:r>
            <a:r>
              <a:rPr lang="en-US" sz="2667"/>
              <a:t> "Compliance Management" -Member user1</a:t>
            </a:r>
          </a:p>
        </p:txBody>
      </p:sp>
      <p:sp>
        <p:nvSpPr>
          <p:cNvPr id="3" name="Title 2">
            <a:extLst>
              <a:ext uri="{FF2B5EF4-FFF2-40B4-BE49-F238E27FC236}">
                <a16:creationId xmlns:a16="http://schemas.microsoft.com/office/drawing/2014/main" id="{B8CA416E-B62B-4D0E-884D-4717072C55CF}"/>
              </a:ext>
            </a:extLst>
          </p:cNvPr>
          <p:cNvSpPr>
            <a:spLocks noGrp="1"/>
          </p:cNvSpPr>
          <p:nvPr>
            <p:ph type="title"/>
          </p:nvPr>
        </p:nvSpPr>
        <p:spPr/>
        <p:txBody>
          <a:bodyPr/>
          <a:lstStyle/>
          <a:p>
            <a:r>
              <a:rPr lang="en-US"/>
              <a:t>Enable Office 365 activity logging</a:t>
            </a:r>
          </a:p>
        </p:txBody>
      </p:sp>
    </p:spTree>
    <p:extLst>
      <p:ext uri="{BB962C8B-B14F-4D97-AF65-F5344CB8AC3E}">
        <p14:creationId xmlns:p14="http://schemas.microsoft.com/office/powerpoint/2010/main" val="2617857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8D4B-E8BA-4AD3-A199-6D06794558C5}"/>
              </a:ext>
            </a:extLst>
          </p:cNvPr>
          <p:cNvSpPr>
            <a:spLocks noGrp="1"/>
          </p:cNvSpPr>
          <p:nvPr>
            <p:ph type="title"/>
          </p:nvPr>
        </p:nvSpPr>
        <p:spPr>
          <a:xfrm>
            <a:off x="588263" y="457200"/>
            <a:ext cx="11018520" cy="664797"/>
          </a:xfrm>
        </p:spPr>
        <p:txBody>
          <a:bodyPr>
            <a:normAutofit fontScale="90000"/>
          </a:bodyPr>
          <a:lstStyle/>
          <a:p>
            <a:r>
              <a:rPr lang="en-US" sz="4800" dirty="0"/>
              <a:t>Build flows to alert on key audit events</a:t>
            </a:r>
          </a:p>
        </p:txBody>
      </p:sp>
      <p:sp>
        <p:nvSpPr>
          <p:cNvPr id="3" name="Text Placeholder 2">
            <a:extLst>
              <a:ext uri="{FF2B5EF4-FFF2-40B4-BE49-F238E27FC236}">
                <a16:creationId xmlns:a16="http://schemas.microsoft.com/office/drawing/2014/main" id="{8133B628-FA2D-4D1F-B188-A297749787D1}"/>
              </a:ext>
            </a:extLst>
          </p:cNvPr>
          <p:cNvSpPr>
            <a:spLocks noGrp="1"/>
          </p:cNvSpPr>
          <p:nvPr>
            <p:ph type="body" sz="quarter" idx="10"/>
          </p:nvPr>
        </p:nvSpPr>
        <p:spPr>
          <a:xfrm>
            <a:off x="556508" y="1263097"/>
            <a:ext cx="11018520" cy="2326791"/>
          </a:xfrm>
        </p:spPr>
        <p:txBody>
          <a:bodyPr/>
          <a:lstStyle/>
          <a:p>
            <a:r>
              <a:rPr lang="en-US" sz="2400" dirty="0"/>
              <a:t>An example of alerting that can be implemented is subscribing to Office 365 Security and Compliance Audit Logs </a:t>
            </a:r>
          </a:p>
          <a:p>
            <a:endParaRPr lang="en-US" sz="2400" dirty="0"/>
          </a:p>
          <a:p>
            <a:r>
              <a:rPr lang="en-US" sz="2400" dirty="0"/>
              <a:t>This can be achieved through either a </a:t>
            </a:r>
            <a:r>
              <a:rPr lang="en-US" sz="2400" dirty="0">
                <a:hlinkClick r:id="rId2"/>
              </a:rPr>
              <a:t>webhook</a:t>
            </a:r>
            <a:r>
              <a:rPr lang="en-US" sz="2400" dirty="0"/>
              <a:t> subscription or </a:t>
            </a:r>
            <a:r>
              <a:rPr lang="en-US" sz="2400" dirty="0">
                <a:hlinkClick r:id="rId3"/>
              </a:rPr>
              <a:t>polling</a:t>
            </a:r>
            <a:r>
              <a:rPr lang="en-US" sz="2400" dirty="0"/>
              <a:t> approach. However, by attaching Flow to these alerts, we can provide administrators with more than just email alerts </a:t>
            </a:r>
          </a:p>
        </p:txBody>
      </p:sp>
      <p:sp>
        <p:nvSpPr>
          <p:cNvPr id="4" name="Rectangle 3">
            <a:extLst>
              <a:ext uri="{FF2B5EF4-FFF2-40B4-BE49-F238E27FC236}">
                <a16:creationId xmlns:a16="http://schemas.microsoft.com/office/drawing/2014/main" id="{8EB0114F-34A2-4D4F-82F0-E4E04497C800}"/>
              </a:ext>
            </a:extLst>
          </p:cNvPr>
          <p:cNvSpPr/>
          <p:nvPr/>
        </p:nvSpPr>
        <p:spPr bwMode="auto">
          <a:xfrm>
            <a:off x="770971" y="3928571"/>
            <a:ext cx="2730784" cy="2857712"/>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B9EF6C1E-3638-4AED-AFAE-903D96B9765A}"/>
              </a:ext>
            </a:extLst>
          </p:cNvPr>
          <p:cNvPicPr>
            <a:picLocks noChangeAspect="1"/>
          </p:cNvPicPr>
          <p:nvPr/>
        </p:nvPicPr>
        <p:blipFill>
          <a:blip r:embed="rId4"/>
          <a:stretch>
            <a:fillRect/>
          </a:stretch>
        </p:blipFill>
        <p:spPr>
          <a:xfrm>
            <a:off x="4799016" y="4435145"/>
            <a:ext cx="2373947" cy="1848939"/>
          </a:xfrm>
          <a:prstGeom prst="rect">
            <a:avLst/>
          </a:prstGeom>
        </p:spPr>
      </p:pic>
      <p:sp>
        <p:nvSpPr>
          <p:cNvPr id="6" name="TextBox 5">
            <a:extLst>
              <a:ext uri="{FF2B5EF4-FFF2-40B4-BE49-F238E27FC236}">
                <a16:creationId xmlns:a16="http://schemas.microsoft.com/office/drawing/2014/main" id="{93392599-52E0-4EA2-954C-63BAEE6A2493}"/>
              </a:ext>
            </a:extLst>
          </p:cNvPr>
          <p:cNvSpPr txBox="1"/>
          <p:nvPr/>
        </p:nvSpPr>
        <p:spPr>
          <a:xfrm>
            <a:off x="5228947" y="6301634"/>
            <a:ext cx="1881605" cy="307777"/>
          </a:xfrm>
          <a:prstGeom prst="rect">
            <a:avLst/>
          </a:prstGeom>
          <a:noFill/>
        </p:spPr>
        <p:txBody>
          <a:bodyPr wrap="none" lIns="0" tIns="0" rIns="0" bIns="0" rtlCol="0">
            <a:spAutoFit/>
          </a:bodyPr>
          <a:lstStyle/>
          <a:p>
            <a:pPr defTabSz="457189">
              <a:defRPr/>
            </a:pPr>
            <a:r>
              <a:rPr lang="en-US" sz="2000" dirty="0">
                <a:gradFill>
                  <a:gsLst>
                    <a:gs pos="2917">
                      <a:srgbClr val="1A1A1A"/>
                    </a:gs>
                    <a:gs pos="30000">
                      <a:srgbClr val="1A1A1A"/>
                    </a:gs>
                  </a:gsLst>
                  <a:lin ang="5400000" scaled="0"/>
                </a:gradFill>
                <a:latin typeface="Segoe UI"/>
              </a:rPr>
              <a:t>Power Automate</a:t>
            </a:r>
          </a:p>
        </p:txBody>
      </p:sp>
      <p:sp>
        <p:nvSpPr>
          <p:cNvPr id="7" name="TextBox 6">
            <a:extLst>
              <a:ext uri="{FF2B5EF4-FFF2-40B4-BE49-F238E27FC236}">
                <a16:creationId xmlns:a16="http://schemas.microsoft.com/office/drawing/2014/main" id="{0B4C0BD6-A946-43C1-9309-8AECF63C61D0}"/>
              </a:ext>
            </a:extLst>
          </p:cNvPr>
          <p:cNvSpPr txBox="1"/>
          <p:nvPr/>
        </p:nvSpPr>
        <p:spPr>
          <a:xfrm>
            <a:off x="9627805" y="6147745"/>
            <a:ext cx="745397" cy="307777"/>
          </a:xfrm>
          <a:prstGeom prst="rect">
            <a:avLst/>
          </a:prstGeom>
          <a:noFill/>
        </p:spPr>
        <p:txBody>
          <a:bodyPr wrap="none" lIns="0" tIns="0" rIns="0" bIns="0" rtlCol="0">
            <a:spAutoFit/>
          </a:bodyPr>
          <a:lstStyle/>
          <a:p>
            <a:pPr defTabSz="457189">
              <a:defRPr/>
            </a:pPr>
            <a:r>
              <a:rPr lang="en-US" sz="2000">
                <a:gradFill>
                  <a:gsLst>
                    <a:gs pos="2917">
                      <a:srgbClr val="1A1A1A"/>
                    </a:gs>
                    <a:gs pos="30000">
                      <a:srgbClr val="1A1A1A"/>
                    </a:gs>
                  </a:gsLst>
                  <a:lin ang="5400000" scaled="0"/>
                </a:gradFill>
                <a:latin typeface="Segoe UI"/>
              </a:rPr>
              <a:t>Admin</a:t>
            </a:r>
          </a:p>
        </p:txBody>
      </p:sp>
      <p:cxnSp>
        <p:nvCxnSpPr>
          <p:cNvPr id="8" name="Straight Arrow Connector 7">
            <a:extLst>
              <a:ext uri="{FF2B5EF4-FFF2-40B4-BE49-F238E27FC236}">
                <a16:creationId xmlns:a16="http://schemas.microsoft.com/office/drawing/2014/main" id="{629026EA-D84E-4398-90A0-67E21B9C19BD}"/>
              </a:ext>
            </a:extLst>
          </p:cNvPr>
          <p:cNvCxnSpPr>
            <a:cxnSpLocks/>
            <a:stCxn id="5" idx="3"/>
          </p:cNvCxnSpPr>
          <p:nvPr/>
        </p:nvCxnSpPr>
        <p:spPr>
          <a:xfrm>
            <a:off x="7172962" y="5359615"/>
            <a:ext cx="211733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73180F-91CE-47F8-8419-A8523FADE01C}"/>
              </a:ext>
            </a:extLst>
          </p:cNvPr>
          <p:cNvCxnSpPr>
            <a:cxnSpLocks/>
            <a:stCxn id="4" idx="3"/>
            <a:endCxn id="5" idx="1"/>
          </p:cNvCxnSpPr>
          <p:nvPr/>
        </p:nvCxnSpPr>
        <p:spPr>
          <a:xfrm>
            <a:off x="3501755" y="5357427"/>
            <a:ext cx="1297261" cy="21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17E9A87-829F-4775-A02D-9CBB00F9B6E3}"/>
              </a:ext>
            </a:extLst>
          </p:cNvPr>
          <p:cNvSpPr txBox="1"/>
          <p:nvPr/>
        </p:nvSpPr>
        <p:spPr>
          <a:xfrm>
            <a:off x="814459" y="3959403"/>
            <a:ext cx="2620461" cy="261610"/>
          </a:xfrm>
          <a:prstGeom prst="rect">
            <a:avLst/>
          </a:prstGeom>
          <a:noFill/>
        </p:spPr>
        <p:txBody>
          <a:bodyPr wrap="none" lIns="0" tIns="0" rIns="0" bIns="0" rtlCol="0">
            <a:spAutoFit/>
          </a:bodyPr>
          <a:lstStyle/>
          <a:p>
            <a:pPr algn="l"/>
            <a:r>
              <a:rPr lang="en-US" sz="1700" b="1">
                <a:gradFill>
                  <a:gsLst>
                    <a:gs pos="2917">
                      <a:schemeClr val="tx1"/>
                    </a:gs>
                    <a:gs pos="30000">
                      <a:schemeClr val="tx1"/>
                    </a:gs>
                  </a:gsLst>
                  <a:lin ang="5400000" scaled="0"/>
                </a:gradFill>
              </a:rPr>
              <a:t>Activity Logging Web Svc</a:t>
            </a:r>
          </a:p>
        </p:txBody>
      </p:sp>
      <p:pic>
        <p:nvPicPr>
          <p:cNvPr id="11" name="Picture 10">
            <a:extLst>
              <a:ext uri="{FF2B5EF4-FFF2-40B4-BE49-F238E27FC236}">
                <a16:creationId xmlns:a16="http://schemas.microsoft.com/office/drawing/2014/main" id="{61570193-0531-47B8-8B73-4D9ACE7458E4}"/>
              </a:ext>
            </a:extLst>
          </p:cNvPr>
          <p:cNvPicPr>
            <a:picLocks noChangeAspect="1"/>
          </p:cNvPicPr>
          <p:nvPr/>
        </p:nvPicPr>
        <p:blipFill>
          <a:blip r:embed="rId5"/>
          <a:stretch>
            <a:fillRect/>
          </a:stretch>
        </p:blipFill>
        <p:spPr>
          <a:xfrm>
            <a:off x="9290298" y="4119772"/>
            <a:ext cx="1334639" cy="2088064"/>
          </a:xfrm>
          <a:prstGeom prst="rect">
            <a:avLst/>
          </a:prstGeom>
        </p:spPr>
      </p:pic>
      <p:pic>
        <p:nvPicPr>
          <p:cNvPr id="12" name="Picture 2" descr="Outlook.com">
            <a:extLst>
              <a:ext uri="{FF2B5EF4-FFF2-40B4-BE49-F238E27FC236}">
                <a16:creationId xmlns:a16="http://schemas.microsoft.com/office/drawing/2014/main" id="{266B8BD3-7D2D-40FE-A651-241426E989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567" y="4502305"/>
            <a:ext cx="376552" cy="3765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DE2C5A1-3A3A-4CB8-86DA-940CCB8FFC85}"/>
              </a:ext>
            </a:extLst>
          </p:cNvPr>
          <p:cNvPicPr>
            <a:picLocks noChangeAspect="1"/>
          </p:cNvPicPr>
          <p:nvPr/>
        </p:nvPicPr>
        <p:blipFill>
          <a:blip r:embed="rId7"/>
          <a:stretch>
            <a:fillRect/>
          </a:stretch>
        </p:blipFill>
        <p:spPr>
          <a:xfrm>
            <a:off x="4853391" y="4505517"/>
            <a:ext cx="484071" cy="379240"/>
          </a:xfrm>
          <a:prstGeom prst="rect">
            <a:avLst/>
          </a:prstGeom>
        </p:spPr>
      </p:pic>
      <p:pic>
        <p:nvPicPr>
          <p:cNvPr id="14" name="Picture 13">
            <a:extLst>
              <a:ext uri="{FF2B5EF4-FFF2-40B4-BE49-F238E27FC236}">
                <a16:creationId xmlns:a16="http://schemas.microsoft.com/office/drawing/2014/main" id="{0942D450-3180-401F-8E53-2CFD155AAA1A}"/>
              </a:ext>
            </a:extLst>
          </p:cNvPr>
          <p:cNvPicPr>
            <a:picLocks noChangeAspect="1"/>
          </p:cNvPicPr>
          <p:nvPr/>
        </p:nvPicPr>
        <p:blipFill>
          <a:blip r:embed="rId8"/>
          <a:stretch>
            <a:fillRect/>
          </a:stretch>
        </p:blipFill>
        <p:spPr>
          <a:xfrm>
            <a:off x="5705062" y="4502306"/>
            <a:ext cx="376551" cy="376551"/>
          </a:xfrm>
          <a:prstGeom prst="rect">
            <a:avLst/>
          </a:prstGeom>
        </p:spPr>
      </p:pic>
      <p:pic>
        <p:nvPicPr>
          <p:cNvPr id="15" name="Picture 14">
            <a:extLst>
              <a:ext uri="{FF2B5EF4-FFF2-40B4-BE49-F238E27FC236}">
                <a16:creationId xmlns:a16="http://schemas.microsoft.com/office/drawing/2014/main" id="{F2B0FC14-C8F7-41A5-9492-4B8A3A2B8FE3}"/>
              </a:ext>
            </a:extLst>
          </p:cNvPr>
          <p:cNvPicPr>
            <a:picLocks noChangeAspect="1"/>
          </p:cNvPicPr>
          <p:nvPr/>
        </p:nvPicPr>
        <p:blipFill>
          <a:blip r:embed="rId9"/>
          <a:stretch>
            <a:fillRect/>
          </a:stretch>
        </p:blipFill>
        <p:spPr>
          <a:xfrm>
            <a:off x="10373200" y="4254643"/>
            <a:ext cx="697208" cy="584583"/>
          </a:xfrm>
          <a:prstGeom prst="rect">
            <a:avLst/>
          </a:prstGeom>
        </p:spPr>
      </p:pic>
      <p:sp>
        <p:nvSpPr>
          <p:cNvPr id="16" name="Cylinder 15">
            <a:extLst>
              <a:ext uri="{FF2B5EF4-FFF2-40B4-BE49-F238E27FC236}">
                <a16:creationId xmlns:a16="http://schemas.microsoft.com/office/drawing/2014/main" id="{C2D367CB-00F1-45C7-97A2-17DD016314E9}"/>
              </a:ext>
            </a:extLst>
          </p:cNvPr>
          <p:cNvSpPr/>
          <p:nvPr/>
        </p:nvSpPr>
        <p:spPr bwMode="auto">
          <a:xfrm>
            <a:off x="1093317" y="4304400"/>
            <a:ext cx="1517163"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Power Apps logs</a:t>
            </a:r>
          </a:p>
        </p:txBody>
      </p:sp>
      <p:sp>
        <p:nvSpPr>
          <p:cNvPr id="18" name="Cylinder 17">
            <a:extLst>
              <a:ext uri="{FF2B5EF4-FFF2-40B4-BE49-F238E27FC236}">
                <a16:creationId xmlns:a16="http://schemas.microsoft.com/office/drawing/2014/main" id="{7DD09BA8-48A9-4635-8D1E-ADFE26BD12FA}"/>
              </a:ext>
            </a:extLst>
          </p:cNvPr>
          <p:cNvSpPr/>
          <p:nvPr/>
        </p:nvSpPr>
        <p:spPr bwMode="auto">
          <a:xfrm>
            <a:off x="1784488" y="5234905"/>
            <a:ext cx="1517163"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Power Automate logs</a:t>
            </a:r>
          </a:p>
        </p:txBody>
      </p:sp>
    </p:spTree>
    <p:extLst>
      <p:ext uri="{BB962C8B-B14F-4D97-AF65-F5344CB8AC3E}">
        <p14:creationId xmlns:p14="http://schemas.microsoft.com/office/powerpoint/2010/main" val="3063442278"/>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10FF-EA98-4891-8815-FB3C6BB9C55F}"/>
              </a:ext>
            </a:extLst>
          </p:cNvPr>
          <p:cNvSpPr>
            <a:spLocks noGrp="1"/>
          </p:cNvSpPr>
          <p:nvPr>
            <p:ph type="title"/>
          </p:nvPr>
        </p:nvSpPr>
        <p:spPr>
          <a:xfrm>
            <a:off x="489079" y="228603"/>
            <a:ext cx="11296416" cy="664797"/>
          </a:xfrm>
        </p:spPr>
        <p:txBody>
          <a:bodyPr>
            <a:normAutofit fontScale="90000"/>
          </a:bodyPr>
          <a:lstStyle/>
          <a:p>
            <a:r>
              <a:rPr lang="en-US" sz="4800"/>
              <a:t>CDS Auditing</a:t>
            </a:r>
          </a:p>
        </p:txBody>
      </p:sp>
      <p:sp>
        <p:nvSpPr>
          <p:cNvPr id="3" name="Text Placeholder 2">
            <a:extLst>
              <a:ext uri="{FF2B5EF4-FFF2-40B4-BE49-F238E27FC236}">
                <a16:creationId xmlns:a16="http://schemas.microsoft.com/office/drawing/2014/main" id="{9C5DD047-1D37-4107-B8D9-118F109825D2}"/>
              </a:ext>
            </a:extLst>
          </p:cNvPr>
          <p:cNvSpPr>
            <a:spLocks noGrp="1"/>
          </p:cNvSpPr>
          <p:nvPr>
            <p:ph type="body" sz="quarter" idx="10"/>
          </p:nvPr>
        </p:nvSpPr>
        <p:spPr>
          <a:xfrm>
            <a:off x="584200" y="1435498"/>
            <a:ext cx="6375896" cy="2737224"/>
          </a:xfrm>
        </p:spPr>
        <p:txBody>
          <a:bodyPr/>
          <a:lstStyle/>
          <a:p>
            <a:r>
              <a:rPr lang="en-US"/>
              <a:t>Three level configuration</a:t>
            </a:r>
            <a:br>
              <a:rPr lang="en-US"/>
            </a:br>
            <a:endParaRPr lang="en-US"/>
          </a:p>
          <a:p>
            <a:r>
              <a:rPr lang="en-US"/>
              <a:t>All custom and most customizable entities can be audited</a:t>
            </a:r>
          </a:p>
        </p:txBody>
      </p:sp>
      <p:sp>
        <p:nvSpPr>
          <p:cNvPr id="4" name="Rectangle 3">
            <a:extLst>
              <a:ext uri="{FF2B5EF4-FFF2-40B4-BE49-F238E27FC236}">
                <a16:creationId xmlns:a16="http://schemas.microsoft.com/office/drawing/2014/main" id="{7F958D0D-8623-4D85-B06E-F5E4D20CFC1F}"/>
              </a:ext>
            </a:extLst>
          </p:cNvPr>
          <p:cNvSpPr/>
          <p:nvPr/>
        </p:nvSpPr>
        <p:spPr bwMode="auto">
          <a:xfrm>
            <a:off x="7728181" y="1700808"/>
            <a:ext cx="3456384"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1. Environment</a:t>
            </a:r>
          </a:p>
        </p:txBody>
      </p:sp>
      <p:sp>
        <p:nvSpPr>
          <p:cNvPr id="5" name="Rectangle 4">
            <a:extLst>
              <a:ext uri="{FF2B5EF4-FFF2-40B4-BE49-F238E27FC236}">
                <a16:creationId xmlns:a16="http://schemas.microsoft.com/office/drawing/2014/main" id="{2F99BA9E-A496-473B-9A68-368D3499571E}"/>
              </a:ext>
            </a:extLst>
          </p:cNvPr>
          <p:cNvSpPr/>
          <p:nvPr/>
        </p:nvSpPr>
        <p:spPr bwMode="auto">
          <a:xfrm>
            <a:off x="8016213" y="2696520"/>
            <a:ext cx="3168352"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2. Entity</a:t>
            </a:r>
          </a:p>
        </p:txBody>
      </p:sp>
      <p:sp>
        <p:nvSpPr>
          <p:cNvPr id="6" name="Rectangle 5">
            <a:extLst>
              <a:ext uri="{FF2B5EF4-FFF2-40B4-BE49-F238E27FC236}">
                <a16:creationId xmlns:a16="http://schemas.microsoft.com/office/drawing/2014/main" id="{F3E507D4-29F2-4FB5-AF29-BC2034D57736}"/>
              </a:ext>
            </a:extLst>
          </p:cNvPr>
          <p:cNvSpPr/>
          <p:nvPr/>
        </p:nvSpPr>
        <p:spPr bwMode="auto">
          <a:xfrm>
            <a:off x="8592278" y="3717032"/>
            <a:ext cx="261914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3. Field</a:t>
            </a:r>
          </a:p>
        </p:txBody>
      </p:sp>
    </p:spTree>
    <p:extLst>
      <p:ext uri="{BB962C8B-B14F-4D97-AF65-F5344CB8AC3E}">
        <p14:creationId xmlns:p14="http://schemas.microsoft.com/office/powerpoint/2010/main" val="1244230386"/>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C800-FC63-492C-AA20-83ED682A4314}"/>
              </a:ext>
            </a:extLst>
          </p:cNvPr>
          <p:cNvSpPr>
            <a:spLocks noGrp="1"/>
          </p:cNvSpPr>
          <p:nvPr>
            <p:ph type="title"/>
          </p:nvPr>
        </p:nvSpPr>
        <p:spPr>
          <a:xfrm>
            <a:off x="489079" y="228603"/>
            <a:ext cx="11296416" cy="664797"/>
          </a:xfrm>
        </p:spPr>
        <p:txBody>
          <a:bodyPr>
            <a:normAutofit fontScale="90000"/>
          </a:bodyPr>
          <a:lstStyle/>
          <a:p>
            <a:r>
              <a:rPr lang="en-US" sz="4800"/>
              <a:t>Enable CDS auditing for the environment</a:t>
            </a:r>
          </a:p>
        </p:txBody>
      </p:sp>
      <p:pic>
        <p:nvPicPr>
          <p:cNvPr id="4" name="Picture 3">
            <a:extLst>
              <a:ext uri="{FF2B5EF4-FFF2-40B4-BE49-F238E27FC236}">
                <a16:creationId xmlns:a16="http://schemas.microsoft.com/office/drawing/2014/main" id="{8CA9F819-3422-49A1-BD38-6DB9B6492F6B}"/>
              </a:ext>
            </a:extLst>
          </p:cNvPr>
          <p:cNvPicPr>
            <a:picLocks noChangeAspect="1"/>
          </p:cNvPicPr>
          <p:nvPr/>
        </p:nvPicPr>
        <p:blipFill>
          <a:blip r:embed="rId3"/>
          <a:stretch>
            <a:fillRect/>
          </a:stretch>
        </p:blipFill>
        <p:spPr>
          <a:xfrm>
            <a:off x="719403" y="1700808"/>
            <a:ext cx="6032352" cy="3301408"/>
          </a:xfrm>
          <a:prstGeom prst="rect">
            <a:avLst/>
          </a:prstGeom>
          <a:ln>
            <a:solidFill>
              <a:schemeClr val="tx1"/>
            </a:solidFill>
          </a:ln>
        </p:spPr>
      </p:pic>
      <p:pic>
        <p:nvPicPr>
          <p:cNvPr id="5" name="Picture 4">
            <a:extLst>
              <a:ext uri="{FF2B5EF4-FFF2-40B4-BE49-F238E27FC236}">
                <a16:creationId xmlns:a16="http://schemas.microsoft.com/office/drawing/2014/main" id="{0C166FF2-8249-4A87-A011-E5409AFB4AFA}"/>
              </a:ext>
            </a:extLst>
          </p:cNvPr>
          <p:cNvPicPr>
            <a:picLocks noChangeAspect="1"/>
          </p:cNvPicPr>
          <p:nvPr/>
        </p:nvPicPr>
        <p:blipFill>
          <a:blip r:embed="rId4"/>
          <a:stretch>
            <a:fillRect/>
          </a:stretch>
        </p:blipFill>
        <p:spPr>
          <a:xfrm>
            <a:off x="8304246" y="1763931"/>
            <a:ext cx="2548597" cy="3175163"/>
          </a:xfrm>
          <a:prstGeom prst="rect">
            <a:avLst/>
          </a:prstGeom>
          <a:ln>
            <a:solidFill>
              <a:schemeClr val="tx1"/>
            </a:solidFill>
          </a:ln>
        </p:spPr>
      </p:pic>
      <p:sp>
        <p:nvSpPr>
          <p:cNvPr id="6" name="Arrow: Right 5">
            <a:extLst>
              <a:ext uri="{FF2B5EF4-FFF2-40B4-BE49-F238E27FC236}">
                <a16:creationId xmlns:a16="http://schemas.microsoft.com/office/drawing/2014/main" id="{569822FF-37FA-4689-A6F8-EFC3F8442BB0}"/>
              </a:ext>
            </a:extLst>
          </p:cNvPr>
          <p:cNvSpPr/>
          <p:nvPr/>
        </p:nvSpPr>
        <p:spPr bwMode="auto">
          <a:xfrm>
            <a:off x="6576054" y="3351512"/>
            <a:ext cx="1344149" cy="941584"/>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Tree>
    <p:extLst>
      <p:ext uri="{BB962C8B-B14F-4D97-AF65-F5344CB8AC3E}">
        <p14:creationId xmlns:p14="http://schemas.microsoft.com/office/powerpoint/2010/main" val="3073453499"/>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9CF1-DC0C-4B99-91B1-6DF94F9FE2D7}"/>
              </a:ext>
            </a:extLst>
          </p:cNvPr>
          <p:cNvSpPr>
            <a:spLocks noGrp="1"/>
          </p:cNvSpPr>
          <p:nvPr>
            <p:ph type="title"/>
          </p:nvPr>
        </p:nvSpPr>
        <p:spPr>
          <a:xfrm>
            <a:off x="489079" y="228603"/>
            <a:ext cx="11296416" cy="664797"/>
          </a:xfrm>
        </p:spPr>
        <p:txBody>
          <a:bodyPr>
            <a:normAutofit fontScale="90000"/>
          </a:bodyPr>
          <a:lstStyle/>
          <a:p>
            <a:r>
              <a:rPr lang="en-US" sz="4800"/>
              <a:t>Enable for Entity and Field</a:t>
            </a:r>
          </a:p>
        </p:txBody>
      </p:sp>
      <p:pic>
        <p:nvPicPr>
          <p:cNvPr id="4" name="Picture 3">
            <a:extLst>
              <a:ext uri="{FF2B5EF4-FFF2-40B4-BE49-F238E27FC236}">
                <a16:creationId xmlns:a16="http://schemas.microsoft.com/office/drawing/2014/main" id="{CDFF779E-70C1-4251-A994-90F0CCCD0904}"/>
              </a:ext>
            </a:extLst>
          </p:cNvPr>
          <p:cNvPicPr>
            <a:picLocks noChangeAspect="1"/>
          </p:cNvPicPr>
          <p:nvPr/>
        </p:nvPicPr>
        <p:blipFill>
          <a:blip r:embed="rId3"/>
          <a:stretch>
            <a:fillRect/>
          </a:stretch>
        </p:blipFill>
        <p:spPr>
          <a:xfrm>
            <a:off x="489079" y="2523020"/>
            <a:ext cx="5414900" cy="1609429"/>
          </a:xfrm>
          <a:prstGeom prst="rect">
            <a:avLst/>
          </a:prstGeom>
          <a:ln>
            <a:solidFill>
              <a:schemeClr val="tx1"/>
            </a:solidFill>
          </a:ln>
        </p:spPr>
      </p:pic>
      <p:pic>
        <p:nvPicPr>
          <p:cNvPr id="5" name="Picture 4">
            <a:extLst>
              <a:ext uri="{FF2B5EF4-FFF2-40B4-BE49-F238E27FC236}">
                <a16:creationId xmlns:a16="http://schemas.microsoft.com/office/drawing/2014/main" id="{0D4FAA38-A355-458F-82E3-12C7D099E7A0}"/>
              </a:ext>
            </a:extLst>
          </p:cNvPr>
          <p:cNvPicPr>
            <a:picLocks noChangeAspect="1"/>
          </p:cNvPicPr>
          <p:nvPr/>
        </p:nvPicPr>
        <p:blipFill>
          <a:blip r:embed="rId4"/>
          <a:stretch>
            <a:fillRect/>
          </a:stretch>
        </p:blipFill>
        <p:spPr>
          <a:xfrm>
            <a:off x="6288022" y="2413449"/>
            <a:ext cx="5073415" cy="1975659"/>
          </a:xfrm>
          <a:prstGeom prst="rect">
            <a:avLst/>
          </a:prstGeom>
          <a:ln>
            <a:solidFill>
              <a:schemeClr val="tx1"/>
            </a:solidFill>
          </a:ln>
        </p:spPr>
      </p:pic>
      <p:sp>
        <p:nvSpPr>
          <p:cNvPr id="6" name="Rectangle 5">
            <a:extLst>
              <a:ext uri="{FF2B5EF4-FFF2-40B4-BE49-F238E27FC236}">
                <a16:creationId xmlns:a16="http://schemas.microsoft.com/office/drawing/2014/main" id="{5068A83D-740E-4DFF-8184-E3F209D6CC52}"/>
              </a:ext>
            </a:extLst>
          </p:cNvPr>
          <p:cNvSpPr/>
          <p:nvPr/>
        </p:nvSpPr>
        <p:spPr bwMode="auto">
          <a:xfrm>
            <a:off x="519795" y="1892829"/>
            <a:ext cx="4992555"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Entity Level</a:t>
            </a:r>
          </a:p>
        </p:txBody>
      </p:sp>
      <p:sp>
        <p:nvSpPr>
          <p:cNvPr id="7" name="Rectangle 6">
            <a:extLst>
              <a:ext uri="{FF2B5EF4-FFF2-40B4-BE49-F238E27FC236}">
                <a16:creationId xmlns:a16="http://schemas.microsoft.com/office/drawing/2014/main" id="{34665534-C20E-45B5-9B24-9706E5F67DDC}"/>
              </a:ext>
            </a:extLst>
          </p:cNvPr>
          <p:cNvSpPr/>
          <p:nvPr/>
        </p:nvSpPr>
        <p:spPr bwMode="auto">
          <a:xfrm>
            <a:off x="6288021" y="1892829"/>
            <a:ext cx="4992555"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Field Level</a:t>
            </a:r>
          </a:p>
        </p:txBody>
      </p:sp>
    </p:spTree>
    <p:extLst>
      <p:ext uri="{BB962C8B-B14F-4D97-AF65-F5344CB8AC3E}">
        <p14:creationId xmlns:p14="http://schemas.microsoft.com/office/powerpoint/2010/main" val="622078537"/>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Alert &amp; act on that activity</a:t>
            </a:r>
          </a:p>
        </p:txBody>
      </p:sp>
    </p:spTree>
    <p:extLst>
      <p:ext uri="{BB962C8B-B14F-4D97-AF65-F5344CB8AC3E}">
        <p14:creationId xmlns:p14="http://schemas.microsoft.com/office/powerpoint/2010/main" val="38349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A39-1D60-4772-888B-490A4E5038BD}"/>
              </a:ext>
            </a:extLst>
          </p:cNvPr>
          <p:cNvSpPr>
            <a:spLocks noGrp="1"/>
          </p:cNvSpPr>
          <p:nvPr>
            <p:ph type="title"/>
          </p:nvPr>
        </p:nvSpPr>
        <p:spPr>
          <a:xfrm>
            <a:off x="489079" y="228604"/>
            <a:ext cx="11296416" cy="1107996"/>
          </a:xfrm>
        </p:spPr>
        <p:txBody>
          <a:bodyPr>
            <a:normAutofit fontScale="90000"/>
          </a:bodyPr>
          <a:lstStyle/>
          <a:p>
            <a:r>
              <a:rPr lang="en-US"/>
              <a:t>Leverage management connectors &amp; PowerShell as powerful reporting tools + tools for action</a:t>
            </a:r>
          </a:p>
        </p:txBody>
      </p:sp>
      <p:sp>
        <p:nvSpPr>
          <p:cNvPr id="3" name="Content Placeholder 2">
            <a:extLst>
              <a:ext uri="{FF2B5EF4-FFF2-40B4-BE49-F238E27FC236}">
                <a16:creationId xmlns:a16="http://schemas.microsoft.com/office/drawing/2014/main" id="{6782451E-FE15-4CB8-81A3-DF0B405E4966}"/>
              </a:ext>
            </a:extLst>
          </p:cNvPr>
          <p:cNvSpPr>
            <a:spLocks noGrp="1"/>
          </p:cNvSpPr>
          <p:nvPr>
            <p:ph sz="quarter" idx="10"/>
          </p:nvPr>
        </p:nvSpPr>
        <p:spPr>
          <a:xfrm>
            <a:off x="586580" y="1684029"/>
            <a:ext cx="11296416" cy="2622256"/>
          </a:xfrm>
        </p:spPr>
        <p:txBody>
          <a:bodyPr/>
          <a:lstStyle/>
          <a:p>
            <a:r>
              <a:rPr lang="en-US" sz="2400" dirty="0"/>
              <a:t>The PowerShell Cmdlets give admins full visibility to all activity for PowerApps and Flow in their organization - </a:t>
            </a:r>
            <a:r>
              <a:rPr lang="en-US" sz="2400" dirty="0">
                <a:hlinkClick r:id="rId3"/>
              </a:rPr>
              <a:t>aka.ms/</a:t>
            </a:r>
            <a:r>
              <a:rPr lang="en-US" sz="2400" dirty="0" err="1">
                <a:hlinkClick r:id="rId3"/>
              </a:rPr>
              <a:t>powerappspowershell</a:t>
            </a:r>
            <a:r>
              <a:rPr lang="en-US" sz="2400" dirty="0"/>
              <a:t>.</a:t>
            </a:r>
          </a:p>
          <a:p>
            <a:endParaRPr lang="en-US" sz="2400" dirty="0"/>
          </a:p>
          <a:p>
            <a:r>
              <a:rPr lang="en-US" sz="2400" dirty="0"/>
              <a:t>Management connectors</a:t>
            </a:r>
          </a:p>
          <a:p>
            <a:pPr lvl="1"/>
            <a:r>
              <a:rPr lang="en-US" sz="1800" b="1" dirty="0"/>
              <a:t>Full visibility</a:t>
            </a:r>
            <a:r>
              <a:rPr lang="en-US" sz="1800" dirty="0"/>
              <a:t>: Power Platform APIs in an accessible connector interface, provide admin access to resources</a:t>
            </a:r>
          </a:p>
          <a:p>
            <a:pPr lvl="1"/>
            <a:r>
              <a:rPr lang="en-US" sz="1800" b="1" dirty="0"/>
              <a:t>Customization </a:t>
            </a:r>
            <a:r>
              <a:rPr lang="en-US" sz="1800" dirty="0"/>
              <a:t>: Pull the metadata you need to build the custom reports you want</a:t>
            </a:r>
          </a:p>
          <a:p>
            <a:pPr lvl="1"/>
            <a:r>
              <a:rPr lang="en-US" sz="1800" b="1" u="sng" dirty="0"/>
              <a:t>Flexibility</a:t>
            </a:r>
            <a:r>
              <a:rPr lang="en-US" sz="1800" u="sng" dirty="0"/>
              <a:t>: Build the policies you need to implement administration + governance requirements</a:t>
            </a:r>
          </a:p>
        </p:txBody>
      </p:sp>
      <p:pic>
        <p:nvPicPr>
          <p:cNvPr id="4" name="Picture 3">
            <a:extLst>
              <a:ext uri="{FF2B5EF4-FFF2-40B4-BE49-F238E27FC236}">
                <a16:creationId xmlns:a16="http://schemas.microsoft.com/office/drawing/2014/main" id="{9C956852-F61D-4B03-99ED-3DCD6DFE5429}"/>
              </a:ext>
            </a:extLst>
          </p:cNvPr>
          <p:cNvPicPr>
            <a:picLocks noChangeAspect="1"/>
          </p:cNvPicPr>
          <p:nvPr/>
        </p:nvPicPr>
        <p:blipFill>
          <a:blip r:embed="rId4"/>
          <a:stretch>
            <a:fillRect/>
          </a:stretch>
        </p:blipFill>
        <p:spPr>
          <a:xfrm>
            <a:off x="1103445" y="4596301"/>
            <a:ext cx="551040" cy="551040"/>
          </a:xfrm>
          <a:prstGeom prst="rect">
            <a:avLst/>
          </a:prstGeom>
        </p:spPr>
      </p:pic>
      <p:pic>
        <p:nvPicPr>
          <p:cNvPr id="5" name="Picture 4">
            <a:extLst>
              <a:ext uri="{FF2B5EF4-FFF2-40B4-BE49-F238E27FC236}">
                <a16:creationId xmlns:a16="http://schemas.microsoft.com/office/drawing/2014/main" id="{9AB4072C-E65D-425E-B488-08489B03B2BE}"/>
              </a:ext>
            </a:extLst>
          </p:cNvPr>
          <p:cNvPicPr>
            <a:picLocks noChangeAspect="1"/>
          </p:cNvPicPr>
          <p:nvPr/>
        </p:nvPicPr>
        <p:blipFill>
          <a:blip r:embed="rId5"/>
          <a:stretch>
            <a:fillRect/>
          </a:stretch>
        </p:blipFill>
        <p:spPr>
          <a:xfrm>
            <a:off x="1103445" y="5253203"/>
            <a:ext cx="551040" cy="551040"/>
          </a:xfrm>
          <a:prstGeom prst="rect">
            <a:avLst/>
          </a:prstGeom>
        </p:spPr>
      </p:pic>
      <p:pic>
        <p:nvPicPr>
          <p:cNvPr id="7" name="Picture 6">
            <a:extLst>
              <a:ext uri="{FF2B5EF4-FFF2-40B4-BE49-F238E27FC236}">
                <a16:creationId xmlns:a16="http://schemas.microsoft.com/office/drawing/2014/main" id="{3BCF9E50-C19A-4C28-9869-7B3ACC9981FB}"/>
              </a:ext>
            </a:extLst>
          </p:cNvPr>
          <p:cNvPicPr>
            <a:picLocks noChangeAspect="1"/>
          </p:cNvPicPr>
          <p:nvPr/>
        </p:nvPicPr>
        <p:blipFill>
          <a:blip r:embed="rId6"/>
          <a:stretch>
            <a:fillRect/>
          </a:stretch>
        </p:blipFill>
        <p:spPr>
          <a:xfrm>
            <a:off x="4943872" y="5205285"/>
            <a:ext cx="551040" cy="551040"/>
          </a:xfrm>
          <a:prstGeom prst="rect">
            <a:avLst/>
          </a:prstGeom>
        </p:spPr>
      </p:pic>
      <p:pic>
        <p:nvPicPr>
          <p:cNvPr id="8" name="Picture 7">
            <a:extLst>
              <a:ext uri="{FF2B5EF4-FFF2-40B4-BE49-F238E27FC236}">
                <a16:creationId xmlns:a16="http://schemas.microsoft.com/office/drawing/2014/main" id="{391C343D-34CE-48FA-87F4-D41384187CF8}"/>
              </a:ext>
            </a:extLst>
          </p:cNvPr>
          <p:cNvPicPr>
            <a:picLocks noChangeAspect="1"/>
          </p:cNvPicPr>
          <p:nvPr/>
        </p:nvPicPr>
        <p:blipFill>
          <a:blip r:embed="rId7"/>
          <a:stretch>
            <a:fillRect/>
          </a:stretch>
        </p:blipFill>
        <p:spPr>
          <a:xfrm>
            <a:off x="4943872" y="4552864"/>
            <a:ext cx="551040" cy="551040"/>
          </a:xfrm>
          <a:prstGeom prst="rect">
            <a:avLst/>
          </a:prstGeom>
        </p:spPr>
      </p:pic>
      <p:sp>
        <p:nvSpPr>
          <p:cNvPr id="9" name="TextBox 8">
            <a:extLst>
              <a:ext uri="{FF2B5EF4-FFF2-40B4-BE49-F238E27FC236}">
                <a16:creationId xmlns:a16="http://schemas.microsoft.com/office/drawing/2014/main" id="{B5E63010-9B32-43C2-A4CF-0245BB3D359E}"/>
              </a:ext>
            </a:extLst>
          </p:cNvPr>
          <p:cNvSpPr txBox="1"/>
          <p:nvPr/>
        </p:nvSpPr>
        <p:spPr>
          <a:xfrm>
            <a:off x="5539556" y="4628329"/>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Admins</a:t>
            </a:r>
          </a:p>
        </p:txBody>
      </p:sp>
      <p:sp>
        <p:nvSpPr>
          <p:cNvPr id="10" name="TextBox 9">
            <a:extLst>
              <a:ext uri="{FF2B5EF4-FFF2-40B4-BE49-F238E27FC236}">
                <a16:creationId xmlns:a16="http://schemas.microsoft.com/office/drawing/2014/main" id="{BB074493-B5BA-4B38-BF03-BDC09709ED3D}"/>
              </a:ext>
            </a:extLst>
          </p:cNvPr>
          <p:cNvSpPr txBox="1"/>
          <p:nvPr/>
        </p:nvSpPr>
        <p:spPr>
          <a:xfrm>
            <a:off x="5539557" y="5280751"/>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App Makers</a:t>
            </a:r>
          </a:p>
        </p:txBody>
      </p:sp>
      <p:sp>
        <p:nvSpPr>
          <p:cNvPr id="11" name="TextBox 10">
            <a:extLst>
              <a:ext uri="{FF2B5EF4-FFF2-40B4-BE49-F238E27FC236}">
                <a16:creationId xmlns:a16="http://schemas.microsoft.com/office/drawing/2014/main" id="{6C7B7387-8A82-4AE8-81AF-6C6C41CEC373}"/>
              </a:ext>
            </a:extLst>
          </p:cNvPr>
          <p:cNvSpPr txBox="1"/>
          <p:nvPr/>
        </p:nvSpPr>
        <p:spPr>
          <a:xfrm>
            <a:off x="1699131" y="4671767"/>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 Platform for Admins</a:t>
            </a:r>
          </a:p>
        </p:txBody>
      </p:sp>
      <p:sp>
        <p:nvSpPr>
          <p:cNvPr id="13" name="TextBox 12">
            <a:extLst>
              <a:ext uri="{FF2B5EF4-FFF2-40B4-BE49-F238E27FC236}">
                <a16:creationId xmlns:a16="http://schemas.microsoft.com/office/drawing/2014/main" id="{1E1DBFA0-DE15-4D14-AD08-1500F0A0D3C3}"/>
              </a:ext>
            </a:extLst>
          </p:cNvPr>
          <p:cNvSpPr txBox="1"/>
          <p:nvPr/>
        </p:nvSpPr>
        <p:spPr>
          <a:xfrm>
            <a:off x="1688180" y="5328668"/>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Flow Management</a:t>
            </a:r>
          </a:p>
        </p:txBody>
      </p:sp>
    </p:spTree>
    <p:extLst>
      <p:ext uri="{BB962C8B-B14F-4D97-AF65-F5344CB8AC3E}">
        <p14:creationId xmlns:p14="http://schemas.microsoft.com/office/powerpoint/2010/main" val="3649112933"/>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90DB-82EC-42AD-8B30-61C2A55AF976}"/>
              </a:ext>
            </a:extLst>
          </p:cNvPr>
          <p:cNvSpPr>
            <a:spLocks noGrp="1"/>
          </p:cNvSpPr>
          <p:nvPr>
            <p:ph type="title"/>
          </p:nvPr>
        </p:nvSpPr>
        <p:spPr>
          <a:xfrm>
            <a:off x="588263" y="457200"/>
            <a:ext cx="11018520" cy="553998"/>
          </a:xfrm>
        </p:spPr>
        <p:txBody>
          <a:bodyPr>
            <a:normAutofit fontScale="90000"/>
          </a:bodyPr>
          <a:lstStyle/>
          <a:p>
            <a:r>
              <a:rPr lang="en-US"/>
              <a:t>Establish and automate your audit process</a:t>
            </a:r>
          </a:p>
        </p:txBody>
      </p:sp>
      <p:graphicFrame>
        <p:nvGraphicFramePr>
          <p:cNvPr id="7" name="Table 6">
            <a:extLst>
              <a:ext uri="{FF2B5EF4-FFF2-40B4-BE49-F238E27FC236}">
                <a16:creationId xmlns:a16="http://schemas.microsoft.com/office/drawing/2014/main" id="{D7DC4349-03D7-4EE1-BAD2-74FDB0A035A6}"/>
              </a:ext>
            </a:extLst>
          </p:cNvPr>
          <p:cNvGraphicFramePr>
            <a:graphicFrameLocks noGrp="1"/>
          </p:cNvGraphicFramePr>
          <p:nvPr/>
        </p:nvGraphicFramePr>
        <p:xfrm>
          <a:off x="1139661" y="2748131"/>
          <a:ext cx="6766560" cy="2134646"/>
        </p:xfrm>
        <a:graphic>
          <a:graphicData uri="http://schemas.openxmlformats.org/drawingml/2006/table">
            <a:tbl>
              <a:tblPr firstRow="1" bandRow="1">
                <a:tableStyleId>{5940675A-B579-460E-94D1-54222C63F5DA}</a:tableStyleId>
              </a:tblPr>
              <a:tblGrid>
                <a:gridCol w="2966174">
                  <a:extLst>
                    <a:ext uri="{9D8B030D-6E8A-4147-A177-3AD203B41FA5}">
                      <a16:colId xmlns:a16="http://schemas.microsoft.com/office/drawing/2014/main" val="2460739804"/>
                    </a:ext>
                  </a:extLst>
                </a:gridCol>
                <a:gridCol w="3800386">
                  <a:extLst>
                    <a:ext uri="{9D8B030D-6E8A-4147-A177-3AD203B41FA5}">
                      <a16:colId xmlns:a16="http://schemas.microsoft.com/office/drawing/2014/main" val="1964931480"/>
                    </a:ext>
                  </a:extLst>
                </a:gridCol>
              </a:tblGrid>
              <a:tr h="514581">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Canvas app, flow creation</a:t>
                      </a:r>
                    </a:p>
                  </a:txBody>
                  <a:tcPr marL="121920" marR="121920" marT="60960" marB="60960" anchor="ctr"/>
                </a:tc>
                <a:tc>
                  <a:txBody>
                    <a:bodyPr/>
                    <a:lstStyle/>
                    <a:p>
                      <a:pPr algn="l"/>
                      <a:r>
                        <a:rPr lang="en-US" sz="1800" u="sng" kern="1200" dirty="0">
                          <a:effectLst/>
                          <a:hlinkClick r:id="rId2"/>
                        </a:rPr>
                        <a:t>aka.ms/</a:t>
                      </a:r>
                      <a:r>
                        <a:rPr lang="en-US" sz="1800" u="sng" kern="1200" dirty="0" err="1">
                          <a:effectLst/>
                          <a:hlinkClick r:id="rId2"/>
                        </a:rPr>
                        <a:t>restrictappcreators</a:t>
                      </a:r>
                      <a:r>
                        <a:rPr lang="en-US" sz="1800" kern="1200" dirty="0">
                          <a:effectLst/>
                        </a:rPr>
                        <a:t> </a:t>
                      </a:r>
                      <a:endParaRPr lang="en-US" sz="1800" dirty="0"/>
                    </a:p>
                  </a:txBody>
                  <a:tcPr marL="121920" marR="121920" marT="60960" marB="60960" anchor="ctr"/>
                </a:tc>
                <a:extLst>
                  <a:ext uri="{0D108BD9-81ED-4DB2-BD59-A6C34878D82A}">
                    <a16:rowId xmlns:a16="http://schemas.microsoft.com/office/drawing/2014/main" val="1564408365"/>
                  </a:ext>
                </a:extLst>
              </a:tr>
              <a:tr h="842043">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Specific connector usage </a:t>
                      </a:r>
                    </a:p>
                  </a:txBody>
                  <a:tcPr marL="121920" marR="121920" marT="60960" marB="6096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3"/>
                        </a:rPr>
                        <a:t>aka.ms/</a:t>
                      </a:r>
                      <a:r>
                        <a:rPr lang="en-US" sz="1800" u="sng" kern="1200" err="1">
                          <a:effectLst/>
                          <a:hlinkClick r:id="rId3"/>
                        </a:rPr>
                        <a:t>restrictflowconnector</a:t>
                      </a:r>
                      <a:endParaRPr lang="en-US" sz="1800" u="sng" kern="1200">
                        <a:effectLs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4"/>
                        </a:rPr>
                        <a:t>aka.ms/</a:t>
                      </a:r>
                      <a:r>
                        <a:rPr lang="en-US" sz="1800" u="sng" kern="1200" err="1">
                          <a:effectLst/>
                          <a:hlinkClick r:id="rId4"/>
                        </a:rPr>
                        <a:t>restrictappconnector</a:t>
                      </a:r>
                      <a:endParaRPr lang="en-US" sz="1800" kern="1200">
                        <a:solidFill>
                          <a:schemeClr val="dk1"/>
                        </a:solidFill>
                        <a:effectLst/>
                        <a:latin typeface="+mn-lt"/>
                        <a:ea typeface="+mn-ea"/>
                        <a:cs typeface="+mn-cs"/>
                      </a:endParaRPr>
                    </a:p>
                  </a:txBody>
                  <a:tcPr marL="121920" marR="121920" marT="60960" marB="60960" anchor="ctr"/>
                </a:tc>
                <a:extLst>
                  <a:ext uri="{0D108BD9-81ED-4DB2-BD59-A6C34878D82A}">
                    <a16:rowId xmlns:a16="http://schemas.microsoft.com/office/drawing/2014/main" val="2930095485"/>
                  </a:ext>
                </a:extLst>
              </a:tr>
              <a:tr h="778022">
                <a:tc>
                  <a:txBody>
                    <a:bodyPr/>
                    <a:lstStyle/>
                    <a:p>
                      <a:pPr algn="l"/>
                      <a:r>
                        <a:rPr lang="en-US" sz="1800" kern="1200">
                          <a:solidFill>
                            <a:schemeClr val="tx1"/>
                          </a:solidFill>
                          <a:latin typeface="+mn-lt"/>
                          <a:ea typeface="+mn-ea"/>
                          <a:cs typeface="+mn-cs"/>
                        </a:rPr>
                        <a:t>Newly added connectors</a:t>
                      </a:r>
                    </a:p>
                  </a:txBody>
                  <a:tcPr marL="121920" marR="121920" marT="60960" marB="60960" anchor="ctr"/>
                </a:tc>
                <a:tc>
                  <a:txBody>
                    <a:bodyPr/>
                    <a:lstStyle/>
                    <a:p>
                      <a:pPr marL="0" marR="0" lvl="0" indent="0" algn="l" defTabSz="914325" rtl="0" eaLnBrk="1" fontAlgn="auto" latinLnBrk="0" hangingPunct="1">
                        <a:lnSpc>
                          <a:spcPct val="100000"/>
                        </a:lnSpc>
                        <a:spcBef>
                          <a:spcPts val="0"/>
                        </a:spcBef>
                        <a:spcAft>
                          <a:spcPts val="0"/>
                        </a:spcAft>
                        <a:buClrTx/>
                        <a:buSzTx/>
                        <a:buFontTx/>
                        <a:buNone/>
                        <a:tabLst/>
                        <a:defRPr/>
                      </a:pPr>
                      <a:r>
                        <a:rPr lang="en-US" sz="1800" dirty="0">
                          <a:hlinkClick r:id="rId5"/>
                        </a:rPr>
                        <a:t>aka.ms/</a:t>
                      </a:r>
                      <a:r>
                        <a:rPr lang="en-US" sz="1800" dirty="0" err="1">
                          <a:hlinkClick r:id="rId5"/>
                        </a:rPr>
                        <a:t>newconnectornotification</a:t>
                      </a:r>
                      <a:r>
                        <a:rPr lang="en-US" sz="1800" dirty="0"/>
                        <a:t> </a:t>
                      </a:r>
                    </a:p>
                  </a:txBody>
                  <a:tcPr marL="121920" marR="121920" marT="60960" marB="60960" anchor="ctr"/>
                </a:tc>
                <a:extLst>
                  <a:ext uri="{0D108BD9-81ED-4DB2-BD59-A6C34878D82A}">
                    <a16:rowId xmlns:a16="http://schemas.microsoft.com/office/drawing/2014/main" val="595939167"/>
                  </a:ext>
                </a:extLst>
              </a:tr>
            </a:tbl>
          </a:graphicData>
        </a:graphic>
      </p:graphicFrame>
      <p:sp>
        <p:nvSpPr>
          <p:cNvPr id="8" name="Text Placeholder 2">
            <a:extLst>
              <a:ext uri="{FF2B5EF4-FFF2-40B4-BE49-F238E27FC236}">
                <a16:creationId xmlns:a16="http://schemas.microsoft.com/office/drawing/2014/main" id="{BBA4E0C5-8D7E-47B8-A83F-16F3ADDB36FA}"/>
              </a:ext>
            </a:extLst>
          </p:cNvPr>
          <p:cNvSpPr txBox="1">
            <a:spLocks/>
          </p:cNvSpPr>
          <p:nvPr/>
        </p:nvSpPr>
        <p:spPr>
          <a:xfrm>
            <a:off x="586390" y="1326802"/>
            <a:ext cx="9642608" cy="4579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rPr>
              <a:t>Create your own workflows using the management connectors that permit or restrict behavior based on your organization’s policies (e.g. create an attestation process for assets in the default env)</a:t>
            </a: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mj-lt"/>
              <a:buAutoNum type="arabicPeriod" startAt="2"/>
              <a:tabLst/>
              <a:defRPr/>
            </a:pPr>
            <a:r>
              <a:rPr kumimoji="0" lang="en-US" sz="2400" b="0" i="0" u="none" strike="noStrike" kern="1200" cap="none" spc="0" normalizeH="0" baseline="0" noProof="0" dirty="0" err="1">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CoE</a:t>
            </a: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 starter kit comes with its own audit workflow template:</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pic>
        <p:nvPicPr>
          <p:cNvPr id="9" name="Picture 8">
            <a:extLst>
              <a:ext uri="{FF2B5EF4-FFF2-40B4-BE49-F238E27FC236}">
                <a16:creationId xmlns:a16="http://schemas.microsoft.com/office/drawing/2014/main" id="{23BDA954-05B5-43A9-8BE8-79DE34B02DFD}"/>
              </a:ext>
            </a:extLst>
          </p:cNvPr>
          <p:cNvPicPr>
            <a:picLocks noChangeAspect="1"/>
          </p:cNvPicPr>
          <p:nvPr/>
        </p:nvPicPr>
        <p:blipFill>
          <a:blip r:embed="rId6"/>
          <a:stretch>
            <a:fillRect/>
          </a:stretch>
        </p:blipFill>
        <p:spPr>
          <a:xfrm>
            <a:off x="999565" y="5596658"/>
            <a:ext cx="7709647" cy="1643459"/>
          </a:xfrm>
          <a:prstGeom prst="rect">
            <a:avLst/>
          </a:prstGeom>
        </p:spPr>
      </p:pic>
    </p:spTree>
    <p:extLst>
      <p:ext uri="{BB962C8B-B14F-4D97-AF65-F5344CB8AC3E}">
        <p14:creationId xmlns:p14="http://schemas.microsoft.com/office/powerpoint/2010/main" val="2201226014"/>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12FE-7364-4B7D-B133-F68BE00BAD6F}"/>
              </a:ext>
            </a:extLst>
          </p:cNvPr>
          <p:cNvSpPr>
            <a:spLocks noGrp="1"/>
          </p:cNvSpPr>
          <p:nvPr>
            <p:ph type="title"/>
          </p:nvPr>
        </p:nvSpPr>
        <p:spPr>
          <a:xfrm>
            <a:off x="493906" y="242150"/>
            <a:ext cx="11295781" cy="553998"/>
          </a:xfrm>
        </p:spPr>
        <p:txBody>
          <a:bodyPr>
            <a:normAutofit fontScale="90000"/>
          </a:bodyPr>
          <a:lstStyle/>
          <a:p>
            <a:r>
              <a:rPr lang="en-US"/>
              <a:t>Welcome new makers and identify champions</a:t>
            </a:r>
          </a:p>
        </p:txBody>
      </p:sp>
      <p:sp>
        <p:nvSpPr>
          <p:cNvPr id="3" name="Content Placeholder 2">
            <a:extLst>
              <a:ext uri="{FF2B5EF4-FFF2-40B4-BE49-F238E27FC236}">
                <a16:creationId xmlns:a16="http://schemas.microsoft.com/office/drawing/2014/main" id="{961EDA1A-1AAA-46ED-87FB-B99A19480DDB}"/>
              </a:ext>
            </a:extLst>
          </p:cNvPr>
          <p:cNvSpPr>
            <a:spLocks noGrp="1"/>
          </p:cNvSpPr>
          <p:nvPr>
            <p:ph sz="half" idx="1"/>
          </p:nvPr>
        </p:nvSpPr>
        <p:spPr>
          <a:xfrm>
            <a:off x="124940" y="1168205"/>
            <a:ext cx="5080565" cy="5447645"/>
          </a:xfrm>
        </p:spPr>
        <p:txBody>
          <a:bodyPr/>
          <a:lstStyle/>
          <a:p>
            <a:pPr marL="514350" indent="-514350">
              <a:buFont typeface="+mj-lt"/>
              <a:buAutoNum type="arabicPeriod"/>
            </a:pPr>
            <a:r>
              <a:rPr lang="en-US" sz="2400" dirty="0"/>
              <a:t>Welcome new makers</a:t>
            </a:r>
          </a:p>
          <a:p>
            <a:pPr lvl="1"/>
            <a:r>
              <a:rPr lang="en-US" sz="1800" dirty="0"/>
              <a:t>Detect when new flow has been created</a:t>
            </a:r>
          </a:p>
          <a:p>
            <a:pPr lvl="1"/>
            <a:r>
              <a:rPr lang="en-US" sz="1800" dirty="0"/>
              <a:t>Check to see if they are part of makers AAD Group</a:t>
            </a:r>
          </a:p>
          <a:p>
            <a:pPr lvl="1"/>
            <a:r>
              <a:rPr lang="en-US" sz="1800" dirty="0"/>
              <a:t>If new, send welcome email with company and public resources</a:t>
            </a:r>
          </a:p>
          <a:p>
            <a:pPr lvl="1"/>
            <a:r>
              <a:rPr lang="en-US" sz="1800" dirty="0"/>
              <a:t>Invite them to Internal Yammer Club</a:t>
            </a:r>
          </a:p>
          <a:p>
            <a:pPr marL="463854" lvl="1" indent="0">
              <a:buNone/>
            </a:pPr>
            <a:endParaRPr lang="en-US" sz="1800" dirty="0">
              <a:hlinkClick r:id="" action="ppaction://noaction"/>
            </a:endParaRPr>
          </a:p>
          <a:p>
            <a:pPr marL="463854" lvl="1" indent="0">
              <a:buNone/>
            </a:pPr>
            <a:r>
              <a:rPr lang="en-US" sz="1800" dirty="0">
                <a:hlinkClick r:id="" action="ppaction://noaction"/>
              </a:rPr>
              <a:t>https://aka.ms/powerwelcomeemail</a:t>
            </a:r>
            <a:r>
              <a:rPr lang="en-US" sz="1800" dirty="0"/>
              <a:t> </a:t>
            </a:r>
          </a:p>
          <a:p>
            <a:pPr marL="463854" lvl="1" indent="0">
              <a:buNone/>
            </a:pPr>
            <a:endParaRPr lang="en-US" sz="1800" dirty="0"/>
          </a:p>
          <a:p>
            <a:pPr marL="476601" indent="-457200">
              <a:buFont typeface="+mj-lt"/>
              <a:buAutoNum type="arabicPeriod"/>
            </a:pPr>
            <a:r>
              <a:rPr lang="en-US" sz="2400" dirty="0"/>
              <a:t>Identify champions</a:t>
            </a:r>
          </a:p>
          <a:p>
            <a:pPr lvl="1"/>
            <a:r>
              <a:rPr lang="en-US" sz="1800" dirty="0"/>
              <a:t>New Flow, PowerApps and Connectors Digest</a:t>
            </a:r>
          </a:p>
          <a:p>
            <a:pPr lvl="1"/>
            <a:r>
              <a:rPr lang="en-US" sz="1800" dirty="0"/>
              <a:t>Sent Daily</a:t>
            </a:r>
          </a:p>
          <a:p>
            <a:pPr lvl="1"/>
            <a:r>
              <a:rPr lang="en-US" sz="1800" dirty="0"/>
              <a:t>Oversight</a:t>
            </a:r>
          </a:p>
          <a:p>
            <a:pPr lvl="1"/>
            <a:r>
              <a:rPr lang="en-US" sz="1800" dirty="0"/>
              <a:t>Empower new users</a:t>
            </a:r>
          </a:p>
          <a:p>
            <a:pPr marL="463854" lvl="1" indent="0">
              <a:buNone/>
            </a:pPr>
            <a:endParaRPr lang="en-US" sz="1800" dirty="0">
              <a:hlinkClick r:id="" action="ppaction://noaction"/>
            </a:endParaRPr>
          </a:p>
          <a:p>
            <a:pPr marL="463854" lvl="1" indent="0">
              <a:buNone/>
            </a:pPr>
            <a:r>
              <a:rPr lang="en-US" sz="1800" dirty="0">
                <a:hlinkClick r:id="" action="ppaction://noaction"/>
              </a:rPr>
              <a:t>https://aka.ms/newmakerdigest</a:t>
            </a:r>
            <a:r>
              <a:rPr lang="en-US" sz="1800" dirty="0"/>
              <a:t> </a:t>
            </a:r>
          </a:p>
        </p:txBody>
      </p:sp>
      <p:grpSp>
        <p:nvGrpSpPr>
          <p:cNvPr id="5" name="Group 4">
            <a:extLst>
              <a:ext uri="{FF2B5EF4-FFF2-40B4-BE49-F238E27FC236}">
                <a16:creationId xmlns:a16="http://schemas.microsoft.com/office/drawing/2014/main" id="{C432DB38-5B8E-4AB8-B933-735FE727259E}"/>
              </a:ext>
            </a:extLst>
          </p:cNvPr>
          <p:cNvGrpSpPr/>
          <p:nvPr/>
        </p:nvGrpSpPr>
        <p:grpSpPr>
          <a:xfrm>
            <a:off x="5140421" y="2103717"/>
            <a:ext cx="6926640" cy="3748393"/>
            <a:chOff x="5140421" y="2103717"/>
            <a:chExt cx="6926640" cy="3748393"/>
          </a:xfrm>
        </p:grpSpPr>
        <p:pic>
          <p:nvPicPr>
            <p:cNvPr id="7" name="Picture 6">
              <a:extLst>
                <a:ext uri="{FF2B5EF4-FFF2-40B4-BE49-F238E27FC236}">
                  <a16:creationId xmlns:a16="http://schemas.microsoft.com/office/drawing/2014/main" id="{3C969032-4012-4397-87EB-E2C962E89D0B}"/>
                </a:ext>
              </a:extLst>
            </p:cNvPr>
            <p:cNvPicPr>
              <a:picLocks noChangeAspect="1"/>
            </p:cNvPicPr>
            <p:nvPr/>
          </p:nvPicPr>
          <p:blipFill>
            <a:blip r:embed="rId2"/>
            <a:stretch>
              <a:fillRect/>
            </a:stretch>
          </p:blipFill>
          <p:spPr>
            <a:xfrm>
              <a:off x="5140421" y="2103718"/>
              <a:ext cx="6926640" cy="3748392"/>
            </a:xfrm>
            <a:prstGeom prst="rect">
              <a:avLst/>
            </a:prstGeom>
          </p:spPr>
        </p:pic>
        <p:sp>
          <p:nvSpPr>
            <p:cNvPr id="4" name="Rectangle 3">
              <a:extLst>
                <a:ext uri="{FF2B5EF4-FFF2-40B4-BE49-F238E27FC236}">
                  <a16:creationId xmlns:a16="http://schemas.microsoft.com/office/drawing/2014/main" id="{D1307196-3FB9-4E94-BDD3-6F942C197235}"/>
                </a:ext>
              </a:extLst>
            </p:cNvPr>
            <p:cNvSpPr/>
            <p:nvPr/>
          </p:nvSpPr>
          <p:spPr bwMode="auto">
            <a:xfrm>
              <a:off x="5450541" y="2109694"/>
              <a:ext cx="932330" cy="14413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Rectangle 8">
              <a:extLst>
                <a:ext uri="{FF2B5EF4-FFF2-40B4-BE49-F238E27FC236}">
                  <a16:creationId xmlns:a16="http://schemas.microsoft.com/office/drawing/2014/main" id="{F35121E7-0273-4EDB-93AE-4ADEFE19CADF}"/>
                </a:ext>
              </a:extLst>
            </p:cNvPr>
            <p:cNvSpPr/>
            <p:nvPr/>
          </p:nvSpPr>
          <p:spPr bwMode="auto">
            <a:xfrm>
              <a:off x="5169649" y="2103717"/>
              <a:ext cx="280892" cy="268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Tree>
    <p:extLst>
      <p:ext uri="{BB962C8B-B14F-4D97-AF65-F5344CB8AC3E}">
        <p14:creationId xmlns:p14="http://schemas.microsoft.com/office/powerpoint/2010/main" val="36635021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95C15-F2EF-4CC4-B756-CA0E67F9B1C0}"/>
              </a:ext>
            </a:extLst>
          </p:cNvPr>
          <p:cNvSpPr>
            <a:spLocks noGrp="1"/>
          </p:cNvSpPr>
          <p:nvPr>
            <p:ph type="title"/>
          </p:nvPr>
        </p:nvSpPr>
        <p:spPr/>
        <p:txBody>
          <a:bodyPr/>
          <a:lstStyle/>
          <a:p>
            <a:r>
              <a:rPr lang="en-US" dirty="0"/>
              <a:t>Power Automate Analytics </a:t>
            </a:r>
          </a:p>
        </p:txBody>
      </p:sp>
      <p:sp>
        <p:nvSpPr>
          <p:cNvPr id="6" name="Rectangle 5">
            <a:extLst>
              <a:ext uri="{FF2B5EF4-FFF2-40B4-BE49-F238E27FC236}">
                <a16:creationId xmlns:a16="http://schemas.microsoft.com/office/drawing/2014/main" id="{D6A354A2-C018-42D3-A221-12DC313C3D73}"/>
              </a:ext>
            </a:extLst>
          </p:cNvPr>
          <p:cNvSpPr/>
          <p:nvPr/>
        </p:nvSpPr>
        <p:spPr bwMode="auto">
          <a:xfrm>
            <a:off x="8976320" y="1700808"/>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Usage </a:t>
            </a:r>
          </a:p>
        </p:txBody>
      </p:sp>
      <p:sp>
        <p:nvSpPr>
          <p:cNvPr id="7" name="Rectangle 6">
            <a:extLst>
              <a:ext uri="{FF2B5EF4-FFF2-40B4-BE49-F238E27FC236}">
                <a16:creationId xmlns:a16="http://schemas.microsoft.com/office/drawing/2014/main" id="{942356AA-564D-40E1-8311-41EFC8EE6A91}"/>
              </a:ext>
            </a:extLst>
          </p:cNvPr>
          <p:cNvSpPr/>
          <p:nvPr/>
        </p:nvSpPr>
        <p:spPr bwMode="auto">
          <a:xfrm>
            <a:off x="8976320" y="2660915"/>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Created</a:t>
            </a:r>
          </a:p>
        </p:txBody>
      </p:sp>
      <p:sp>
        <p:nvSpPr>
          <p:cNvPr id="8" name="Rectangle 7">
            <a:extLst>
              <a:ext uri="{FF2B5EF4-FFF2-40B4-BE49-F238E27FC236}">
                <a16:creationId xmlns:a16="http://schemas.microsoft.com/office/drawing/2014/main" id="{C2E4765E-F8A4-4D1D-863D-C72ABDFB1ED1}"/>
              </a:ext>
            </a:extLst>
          </p:cNvPr>
          <p:cNvSpPr/>
          <p:nvPr/>
        </p:nvSpPr>
        <p:spPr bwMode="auto">
          <a:xfrm>
            <a:off x="8976320" y="3619975"/>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Errors</a:t>
            </a:r>
          </a:p>
        </p:txBody>
      </p:sp>
      <p:sp>
        <p:nvSpPr>
          <p:cNvPr id="9" name="Rectangle 8">
            <a:extLst>
              <a:ext uri="{FF2B5EF4-FFF2-40B4-BE49-F238E27FC236}">
                <a16:creationId xmlns:a16="http://schemas.microsoft.com/office/drawing/2014/main" id="{38E05091-5A6D-496C-B60D-1C7DCD0EB51F}"/>
              </a:ext>
            </a:extLst>
          </p:cNvPr>
          <p:cNvSpPr/>
          <p:nvPr/>
        </p:nvSpPr>
        <p:spPr bwMode="auto">
          <a:xfrm>
            <a:off x="8988438" y="4677139"/>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Shared</a:t>
            </a:r>
          </a:p>
        </p:txBody>
      </p:sp>
      <p:pic>
        <p:nvPicPr>
          <p:cNvPr id="4" name="Picture 3" descr="A screenshot of a social media post&#10;&#10;Description automatically generated">
            <a:extLst>
              <a:ext uri="{FF2B5EF4-FFF2-40B4-BE49-F238E27FC236}">
                <a16:creationId xmlns:a16="http://schemas.microsoft.com/office/drawing/2014/main" id="{0AED29DA-6F3B-46A8-BEC6-199D372DB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9" y="1203961"/>
            <a:ext cx="8559863" cy="5753143"/>
          </a:xfrm>
          <a:prstGeom prst="rect">
            <a:avLst/>
          </a:prstGeom>
          <a:ln>
            <a:solidFill>
              <a:schemeClr val="tx1"/>
            </a:solidFill>
          </a:ln>
        </p:spPr>
      </p:pic>
    </p:spTree>
    <p:extLst>
      <p:ext uri="{BB962C8B-B14F-4D97-AF65-F5344CB8AC3E}">
        <p14:creationId xmlns:p14="http://schemas.microsoft.com/office/powerpoint/2010/main" val="1514451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11193" y="324682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0F7D1C-1656-4F18-A98B-E0B272A0A260}"/>
              </a:ext>
            </a:extLst>
          </p:cNvPr>
          <p:cNvSpPr>
            <a:spLocks noGrp="1"/>
          </p:cNvSpPr>
          <p:nvPr>
            <p:ph idx="1"/>
          </p:nvPr>
        </p:nvSpPr>
        <p:spPr>
          <a:xfrm>
            <a:off x="304800" y="1341122"/>
            <a:ext cx="11582400" cy="4062651"/>
          </a:xfrm>
        </p:spPr>
        <p:txBody>
          <a:bodyPr/>
          <a:lstStyle/>
          <a:p>
            <a:r>
              <a:rPr lang="en-US" sz="2000" dirty="0">
                <a:latin typeface="Calibri" panose="020F0502020204030204" pitchFamily="34" charset="0"/>
                <a:cs typeface="Calibri" panose="020F0502020204030204" pitchFamily="34" charset="0"/>
              </a:rPr>
              <a:t>You can have a maximum of 50 audit log retention policies in your organization.</a:t>
            </a:r>
          </a:p>
          <a:p>
            <a:r>
              <a:rPr lang="en-US" sz="2000" dirty="0">
                <a:latin typeface="Calibri" panose="020F0502020204030204" pitchFamily="34" charset="0"/>
                <a:cs typeface="Calibri" panose="020F0502020204030204" pitchFamily="34" charset="0"/>
              </a:rPr>
              <a:t>To retain an audit log for longer than 90 days, the user who generated the audit log must be assigned an Office 365 or Microsoft 365 E5 license or have a Microsoft 365 E5 Compliance add-on license.</a:t>
            </a:r>
          </a:p>
          <a:p>
            <a:endParaRPr lang="en-US" sz="2000" dirty="0">
              <a:latin typeface="Calibri" panose="020F0502020204030204" pitchFamily="34" charset="0"/>
              <a:cs typeface="Calibri" panose="020F0502020204030204" pitchFamily="34" charset="0"/>
            </a:endParaRPr>
          </a:p>
          <a:p>
            <a:pPr marL="0" indent="0">
              <a:buNone/>
            </a:pPr>
            <a:r>
              <a:rPr lang="en-US" sz="2000" dirty="0"/>
              <a:t>PowerShell support for Power Apps</a:t>
            </a:r>
          </a:p>
          <a:p>
            <a:pPr marL="0" indent="0">
              <a:buNone/>
            </a:pPr>
            <a:r>
              <a:rPr lang="en-GB" sz="2000" dirty="0">
                <a:hlinkClick r:id="rId3"/>
              </a:rPr>
              <a:t>https://docs.microsoft.com/en-gb/power-platform/admin/powerapps-powershell</a:t>
            </a:r>
            <a:endParaRPr lang="en-GB" sz="2000" dirty="0"/>
          </a:p>
          <a:p>
            <a:pPr marL="0" indent="0">
              <a:buNone/>
            </a:pPr>
            <a:endParaRPr lang="en-GB" sz="2000" dirty="0"/>
          </a:p>
          <a:p>
            <a:pPr marL="0" indent="0">
              <a:buNone/>
            </a:pPr>
            <a:r>
              <a:rPr lang="en-GB" sz="2000" dirty="0"/>
              <a:t>Audit log retention policies</a:t>
            </a:r>
          </a:p>
          <a:p>
            <a:pPr marL="0" indent="0">
              <a:buNone/>
            </a:pPr>
            <a:r>
              <a:rPr lang="en-GB" sz="2000" dirty="0">
                <a:hlinkClick r:id="rId4"/>
              </a:rPr>
              <a:t>https://docs.microsoft.com/en-us/microsoft-365/compliance/audit-log-retention-policies?view=o365-worldwide</a:t>
            </a:r>
            <a:endParaRPr lang="en-GB" sz="2000" dirty="0"/>
          </a:p>
          <a:p>
            <a:endParaRPr lang="en-US" sz="2000" dirty="0">
              <a:latin typeface="Calibri" panose="020F0502020204030204" pitchFamily="34" charset="0"/>
              <a:cs typeface="Calibri" panose="020F0502020204030204" pitchFamily="34" charset="0"/>
            </a:endParaRPr>
          </a:p>
          <a:p>
            <a:endParaRPr lang="en-GB" sz="20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C1648B8F-C86C-400E-A0D8-3D2D7504F147}"/>
              </a:ext>
            </a:extLst>
          </p:cNvPr>
          <p:cNvSpPr>
            <a:spLocks noGrp="1"/>
          </p:cNvSpPr>
          <p:nvPr>
            <p:ph type="title"/>
          </p:nvPr>
        </p:nvSpPr>
        <p:spPr/>
        <p:txBody>
          <a:bodyPr/>
          <a:lstStyle/>
          <a:p>
            <a:r>
              <a:rPr lang="en-GB" dirty="0"/>
              <a:t>Audit log info</a:t>
            </a:r>
          </a:p>
        </p:txBody>
      </p:sp>
    </p:spTree>
    <p:extLst>
      <p:ext uri="{BB962C8B-B14F-4D97-AF65-F5344CB8AC3E}">
        <p14:creationId xmlns:p14="http://schemas.microsoft.com/office/powerpoint/2010/main" val="7185472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Best Practices</a:t>
            </a:r>
          </a:p>
        </p:txBody>
      </p:sp>
    </p:spTree>
    <p:extLst>
      <p:ext uri="{BB962C8B-B14F-4D97-AF65-F5344CB8AC3E}">
        <p14:creationId xmlns:p14="http://schemas.microsoft.com/office/powerpoint/2010/main" val="180844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Best Practices for Flow Authoring</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7151914" cy="3964162"/>
          </a:xfrm>
        </p:spPr>
        <p:txBody>
          <a:bodyPr/>
          <a:lstStyle/>
          <a:p>
            <a:r>
              <a:rPr lang="en-US" dirty="0"/>
              <a:t>Rename action cards</a:t>
            </a:r>
          </a:p>
          <a:p>
            <a:r>
              <a:rPr lang="en-US" dirty="0"/>
              <a:t>Add comments</a:t>
            </a:r>
          </a:p>
          <a:p>
            <a:r>
              <a:rPr lang="en-US" dirty="0"/>
              <a:t>Don't touch production, work on a copy!</a:t>
            </a:r>
          </a:p>
          <a:p>
            <a:r>
              <a:rPr lang="en-US" dirty="0"/>
              <a:t>Prototype with button triggers</a:t>
            </a:r>
          </a:p>
          <a:p>
            <a:r>
              <a:rPr lang="en-US" dirty="0"/>
              <a:t>Iterate – build your flow one piece at a time</a:t>
            </a:r>
          </a:p>
          <a:p>
            <a:r>
              <a:rPr lang="en-US" dirty="0"/>
              <a:t>Use variables/compose to simplify checks &amp; conditions</a:t>
            </a:r>
          </a:p>
          <a:p>
            <a:r>
              <a:rPr lang="en-US" dirty="0"/>
              <a:t>Keep it simple</a:t>
            </a:r>
          </a:p>
        </p:txBody>
      </p:sp>
    </p:spTree>
    <p:extLst>
      <p:ext uri="{BB962C8B-B14F-4D97-AF65-F5344CB8AC3E}">
        <p14:creationId xmlns:p14="http://schemas.microsoft.com/office/powerpoint/2010/main" val="33067158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69F019-634C-4C66-A8EA-BDB53D05C577}"/>
              </a:ext>
            </a:extLst>
          </p:cNvPr>
          <p:cNvSpPr>
            <a:spLocks noGrp="1"/>
          </p:cNvSpPr>
          <p:nvPr>
            <p:ph type="title"/>
          </p:nvPr>
        </p:nvSpPr>
        <p:spPr>
          <a:xfrm>
            <a:off x="145142" y="-11042"/>
            <a:ext cx="11208657" cy="1325563"/>
          </a:xfrm>
        </p:spPr>
        <p:txBody>
          <a:bodyPr/>
          <a:lstStyle/>
          <a:p>
            <a:r>
              <a:rPr lang="en-GB" b="1" dirty="0"/>
              <a:t>Microsoft Flow Documentation</a:t>
            </a:r>
            <a:endParaRPr lang="en-GB" dirty="0"/>
          </a:p>
        </p:txBody>
      </p:sp>
      <p:pic>
        <p:nvPicPr>
          <p:cNvPr id="2" name="Picture 1">
            <a:hlinkClick r:id="rId3"/>
            <a:extLst>
              <a:ext uri="{FF2B5EF4-FFF2-40B4-BE49-F238E27FC236}">
                <a16:creationId xmlns:a16="http://schemas.microsoft.com/office/drawing/2014/main" id="{449FDE15-42F3-4B9F-9FD5-64ABA3893CE9}"/>
              </a:ext>
            </a:extLst>
          </p:cNvPr>
          <p:cNvPicPr>
            <a:picLocks noChangeAspect="1"/>
          </p:cNvPicPr>
          <p:nvPr/>
        </p:nvPicPr>
        <p:blipFill>
          <a:blip r:embed="rId4"/>
          <a:stretch>
            <a:fillRect/>
          </a:stretch>
        </p:blipFill>
        <p:spPr>
          <a:xfrm>
            <a:off x="0" y="1194070"/>
            <a:ext cx="12192000" cy="5087697"/>
          </a:xfrm>
          <a:prstGeom prst="rect">
            <a:avLst/>
          </a:prstGeom>
        </p:spPr>
      </p:pic>
    </p:spTree>
    <p:extLst>
      <p:ext uri="{BB962C8B-B14F-4D97-AF65-F5344CB8AC3E}">
        <p14:creationId xmlns:p14="http://schemas.microsoft.com/office/powerpoint/2010/main" val="17734965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Q &amp; A</a:t>
            </a:r>
          </a:p>
        </p:txBody>
      </p:sp>
    </p:spTree>
    <p:extLst>
      <p:ext uri="{BB962C8B-B14F-4D97-AF65-F5344CB8AC3E}">
        <p14:creationId xmlns:p14="http://schemas.microsoft.com/office/powerpoint/2010/main" val="366678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References</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11752010" cy="3964162"/>
          </a:xfrm>
        </p:spPr>
        <p:txBody>
          <a:bodyPr/>
          <a:lstStyle/>
          <a:p>
            <a:r>
              <a:rPr lang="en-GB" dirty="0">
                <a:hlinkClick r:id="rId2"/>
              </a:rPr>
              <a:t>https://flow.microsoft.com/en-us/blog/author/jolevesq/</a:t>
            </a:r>
            <a:endParaRPr lang="en-GB" dirty="0"/>
          </a:p>
          <a:p>
            <a:r>
              <a:rPr lang="en-GB" dirty="0">
                <a:hlinkClick r:id="rId3"/>
              </a:rPr>
              <a:t>https://www.youtube.com/channel/UClBCcDTylJUzvP8sycg6pEA</a:t>
            </a:r>
            <a:endParaRPr lang="en-GB" dirty="0"/>
          </a:p>
          <a:p>
            <a:endParaRPr lang="en-GB" dirty="0"/>
          </a:p>
          <a:p>
            <a:endParaRPr lang="en-US" dirty="0"/>
          </a:p>
        </p:txBody>
      </p:sp>
    </p:spTree>
    <p:extLst>
      <p:ext uri="{BB962C8B-B14F-4D97-AF65-F5344CB8AC3E}">
        <p14:creationId xmlns:p14="http://schemas.microsoft.com/office/powerpoint/2010/main" val="20889142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0679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Connectors</a:t>
            </a:r>
          </a:p>
        </p:txBody>
      </p:sp>
      <p:sp>
        <p:nvSpPr>
          <p:cNvPr id="46" name="Isosceles Triangle 45" descr="Arrow point">
            <a:extLst>
              <a:ext uri="{FF2B5EF4-FFF2-40B4-BE49-F238E27FC236}">
                <a16:creationId xmlns:a16="http://schemas.microsoft.com/office/drawing/2014/main" id="{4FDE8D3D-C88A-440A-B392-81A3DE457FE5}"/>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descr="arrow point">
            <a:extLst>
              <a:ext uri="{FF2B5EF4-FFF2-40B4-BE49-F238E27FC236}">
                <a16:creationId xmlns:a16="http://schemas.microsoft.com/office/drawing/2014/main" id="{D6C71E96-6DCA-4C23-AF79-A9414E0372B6}"/>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descr="arrow point">
            <a:extLst>
              <a:ext uri="{FF2B5EF4-FFF2-40B4-BE49-F238E27FC236}">
                <a16:creationId xmlns:a16="http://schemas.microsoft.com/office/drawing/2014/main" id="{FF2359A9-C5EE-4AAA-B380-A8C7EA0E797B}"/>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500"/>
                                        <p:tgtEl>
                                          <p:spTgt spid="1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44" name="Isosceles Triangle 43" descr="Arrow point">
            <a:extLst>
              <a:ext uri="{FF2B5EF4-FFF2-40B4-BE49-F238E27FC236}">
                <a16:creationId xmlns:a16="http://schemas.microsoft.com/office/drawing/2014/main" id="{03BAFB41-8673-4F68-A8FF-5D917CD2B631}"/>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descr="arrow point">
            <a:extLst>
              <a:ext uri="{FF2B5EF4-FFF2-40B4-BE49-F238E27FC236}">
                <a16:creationId xmlns:a16="http://schemas.microsoft.com/office/drawing/2014/main" id="{6C7BB34D-D115-42FC-A421-3621440A48B4}"/>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descr="arrow point">
            <a:extLst>
              <a:ext uri="{FF2B5EF4-FFF2-40B4-BE49-F238E27FC236}">
                <a16:creationId xmlns:a16="http://schemas.microsoft.com/office/drawing/2014/main" id="{7D73F7DA-A2CA-4903-A602-DE5B496A3888}"/>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2"/>
            <a:ext cx="822960" cy="1242577"/>
            <a:chOff x="5668236" y="2971493"/>
            <a:chExt cx="967690" cy="143333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CDS</a:t>
              </a:r>
            </a:p>
          </p:txBody>
        </p:sp>
      </p:gr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500"/>
                                        <p:tgtEl>
                                          <p:spTgt spid="14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B936F44-C0E1-4468-9333-DE718F335B98}"/>
              </a:ext>
            </a:extLst>
          </p:cNvPr>
          <p:cNvGrpSpPr/>
          <p:nvPr/>
        </p:nvGrpSpPr>
        <p:grpSpPr>
          <a:xfrm>
            <a:off x="6996013" y="1836420"/>
            <a:ext cx="3498668" cy="4076699"/>
            <a:chOff x="6844938" y="1836420"/>
            <a:chExt cx="3498668" cy="4076699"/>
          </a:xfrm>
        </p:grpSpPr>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Internal</a:t>
              </a:r>
            </a:p>
          </p:txBody>
        </p:sp>
        <p:pic>
          <p:nvPicPr>
            <p:cNvPr id="9" name="Graphic 8">
              <a:extLst>
                <a:ext uri="{FF2B5EF4-FFF2-40B4-BE49-F238E27FC236}">
                  <a16:creationId xmlns:a16="http://schemas.microsoft.com/office/drawing/2014/main" id="{6305BB34-9CC5-4D95-BA34-C460F2AC7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2" name="Group 11">
            <a:extLst>
              <a:ext uri="{FF2B5EF4-FFF2-40B4-BE49-F238E27FC236}">
                <a16:creationId xmlns:a16="http://schemas.microsoft.com/office/drawing/2014/main" id="{A21DA01D-84B6-4D68-A59E-6E31619B7A0A}"/>
              </a:ext>
            </a:extLst>
          </p:cNvPr>
          <p:cNvGrpSpPr/>
          <p:nvPr/>
        </p:nvGrpSpPr>
        <p:grpSpPr>
          <a:xfrm>
            <a:off x="1730860" y="1932069"/>
            <a:ext cx="3312814" cy="3981050"/>
            <a:chOff x="1745193" y="1684876"/>
            <a:chExt cx="3312814" cy="3981050"/>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a:t>
              </a:r>
            </a:p>
          </p:txBody>
        </p:sp>
        <p:sp>
          <p:nvSpPr>
            <p:cNvPr id="10" name="Org_ECA6" title="Icon of three boxes in a bracket chart">
              <a:extLst>
                <a:ext uri="{FF2B5EF4-FFF2-40B4-BE49-F238E27FC236}">
                  <a16:creationId xmlns:a16="http://schemas.microsoft.com/office/drawing/2014/main" id="{478F82C6-BCB7-48D9-BAD9-84EDD76A9805}"/>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973677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a:t>
            </a:r>
            <a:r>
              <a:rPr lang="en-US" dirty="0"/>
              <a:t>.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9045E30-6640-4474-91B1-90DC77894A50}"/>
              </a:ext>
            </a:extLst>
          </p:cNvPr>
          <p:cNvGrpSpPr/>
          <p:nvPr/>
        </p:nvGrpSpPr>
        <p:grpSpPr>
          <a:xfrm>
            <a:off x="6996013" y="1836420"/>
            <a:ext cx="3498668" cy="4076699"/>
            <a:chOff x="6844938" y="1836420"/>
            <a:chExt cx="3498668" cy="4076699"/>
          </a:xfrm>
        </p:grpSpPr>
        <p:sp>
          <p:nvSpPr>
            <p:cNvPr id="19" name="TextBox 18">
              <a:extLst>
                <a:ext uri="{FF2B5EF4-FFF2-40B4-BE49-F238E27FC236}">
                  <a16:creationId xmlns:a16="http://schemas.microsoft.com/office/drawing/2014/main" id="{41C47B3B-97E9-422F-98F6-0ACF7C4639F8}"/>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Common Data Service</a:t>
              </a:r>
            </a:p>
          </p:txBody>
        </p:sp>
        <p:pic>
          <p:nvPicPr>
            <p:cNvPr id="20" name="Graphic 19">
              <a:extLst>
                <a:ext uri="{FF2B5EF4-FFF2-40B4-BE49-F238E27FC236}">
                  <a16:creationId xmlns:a16="http://schemas.microsoft.com/office/drawing/2014/main" id="{58A2C791-0D06-4235-96DB-91C12BC693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21" name="Group 20">
            <a:extLst>
              <a:ext uri="{FF2B5EF4-FFF2-40B4-BE49-F238E27FC236}">
                <a16:creationId xmlns:a16="http://schemas.microsoft.com/office/drawing/2014/main" id="{79B85214-B42D-4BAF-8EF2-FB9B86791D30}"/>
              </a:ext>
            </a:extLst>
          </p:cNvPr>
          <p:cNvGrpSpPr/>
          <p:nvPr/>
        </p:nvGrpSpPr>
        <p:grpSpPr>
          <a:xfrm>
            <a:off x="1730860" y="1932069"/>
            <a:ext cx="3312814" cy="3981050"/>
            <a:chOff x="1745193" y="1684876"/>
            <a:chExt cx="3312814" cy="3981050"/>
          </a:xfrm>
        </p:grpSpPr>
        <p:sp>
          <p:nvSpPr>
            <p:cNvPr id="22" name="TextBox 21">
              <a:extLst>
                <a:ext uri="{FF2B5EF4-FFF2-40B4-BE49-F238E27FC236}">
                  <a16:creationId xmlns:a16="http://schemas.microsoft.com/office/drawing/2014/main" id="{D68FB903-0496-41BF-8126-1D13FCC7E403}"/>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Connectors</a:t>
              </a:r>
            </a:p>
          </p:txBody>
        </p:sp>
        <p:sp>
          <p:nvSpPr>
            <p:cNvPr id="23" name="Org_ECA6" title="Icon of three boxes in a bracket chart">
              <a:extLst>
                <a:ext uri="{FF2B5EF4-FFF2-40B4-BE49-F238E27FC236}">
                  <a16:creationId xmlns:a16="http://schemas.microsoft.com/office/drawing/2014/main" id="{43866C1E-2BCF-4492-B418-524E2430813B}"/>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999156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8654" y="2224722"/>
            <a:ext cx="2286340" cy="326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866" y="1147"/>
            <a:ext cx="7789956" cy="91427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14225">
              <a:defRPr/>
            </a:pPr>
            <a:endParaRPr>
              <a:solidFill>
                <a:prstClr val="black"/>
              </a:solidFill>
              <a:latin typeface="Calibri" panose="020F0502020204030204"/>
            </a:endParaRPr>
          </a:p>
        </p:txBody>
      </p:sp>
      <p:sp>
        <p:nvSpPr>
          <p:cNvPr id="6" name="object 6"/>
          <p:cNvSpPr txBox="1">
            <a:spLocks noGrp="1"/>
          </p:cNvSpPr>
          <p:nvPr>
            <p:ph type="title"/>
          </p:nvPr>
        </p:nvSpPr>
        <p:spPr>
          <a:xfrm>
            <a:off x="304733" y="147658"/>
            <a:ext cx="4721191" cy="640597"/>
          </a:xfrm>
          <a:prstGeom prst="rect">
            <a:avLst/>
          </a:prstGeom>
        </p:spPr>
        <p:txBody>
          <a:bodyPr vert="horz" wrap="square" lIns="0" tIns="12698" rIns="0" bIns="0" rtlCol="0" anchor="ctr">
            <a:spAutoFit/>
          </a:bodyPr>
          <a:lstStyle/>
          <a:p>
            <a:pPr marL="12698">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86950" y="939082"/>
            <a:ext cx="6689691" cy="456279"/>
          </a:xfrm>
          <a:prstGeom prst="rect">
            <a:avLst/>
          </a:prstGeom>
        </p:spPr>
        <p:txBody>
          <a:bodyPr wrap="square">
            <a:spAutoFit/>
          </a:bodyPr>
          <a:lstStyle/>
          <a:p>
            <a:pPr defTabSz="914225">
              <a:lnSpc>
                <a:spcPts val="3200"/>
              </a:lnSpc>
              <a:defRPr/>
            </a:pPr>
            <a:r>
              <a:rPr lang="en-US" sz="2132"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2"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2070" y="2594018"/>
            <a:ext cx="5396584" cy="2521114"/>
          </a:xfrm>
        </p:spPr>
        <p:txBody>
          <a:bodyPr>
            <a:normAutofit/>
          </a:bodyPr>
          <a:lstStyle/>
          <a:p>
            <a:pPr>
              <a:buFont typeface="Wingdings" panose="05000000000000000000" pitchFamily="2" charset="2"/>
              <a:buChar char="ü"/>
            </a:pPr>
            <a:r>
              <a:rPr lang="en-US" sz="2000" dirty="0">
                <a:solidFill>
                  <a:schemeClr val="tx1">
                    <a:lumMod val="65000"/>
                    <a:lumOff val="35000"/>
                  </a:schemeClr>
                </a:solidFill>
              </a:rPr>
              <a:t>18+ Years of experience</a:t>
            </a:r>
          </a:p>
          <a:p>
            <a:pPr>
              <a:buFont typeface="Wingdings" panose="05000000000000000000" pitchFamily="2" charset="2"/>
              <a:buChar char="ü"/>
            </a:pPr>
            <a:r>
              <a:rPr lang="en-US" sz="200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00" dirty="0">
                <a:solidFill>
                  <a:schemeClr val="tx1">
                    <a:lumMod val="65000"/>
                    <a:lumOff val="35000"/>
                  </a:schemeClr>
                </a:solidFill>
              </a:rPr>
              <a:t>International Speaker | Author | Trainer</a:t>
            </a:r>
          </a:p>
          <a:p>
            <a:pPr>
              <a:buFont typeface="Wingdings" panose="05000000000000000000" pitchFamily="2" charset="2"/>
              <a:buChar char="ü"/>
            </a:pPr>
            <a:r>
              <a:rPr lang="en-US" sz="2000" dirty="0">
                <a:solidFill>
                  <a:schemeClr val="tx1">
                    <a:lumMod val="65000"/>
                    <a:lumOff val="35000"/>
                  </a:schemeClr>
                </a:solidFill>
              </a:rPr>
              <a:t>SPS/M365 Bangalore Organizer </a:t>
            </a:r>
          </a:p>
          <a:p>
            <a:pPr>
              <a:buFont typeface="Wingdings" panose="05000000000000000000" pitchFamily="2" charset="2"/>
              <a:buChar char="ü"/>
            </a:pPr>
            <a:r>
              <a:rPr lang="en-US" sz="2000" dirty="0" err="1">
                <a:solidFill>
                  <a:schemeClr val="tx1">
                    <a:lumMod val="65000"/>
                    <a:lumOff val="35000"/>
                  </a:schemeClr>
                </a:solidFill>
              </a:rPr>
              <a:t>aOS</a:t>
            </a:r>
            <a:r>
              <a:rPr lang="en-US" sz="2000" dirty="0">
                <a:solidFill>
                  <a:schemeClr val="tx1">
                    <a:lumMod val="65000"/>
                    <a:lumOff val="35000"/>
                  </a:schemeClr>
                </a:solidFill>
              </a:rPr>
              <a:t>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7060" y="1140955"/>
            <a:ext cx="1758071" cy="1758071"/>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8638" y="5199907"/>
            <a:ext cx="1651671" cy="1654877"/>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729" y="5190544"/>
            <a:ext cx="1628764" cy="1624658"/>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796" y="5181091"/>
            <a:ext cx="1704447" cy="1651305"/>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326" y="5157754"/>
            <a:ext cx="1735325" cy="1674643"/>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6729" y="5208474"/>
            <a:ext cx="1603616" cy="1606729"/>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04731" y="1492678"/>
            <a:ext cx="1844271" cy="751600"/>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52836" y="1496960"/>
            <a:ext cx="751600" cy="751600"/>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18133" y="1841953"/>
            <a:ext cx="1733304" cy="266662"/>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067896" y="5210976"/>
            <a:ext cx="309982" cy="294465"/>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145391" y="5278103"/>
            <a:ext cx="177461" cy="175574"/>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058585" y="4712164"/>
            <a:ext cx="309982" cy="317185"/>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452280" y="4705607"/>
            <a:ext cx="2753504" cy="343443"/>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00"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048707" y="4332023"/>
            <a:ext cx="314632" cy="233251"/>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474580" y="4295550"/>
            <a:ext cx="2618782" cy="343443"/>
          </a:xfrm>
          <a:prstGeom prst="rect">
            <a:avLst/>
          </a:prstGeom>
        </p:spPr>
        <p:txBody>
          <a:bodyPr wrap="square">
            <a:spAutoFit/>
          </a:bodyPr>
          <a:lstStyle/>
          <a:p>
            <a:pPr defTabSz="914225">
              <a:defRPr/>
            </a:pPr>
            <a:r>
              <a:rPr lang="en-US" sz="1600"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00"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83593" y="5650446"/>
            <a:ext cx="300631" cy="2982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426643" y="5598414"/>
            <a:ext cx="2753895" cy="338554"/>
          </a:xfrm>
          <a:prstGeom prst="rect">
            <a:avLst/>
          </a:prstGeom>
        </p:spPr>
        <p:txBody>
          <a:bodyPr wrap="none">
            <a:spAutoFit/>
          </a:bodyPr>
          <a:lstStyle/>
          <a:p>
            <a:pPr defTabSz="914225">
              <a:defRPr/>
            </a:pPr>
            <a:r>
              <a:rPr lang="en-GB" sz="1600"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00"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83592" y="6105150"/>
            <a:ext cx="323804" cy="276186"/>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414298" y="6105149"/>
            <a:ext cx="3693280" cy="336740"/>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00"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427095" y="5146659"/>
            <a:ext cx="3256475" cy="343443"/>
          </a:xfrm>
          <a:prstGeom prst="rect">
            <a:avLst/>
          </a:prstGeom>
        </p:spPr>
        <p:txBody>
          <a:bodyPr wrap="square">
            <a:spAutoFit/>
          </a:bodyPr>
          <a:lstStyle/>
          <a:p>
            <a:pPr defTabSz="914225">
              <a:defRPr/>
            </a:pPr>
            <a:r>
              <a:rPr lang="en-US" sz="1600" dirty="0">
                <a:solidFill>
                  <a:prstClr val="black"/>
                </a:solidFill>
                <a:latin typeface="Proxima Nova" panose="02000506030000020004"/>
                <a:ea typeface="Roboto Light" panose="02000000000000000000" pitchFamily="2" charset="0"/>
                <a:cs typeface="Roboto Light"/>
              </a:rPr>
              <a:t>@jenkinsns</a:t>
            </a:r>
            <a:endParaRPr lang="en-US" sz="1600"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39131" y="6565733"/>
            <a:ext cx="1733304" cy="26666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BE30-EE5E-4A83-8C9F-7B962CAF21C3}"/>
              </a:ext>
            </a:extLst>
          </p:cNvPr>
          <p:cNvSpPr>
            <a:spLocks noGrp="1"/>
          </p:cNvSpPr>
          <p:nvPr>
            <p:ph type="title"/>
          </p:nvPr>
        </p:nvSpPr>
        <p:spPr/>
        <p:txBody>
          <a:bodyPr/>
          <a:lstStyle/>
          <a:p>
            <a:r>
              <a:rPr lang="en-US" dirty="0"/>
              <a:t>Oh, the apps you can build. . .</a:t>
            </a:r>
          </a:p>
        </p:txBody>
      </p:sp>
      <p:graphicFrame>
        <p:nvGraphicFramePr>
          <p:cNvPr id="6" name="Table 6">
            <a:extLst>
              <a:ext uri="{FF2B5EF4-FFF2-40B4-BE49-F238E27FC236}">
                <a16:creationId xmlns:a16="http://schemas.microsoft.com/office/drawing/2014/main" id="{F501DB28-5747-460F-B850-196A9371A3C4}"/>
              </a:ext>
            </a:extLst>
          </p:cNvPr>
          <p:cNvGraphicFramePr>
            <a:graphicFrameLocks noGrp="1"/>
          </p:cNvGraphicFramePr>
          <p:nvPr>
            <p:ph sz="quarter" idx="10"/>
            <p:extLst>
              <p:ext uri="{D42A27DB-BD31-4B8C-83A1-F6EECF244321}">
                <p14:modId xmlns:p14="http://schemas.microsoft.com/office/powerpoint/2010/main" val="517649707"/>
              </p:ext>
            </p:extLst>
          </p:nvPr>
        </p:nvGraphicFramePr>
        <p:xfrm>
          <a:off x="2048656" y="1659953"/>
          <a:ext cx="8094687" cy="4253958"/>
        </p:xfrm>
        <a:graphic>
          <a:graphicData uri="http://schemas.openxmlformats.org/drawingml/2006/table">
            <a:tbl>
              <a:tblPr firstRow="1" bandRow="1">
                <a:tableStyleId>{9D7B26C5-4107-4FEC-AEDC-1716B250A1EF}</a:tableStyleId>
              </a:tblPr>
              <a:tblGrid>
                <a:gridCol w="2698229">
                  <a:extLst>
                    <a:ext uri="{9D8B030D-6E8A-4147-A177-3AD203B41FA5}">
                      <a16:colId xmlns:a16="http://schemas.microsoft.com/office/drawing/2014/main" val="2099270770"/>
                    </a:ext>
                  </a:extLst>
                </a:gridCol>
                <a:gridCol w="2698229">
                  <a:extLst>
                    <a:ext uri="{9D8B030D-6E8A-4147-A177-3AD203B41FA5}">
                      <a16:colId xmlns:a16="http://schemas.microsoft.com/office/drawing/2014/main" val="3379712812"/>
                    </a:ext>
                  </a:extLst>
                </a:gridCol>
                <a:gridCol w="2698229">
                  <a:extLst>
                    <a:ext uri="{9D8B030D-6E8A-4147-A177-3AD203B41FA5}">
                      <a16:colId xmlns:a16="http://schemas.microsoft.com/office/drawing/2014/main" val="3978101068"/>
                    </a:ext>
                  </a:extLst>
                </a:gridCol>
              </a:tblGrid>
              <a:tr h="602313">
                <a:tc>
                  <a:txBody>
                    <a:bodyPr/>
                    <a:lstStyle/>
                    <a:p>
                      <a:pPr algn="ctr"/>
                      <a:r>
                        <a:rPr lang="en-US" dirty="0"/>
                        <a:t>Client</a:t>
                      </a:r>
                    </a:p>
                  </a:txBody>
                  <a:tcPr anchor="ctr"/>
                </a:tc>
                <a:tc>
                  <a:txBody>
                    <a:bodyPr/>
                    <a:lstStyle/>
                    <a:p>
                      <a:pPr algn="ctr"/>
                      <a:r>
                        <a:rPr lang="en-US" dirty="0"/>
                        <a:t>Connectors</a:t>
                      </a:r>
                    </a:p>
                  </a:txBody>
                  <a:tcPr anchor="ctr"/>
                </a:tc>
                <a:tc>
                  <a:txBody>
                    <a:bodyPr/>
                    <a:lstStyle/>
                    <a:p>
                      <a:pPr algn="ctr"/>
                      <a:r>
                        <a:rPr lang="en-US" dirty="0"/>
                        <a:t>Common Data Service (Data Verse)</a:t>
                      </a:r>
                    </a:p>
                  </a:txBody>
                  <a:tcPr anchor="ctr"/>
                </a:tc>
                <a:extLst>
                  <a:ext uri="{0D108BD9-81ED-4DB2-BD59-A6C34878D82A}">
                    <a16:rowId xmlns:a16="http://schemas.microsoft.com/office/drawing/2014/main" val="1470991932"/>
                  </a:ext>
                </a:extLst>
              </a:tr>
              <a:tr h="602313">
                <a:tc>
                  <a:txBody>
                    <a:bodyPr/>
                    <a:lstStyle/>
                    <a:p>
                      <a:pPr algn="ctr"/>
                      <a:r>
                        <a:rPr lang="en-US" dirty="0"/>
                        <a:t>Power Apps (Canvas)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413164948"/>
                  </a:ext>
                </a:extLst>
              </a:tr>
              <a:tr h="602313">
                <a:tc>
                  <a:txBody>
                    <a:bodyPr/>
                    <a:lstStyle/>
                    <a:p>
                      <a:pPr algn="ctr"/>
                      <a:r>
                        <a:rPr lang="en-US" dirty="0"/>
                        <a:t>Power Apps (Model)</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930867670"/>
                  </a:ext>
                </a:extLst>
              </a:tr>
              <a:tr h="602313">
                <a:tc>
                  <a:txBody>
                    <a:bodyPr/>
                    <a:lstStyle/>
                    <a:p>
                      <a:pPr algn="ctr"/>
                      <a:r>
                        <a:rPr lang="en-US" dirty="0"/>
                        <a:t>Power Portals</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3547950776"/>
                  </a:ext>
                </a:extLst>
              </a:tr>
              <a:tr h="602313">
                <a:tc>
                  <a:txBody>
                    <a:bodyPr/>
                    <a:lstStyle/>
                    <a:p>
                      <a:pPr algn="ctr"/>
                      <a:r>
                        <a:rPr lang="en-US" dirty="0"/>
                        <a:t>Power Automate</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710861086"/>
                  </a:ext>
                </a:extLst>
              </a:tr>
              <a:tr h="602313">
                <a:tc>
                  <a:txBody>
                    <a:bodyPr/>
                    <a:lstStyle/>
                    <a:p>
                      <a:pPr algn="ctr"/>
                      <a:r>
                        <a:rPr lang="en-US" dirty="0"/>
                        <a:t>AI Builder</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609870799"/>
                  </a:ext>
                </a:extLst>
              </a:tr>
              <a:tr h="602313">
                <a:tc>
                  <a:txBody>
                    <a:bodyPr/>
                    <a:lstStyle/>
                    <a:p>
                      <a:pPr algn="ctr"/>
                      <a:r>
                        <a:rPr lang="en-US" dirty="0" err="1"/>
                        <a:t>PowerBI</a:t>
                      </a:r>
                      <a:endParaRPr lang="en-US" dirty="0"/>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486173652"/>
                  </a:ext>
                </a:extLst>
              </a:tr>
            </a:tbl>
          </a:graphicData>
        </a:graphic>
      </p:graphicFrame>
    </p:spTree>
    <p:extLst>
      <p:ext uri="{BB962C8B-B14F-4D97-AF65-F5344CB8AC3E}">
        <p14:creationId xmlns:p14="http://schemas.microsoft.com/office/powerpoint/2010/main" val="37998568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external data (Connectors)?</a:t>
            </a:r>
          </a:p>
        </p:txBody>
      </p:sp>
      <p:sp>
        <p:nvSpPr>
          <p:cNvPr id="4" name="TextBox 3">
            <a:extLst>
              <a:ext uri="{FF2B5EF4-FFF2-40B4-BE49-F238E27FC236}">
                <a16:creationId xmlns:a16="http://schemas.microsoft.com/office/drawing/2014/main" id="{1828007D-FB79-430A-8191-DAD69E62F6F8}"/>
              </a:ext>
            </a:extLst>
          </p:cNvPr>
          <p:cNvSpPr txBox="1"/>
          <p:nvPr/>
        </p:nvSpPr>
        <p:spPr>
          <a:xfrm flipH="1">
            <a:off x="2240279" y="5605343"/>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easy</a:t>
            </a:r>
          </a:p>
        </p:txBody>
      </p:sp>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home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DevUpdate_ECC5" title="Icon of a clock with an arrow around it pointing clockwise">
            <a:extLst>
              <a:ext uri="{FF2B5EF4-FFF2-40B4-BE49-F238E27FC236}">
                <a16:creationId xmlns:a16="http://schemas.microsoft.com/office/drawing/2014/main" id="{97C99796-C0DC-48AB-8299-AFADCB1E7529}"/>
              </a:ext>
            </a:extLst>
          </p:cNvPr>
          <p:cNvSpPr>
            <a:spLocks noChangeAspect="1" noEditPoints="1"/>
          </p:cNvSpPr>
          <p:nvPr/>
        </p:nvSpPr>
        <p:spPr bwMode="auto">
          <a:xfrm>
            <a:off x="2240290" y="2419856"/>
            <a:ext cx="2714887" cy="271554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76200" cap="flat">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ouse" title="Icon of a house">
            <a:extLst>
              <a:ext uri="{FF2B5EF4-FFF2-40B4-BE49-F238E27FC236}">
                <a16:creationId xmlns:a16="http://schemas.microsoft.com/office/drawing/2014/main" id="{709CD435-7FB5-4BD3-964B-C0FBCD87C493}"/>
              </a:ext>
            </a:extLst>
          </p:cNvPr>
          <p:cNvSpPr>
            <a:spLocks noChangeAspect="1" noEditPoints="1"/>
          </p:cNvSpPr>
          <p:nvPr/>
        </p:nvSpPr>
        <p:spPr bwMode="auto">
          <a:xfrm>
            <a:off x="7065707" y="2219093"/>
            <a:ext cx="3057130" cy="2711972"/>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47074085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428064" y="2132867"/>
            <a:ext cx="4062384" cy="505901"/>
          </a:xfrm>
        </p:spPr>
        <p:txBody>
          <a:bodyPr/>
          <a:lstStyle/>
          <a:p>
            <a:pPr>
              <a:spcBef>
                <a:spcPts val="2941"/>
              </a:spcBef>
              <a:spcAft>
                <a:spcPts val="0"/>
              </a:spcAft>
            </a:pPr>
            <a:r>
              <a:rPr lang="en-US" sz="1568" dirty="0"/>
              <a:t>Built-in connectivity to 487+ cloud services, content services, databases, APIs, etc.</a:t>
            </a:r>
          </a:p>
          <a:p>
            <a:pPr>
              <a:spcBef>
                <a:spcPts val="2941"/>
              </a:spcBef>
              <a:spcAft>
                <a:spcPts val="0"/>
              </a:spcAft>
            </a:pPr>
            <a:r>
              <a:rPr lang="en-US" sz="1568" dirty="0">
                <a:latin typeface="Segoe UI Light"/>
                <a:cs typeface="Segoe UI Light"/>
              </a:rPr>
              <a:t>Seamless hybrid connectivity to on-premises systems via the on-premises data gateway. </a:t>
            </a:r>
          </a:p>
          <a:p>
            <a:pPr>
              <a:spcBef>
                <a:spcPts val="2941"/>
              </a:spcBef>
              <a:spcAft>
                <a:spcPts val="0"/>
              </a:spcAft>
            </a:pPr>
            <a:r>
              <a:rPr lang="en-US" sz="1568" dirty="0"/>
              <a:t>Develop and register custom connectors                 as a building block for citizen developers. </a:t>
            </a:r>
          </a:p>
          <a:p>
            <a:pPr>
              <a:spcBef>
                <a:spcPts val="2941"/>
              </a:spcBef>
              <a:spcAft>
                <a:spcPts val="0"/>
              </a:spcAft>
            </a:pPr>
            <a:r>
              <a:rPr lang="en-US" sz="1568" dirty="0"/>
              <a:t>Connect data silos by using multiple data sources in a single application.</a:t>
            </a:r>
          </a:p>
        </p:txBody>
      </p:sp>
      <p:sp>
        <p:nvSpPr>
          <p:cNvPr id="21" name="Data &amp; AI" title="Icon of several circles connected to eachother by lines">
            <a:extLst>
              <a:ext uri="{FF2B5EF4-FFF2-40B4-BE49-F238E27FC236}">
                <a16:creationId xmlns:a16="http://schemas.microsoft.com/office/drawing/2014/main" id="{2C9081EC-05D4-B641-B8FB-491BD72440A1}"/>
              </a:ext>
            </a:extLst>
          </p:cNvPr>
          <p:cNvSpPr>
            <a:spLocks noChangeAspect="1" noEditPoints="1"/>
          </p:cNvSpPr>
          <p:nvPr/>
        </p:nvSpPr>
        <p:spPr bwMode="auto">
          <a:xfrm>
            <a:off x="586495" y="2203999"/>
            <a:ext cx="424385" cy="33934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cloud_2" title="Icon of a cloud made of two arrows pointing towards eachother">
            <a:extLst>
              <a:ext uri="{FF2B5EF4-FFF2-40B4-BE49-F238E27FC236}">
                <a16:creationId xmlns:a16="http://schemas.microsoft.com/office/drawing/2014/main" id="{FAB8DA57-A5D1-524F-9B4E-3EB91B0D26E5}"/>
              </a:ext>
            </a:extLst>
          </p:cNvPr>
          <p:cNvSpPr>
            <a:spLocks noChangeAspect="1" noEditPoints="1"/>
          </p:cNvSpPr>
          <p:nvPr/>
        </p:nvSpPr>
        <p:spPr bwMode="auto">
          <a:xfrm>
            <a:off x="573122" y="3048753"/>
            <a:ext cx="451128" cy="2603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PageEdit_EFB8" title="Icon of a document with a pencil on top of it">
            <a:extLst>
              <a:ext uri="{FF2B5EF4-FFF2-40B4-BE49-F238E27FC236}">
                <a16:creationId xmlns:a16="http://schemas.microsoft.com/office/drawing/2014/main" id="{27ADA023-BC40-1C4F-BF0B-9A2393F15DFB}"/>
              </a:ext>
            </a:extLst>
          </p:cNvPr>
          <p:cNvSpPr>
            <a:spLocks noChangeAspect="1" noEditPoints="1"/>
          </p:cNvSpPr>
          <p:nvPr/>
        </p:nvSpPr>
        <p:spPr bwMode="auto">
          <a:xfrm>
            <a:off x="653489" y="3907827"/>
            <a:ext cx="290395" cy="30962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binary" title="Icon of binary code, ones and zeros">
            <a:extLst>
              <a:ext uri="{FF2B5EF4-FFF2-40B4-BE49-F238E27FC236}">
                <a16:creationId xmlns:a16="http://schemas.microsoft.com/office/drawing/2014/main" id="{B99E9ADF-D8AE-FE4B-B491-F1DDF1209E89}"/>
              </a:ext>
            </a:extLst>
          </p:cNvPr>
          <p:cNvSpPr>
            <a:spLocks noChangeAspect="1" noEditPoints="1"/>
          </p:cNvSpPr>
          <p:nvPr/>
        </p:nvSpPr>
        <p:spPr bwMode="auto">
          <a:xfrm>
            <a:off x="647942" y="4729550"/>
            <a:ext cx="301489" cy="2603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9701080-9306-5149-A32E-DD19B011C51D}"/>
              </a:ext>
            </a:extLst>
          </p:cNvPr>
          <p:cNvGrpSpPr/>
          <p:nvPr/>
        </p:nvGrpSpPr>
        <p:grpSpPr>
          <a:xfrm>
            <a:off x="5162294" y="1130048"/>
            <a:ext cx="8143263" cy="5233936"/>
            <a:chOff x="6433241" y="1487039"/>
            <a:chExt cx="7836906" cy="5037031"/>
          </a:xfrm>
        </p:grpSpPr>
        <p:pic>
          <p:nvPicPr>
            <p:cNvPr id="29" name="Picture 28" descr="https://pbiwebprod.blob.core.windows.net/webassets/images/Homepage_metal_large_2.png">
              <a:extLst>
                <a:ext uri="{FF2B5EF4-FFF2-40B4-BE49-F238E27FC236}">
                  <a16:creationId xmlns:a16="http://schemas.microsoft.com/office/drawing/2014/main" id="{876F1E51-945D-2B43-BF9F-FD16C23463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33241" y="1487039"/>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4E1492C-6402-134A-99CF-4302BAF16492}"/>
                </a:ext>
              </a:extLst>
            </p:cNvPr>
            <p:cNvGrpSpPr/>
            <p:nvPr/>
          </p:nvGrpSpPr>
          <p:grpSpPr>
            <a:xfrm>
              <a:off x="7433187" y="2163097"/>
              <a:ext cx="5850194" cy="3569110"/>
              <a:chOff x="7433187" y="2163097"/>
              <a:chExt cx="5850194" cy="3569110"/>
            </a:xfrm>
          </p:grpSpPr>
          <p:sp>
            <p:nvSpPr>
              <p:cNvPr id="4" name="Rectangle 3">
                <a:extLst>
                  <a:ext uri="{FF2B5EF4-FFF2-40B4-BE49-F238E27FC236}">
                    <a16:creationId xmlns:a16="http://schemas.microsoft.com/office/drawing/2014/main" id="{9B22C5ED-8718-9D4A-A825-8FE09AC3B023}"/>
                  </a:ext>
                </a:extLst>
              </p:cNvPr>
              <p:cNvSpPr/>
              <p:nvPr/>
            </p:nvSpPr>
            <p:spPr bwMode="auto">
              <a:xfrm>
                <a:off x="7433187" y="2163097"/>
                <a:ext cx="5850194" cy="35691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6F65BD5-FECF-BD47-837E-4F75B0E0034D}"/>
                  </a:ext>
                </a:extLst>
              </p:cNvPr>
              <p:cNvPicPr>
                <a:picLocks noChangeAspect="1"/>
              </p:cNvPicPr>
              <p:nvPr/>
            </p:nvPicPr>
            <p:blipFill rotWithShape="1">
              <a:blip r:embed="rId3"/>
              <a:srcRect b="46678"/>
              <a:stretch/>
            </p:blipFill>
            <p:spPr>
              <a:xfrm>
                <a:off x="7493147" y="2239047"/>
                <a:ext cx="5706529" cy="3493160"/>
              </a:xfrm>
              <a:prstGeom prst="rect">
                <a:avLst/>
              </a:prstGeom>
              <a:solidFill>
                <a:schemeClr val="bg1"/>
              </a:solidFill>
            </p:spPr>
          </p:pic>
        </p:grpSp>
      </p:grpSp>
      <p:sp>
        <p:nvSpPr>
          <p:cNvPr id="17" name="Title 1">
            <a:extLst>
              <a:ext uri="{FF2B5EF4-FFF2-40B4-BE49-F238E27FC236}">
                <a16:creationId xmlns:a16="http://schemas.microsoft.com/office/drawing/2014/main" id="{E281E8D2-023B-496F-8493-0A15A8C21D44}"/>
              </a:ext>
            </a:extLst>
          </p:cNvPr>
          <p:cNvSpPr>
            <a:spLocks noGrp="1"/>
          </p:cNvSpPr>
          <p:nvPr>
            <p:ph type="title"/>
          </p:nvPr>
        </p:nvSpPr>
        <p:spPr>
          <a:xfrm>
            <a:off x="484091" y="135073"/>
            <a:ext cx="11018520" cy="553998"/>
          </a:xfrm>
        </p:spPr>
        <p:txBody>
          <a:bodyPr/>
          <a:lstStyle/>
          <a:p>
            <a:pPr>
              <a:lnSpc>
                <a:spcPct val="90000"/>
              </a:lnSpc>
            </a:pPr>
            <a:r>
              <a:rPr lang="en-US" sz="3600" spc="-50" dirty="0">
                <a:ln w="3175">
                  <a:noFill/>
                </a:ln>
                <a:solidFill>
                  <a:srgbClr val="1A1A1A"/>
                </a:solidFill>
                <a:latin typeface="Segoe UI Semibold"/>
                <a:ea typeface="+mn-ea"/>
                <a:cs typeface="Segoe UI" pitchFamily="34" charset="0"/>
              </a:rPr>
              <a:t>Why external data (Connectors)?</a:t>
            </a:r>
          </a:p>
        </p:txBody>
      </p:sp>
    </p:spTree>
    <p:extLst>
      <p:ext uri="{BB962C8B-B14F-4D97-AF65-F5344CB8AC3E}">
        <p14:creationId xmlns:p14="http://schemas.microsoft.com/office/powerpoint/2010/main" val="39911200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internal data (Common Data Service)?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3822590"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553711"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360263"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8921025"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593315"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01052193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 (Data verse)?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346983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1</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lnSpcReduction="10000"/>
          </a:bodyPr>
          <a:lstStyle/>
          <a:p>
            <a:pPr marL="400050" indent="-342900">
              <a:lnSpc>
                <a:spcPct val="90000"/>
              </a:lnSpc>
              <a:spcAft>
                <a:spcPts val="600"/>
              </a:spcAft>
              <a:buFont typeface="Wingdings" panose="05000000000000000000" pitchFamily="2" charset="2"/>
              <a:buChar char="ü"/>
            </a:pPr>
            <a:r>
              <a:rPr lang="en-US" sz="2400" dirty="0"/>
              <a:t>What is Power Automate</a:t>
            </a:r>
          </a:p>
          <a:p>
            <a:pPr marL="400050" indent="-342900">
              <a:lnSpc>
                <a:spcPct val="90000"/>
              </a:lnSpc>
              <a:spcAft>
                <a:spcPts val="600"/>
              </a:spcAft>
              <a:buFont typeface="Wingdings" panose="05000000000000000000" pitchFamily="2" charset="2"/>
              <a:buChar char="ü"/>
            </a:pPr>
            <a:r>
              <a:rPr lang="en-US" sz="2400" dirty="0"/>
              <a:t>Power Automate Basics</a:t>
            </a:r>
          </a:p>
          <a:p>
            <a:pPr marL="400050" indent="-342900">
              <a:lnSpc>
                <a:spcPct val="90000"/>
              </a:lnSpc>
              <a:spcAft>
                <a:spcPts val="600"/>
              </a:spcAft>
              <a:buFont typeface="Wingdings" panose="05000000000000000000" pitchFamily="2" charset="2"/>
              <a:buChar char="ü"/>
            </a:pPr>
            <a:r>
              <a:rPr lang="en-US" sz="2400" dirty="0"/>
              <a:t>Types of Flows</a:t>
            </a:r>
          </a:p>
          <a:p>
            <a:pPr marL="400050" indent="-342900">
              <a:lnSpc>
                <a:spcPct val="90000"/>
              </a:lnSpc>
              <a:spcAft>
                <a:spcPts val="600"/>
              </a:spcAft>
              <a:buFont typeface="Wingdings" panose="05000000000000000000" pitchFamily="2" charset="2"/>
              <a:buChar char="ü"/>
            </a:pPr>
            <a:r>
              <a:rPr lang="en-US" sz="2400" dirty="0"/>
              <a:t>Flow Components</a:t>
            </a:r>
          </a:p>
          <a:p>
            <a:pPr marL="400050" indent="-342900">
              <a:lnSpc>
                <a:spcPct val="90000"/>
              </a:lnSpc>
              <a:spcAft>
                <a:spcPts val="600"/>
              </a:spcAft>
              <a:buFont typeface="Wingdings" panose="05000000000000000000" pitchFamily="2" charset="2"/>
              <a:buChar char="ü"/>
            </a:pPr>
            <a:r>
              <a:rPr lang="en-US" sz="2400" dirty="0"/>
              <a:t>Differences between Power Automate and Workflows </a:t>
            </a:r>
          </a:p>
          <a:p>
            <a:pPr marL="400050" indent="-342900">
              <a:lnSpc>
                <a:spcPct val="90000"/>
              </a:lnSpc>
              <a:spcAft>
                <a:spcPts val="600"/>
              </a:spcAft>
              <a:buFont typeface="Wingdings" panose="05000000000000000000" pitchFamily="2" charset="2"/>
              <a:buChar char="ü"/>
            </a:pPr>
            <a:r>
              <a:rPr lang="en-US" sz="2400" dirty="0"/>
              <a:t>The benefits of automation</a:t>
            </a:r>
          </a:p>
          <a:p>
            <a:pPr marL="400050" indent="-342900">
              <a:lnSpc>
                <a:spcPct val="90000"/>
              </a:lnSpc>
              <a:spcAft>
                <a:spcPts val="600"/>
              </a:spcAft>
              <a:buFont typeface="Wingdings" panose="05000000000000000000" pitchFamily="2" charset="2"/>
              <a:buChar char="ü"/>
            </a:pPr>
            <a:r>
              <a:rPr lang="en-US" sz="2400" dirty="0"/>
              <a:t>How to get to Flow</a:t>
            </a:r>
          </a:p>
          <a:p>
            <a:pPr marL="400050" indent="-342900">
              <a:lnSpc>
                <a:spcPct val="90000"/>
              </a:lnSpc>
              <a:spcAft>
                <a:spcPts val="600"/>
              </a:spcAft>
              <a:buFont typeface="Wingdings" panose="05000000000000000000" pitchFamily="2" charset="2"/>
              <a:buChar char="ü"/>
            </a:pPr>
            <a:r>
              <a:rPr lang="en-US" sz="2400" dirty="0"/>
              <a:t>Setup Environment</a:t>
            </a: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748151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826F-BD13-4B50-9C8A-BA182D15F2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24904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2"/>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501675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Every organization who has implemented SharePoint must have used workflows to automate their business process. Microsoft provides various options for creating workflows, here we will check SharePoint Designer Workflow vs Power Automate.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There are different ways to create workflows in SharePoint like:</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Out of box workflow</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SharePoint designer workflow 2013</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Visual Studio</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3rd party tool</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Windows Timer Jobs / Schedulers</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C5A67"/>
                </a:solidFill>
                <a:effectLst/>
                <a:uLnTx/>
                <a:uFillTx/>
                <a:latin typeface="Calibri" panose="020F0502020204030204"/>
                <a:ea typeface="+mn-ea"/>
                <a:cs typeface="+mn-cs"/>
              </a:rPr>
              <a:t>And Microsoft has introduced Power Automate in Office 365</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3491376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4585871"/>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Microsoft has not released any new versions of the SharePoint designer after SharePoint designer 2013, no new designer for SharePoint 2016, SharePoint 2019 or SharePoint Online. In workflow architecture also, there are not many changes for any version. Rather Microsoft has invested heavily on Microsoft Flow to provide an alternative to designer workflows (this is not officially announced by Microsoft but has been assumed based on the functionality provided in Power Automate).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Microsoft Flow is nothing but a service which helps to create an automated workflow for your business needs. This Microsoft Flow is a replacement to SharePoint Designer. That means, Instead of Designer Workflow, Now we can simply create a Flow and we can use it as per our requirement. Flow is basically used to allows users to create cross-application workflows..</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789211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2804414" y="1810766"/>
            <a:ext cx="3305048" cy="21971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186170" y="1813179"/>
            <a:ext cx="1474565" cy="16852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730743" y="1813179"/>
            <a:ext cx="1862835" cy="21856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457447" y="2054479"/>
            <a:ext cx="2292191" cy="21793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823330" y="2053970"/>
            <a:ext cx="3111627" cy="21729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15161"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809238" y="3022854"/>
            <a:ext cx="1868805" cy="1868805"/>
          </a:xfrm>
          <a:custGeom>
            <a:avLst/>
            <a:gdLst/>
            <a:ahLst/>
            <a:cxnLst/>
            <a:rect l="l" t="t" r="r" b="b"/>
            <a:pathLst>
              <a:path w="1868804" h="1868804">
                <a:moveTo>
                  <a:pt x="0" y="934212"/>
                </a:moveTo>
                <a:lnTo>
                  <a:pt x="1215" y="886133"/>
                </a:lnTo>
                <a:lnTo>
                  <a:pt x="4822" y="838686"/>
                </a:lnTo>
                <a:lnTo>
                  <a:pt x="10763" y="791929"/>
                </a:lnTo>
                <a:lnTo>
                  <a:pt x="18977" y="745921"/>
                </a:lnTo>
                <a:lnTo>
                  <a:pt x="29408" y="700721"/>
                </a:lnTo>
                <a:lnTo>
                  <a:pt x="41996" y="656387"/>
                </a:lnTo>
                <a:lnTo>
                  <a:pt x="56682" y="612978"/>
                </a:lnTo>
                <a:lnTo>
                  <a:pt x="73407" y="570553"/>
                </a:lnTo>
                <a:lnTo>
                  <a:pt x="92114" y="529170"/>
                </a:lnTo>
                <a:lnTo>
                  <a:pt x="112744" y="488888"/>
                </a:lnTo>
                <a:lnTo>
                  <a:pt x="135237" y="449766"/>
                </a:lnTo>
                <a:lnTo>
                  <a:pt x="159535" y="411863"/>
                </a:lnTo>
                <a:lnTo>
                  <a:pt x="185580" y="375236"/>
                </a:lnTo>
                <a:lnTo>
                  <a:pt x="213312" y="339945"/>
                </a:lnTo>
                <a:lnTo>
                  <a:pt x="242673" y="306049"/>
                </a:lnTo>
                <a:lnTo>
                  <a:pt x="273605" y="273605"/>
                </a:lnTo>
                <a:lnTo>
                  <a:pt x="306049" y="242673"/>
                </a:lnTo>
                <a:lnTo>
                  <a:pt x="339945" y="213312"/>
                </a:lnTo>
                <a:lnTo>
                  <a:pt x="375236" y="185580"/>
                </a:lnTo>
                <a:lnTo>
                  <a:pt x="411863" y="159535"/>
                </a:lnTo>
                <a:lnTo>
                  <a:pt x="449766" y="135237"/>
                </a:lnTo>
                <a:lnTo>
                  <a:pt x="488888" y="112744"/>
                </a:lnTo>
                <a:lnTo>
                  <a:pt x="529170" y="92114"/>
                </a:lnTo>
                <a:lnTo>
                  <a:pt x="570553" y="73407"/>
                </a:lnTo>
                <a:lnTo>
                  <a:pt x="612978" y="56682"/>
                </a:lnTo>
                <a:lnTo>
                  <a:pt x="656387" y="41996"/>
                </a:lnTo>
                <a:lnTo>
                  <a:pt x="700721" y="29408"/>
                </a:lnTo>
                <a:lnTo>
                  <a:pt x="745921" y="18977"/>
                </a:lnTo>
                <a:lnTo>
                  <a:pt x="791929" y="10763"/>
                </a:lnTo>
                <a:lnTo>
                  <a:pt x="838686" y="4822"/>
                </a:lnTo>
                <a:lnTo>
                  <a:pt x="886133" y="1215"/>
                </a:lnTo>
                <a:lnTo>
                  <a:pt x="934212" y="0"/>
                </a:lnTo>
                <a:lnTo>
                  <a:pt x="982290" y="1215"/>
                </a:lnTo>
                <a:lnTo>
                  <a:pt x="1029737" y="4822"/>
                </a:lnTo>
                <a:lnTo>
                  <a:pt x="1076494" y="10763"/>
                </a:lnTo>
                <a:lnTo>
                  <a:pt x="1122502" y="18977"/>
                </a:lnTo>
                <a:lnTo>
                  <a:pt x="1167702" y="29408"/>
                </a:lnTo>
                <a:lnTo>
                  <a:pt x="1212036" y="41996"/>
                </a:lnTo>
                <a:lnTo>
                  <a:pt x="1255445" y="56682"/>
                </a:lnTo>
                <a:lnTo>
                  <a:pt x="1297870" y="73407"/>
                </a:lnTo>
                <a:lnTo>
                  <a:pt x="1339253" y="92114"/>
                </a:lnTo>
                <a:lnTo>
                  <a:pt x="1379535" y="112744"/>
                </a:lnTo>
                <a:lnTo>
                  <a:pt x="1418657" y="135237"/>
                </a:lnTo>
                <a:lnTo>
                  <a:pt x="1456560" y="159535"/>
                </a:lnTo>
                <a:lnTo>
                  <a:pt x="1493187" y="185580"/>
                </a:lnTo>
                <a:lnTo>
                  <a:pt x="1528478" y="213312"/>
                </a:lnTo>
                <a:lnTo>
                  <a:pt x="1562374" y="242673"/>
                </a:lnTo>
                <a:lnTo>
                  <a:pt x="1594818" y="273605"/>
                </a:lnTo>
                <a:lnTo>
                  <a:pt x="1625750" y="306049"/>
                </a:lnTo>
                <a:lnTo>
                  <a:pt x="1655111" y="339945"/>
                </a:lnTo>
                <a:lnTo>
                  <a:pt x="1682843" y="375236"/>
                </a:lnTo>
                <a:lnTo>
                  <a:pt x="1708888" y="411863"/>
                </a:lnTo>
                <a:lnTo>
                  <a:pt x="1733186" y="449766"/>
                </a:lnTo>
                <a:lnTo>
                  <a:pt x="1755679" y="488888"/>
                </a:lnTo>
                <a:lnTo>
                  <a:pt x="1776309" y="529170"/>
                </a:lnTo>
                <a:lnTo>
                  <a:pt x="1795016" y="570553"/>
                </a:lnTo>
                <a:lnTo>
                  <a:pt x="1811741" y="612978"/>
                </a:lnTo>
                <a:lnTo>
                  <a:pt x="1826427" y="656387"/>
                </a:lnTo>
                <a:lnTo>
                  <a:pt x="1839015" y="700721"/>
                </a:lnTo>
                <a:lnTo>
                  <a:pt x="1849446" y="745921"/>
                </a:lnTo>
                <a:lnTo>
                  <a:pt x="1857660" y="791929"/>
                </a:lnTo>
                <a:lnTo>
                  <a:pt x="1863601" y="838686"/>
                </a:lnTo>
                <a:lnTo>
                  <a:pt x="1867208" y="886133"/>
                </a:lnTo>
                <a:lnTo>
                  <a:pt x="1868424" y="934212"/>
                </a:lnTo>
                <a:lnTo>
                  <a:pt x="1867208" y="982290"/>
                </a:lnTo>
                <a:lnTo>
                  <a:pt x="1863601" y="1029737"/>
                </a:lnTo>
                <a:lnTo>
                  <a:pt x="1857660" y="1076494"/>
                </a:lnTo>
                <a:lnTo>
                  <a:pt x="1849446" y="1122502"/>
                </a:lnTo>
                <a:lnTo>
                  <a:pt x="1839015" y="1167702"/>
                </a:lnTo>
                <a:lnTo>
                  <a:pt x="1826427" y="1212036"/>
                </a:lnTo>
                <a:lnTo>
                  <a:pt x="1811741" y="1255445"/>
                </a:lnTo>
                <a:lnTo>
                  <a:pt x="1795016" y="1297870"/>
                </a:lnTo>
                <a:lnTo>
                  <a:pt x="1776309" y="1339253"/>
                </a:lnTo>
                <a:lnTo>
                  <a:pt x="1755679" y="1379535"/>
                </a:lnTo>
                <a:lnTo>
                  <a:pt x="1733186" y="1418657"/>
                </a:lnTo>
                <a:lnTo>
                  <a:pt x="1708888" y="1456560"/>
                </a:lnTo>
                <a:lnTo>
                  <a:pt x="1682843" y="1493187"/>
                </a:lnTo>
                <a:lnTo>
                  <a:pt x="1655111" y="1528478"/>
                </a:lnTo>
                <a:lnTo>
                  <a:pt x="1625750" y="1562374"/>
                </a:lnTo>
                <a:lnTo>
                  <a:pt x="1594818" y="1594818"/>
                </a:lnTo>
                <a:lnTo>
                  <a:pt x="1562374" y="1625750"/>
                </a:lnTo>
                <a:lnTo>
                  <a:pt x="1528478" y="1655111"/>
                </a:lnTo>
                <a:lnTo>
                  <a:pt x="1493187" y="1682843"/>
                </a:lnTo>
                <a:lnTo>
                  <a:pt x="1456560" y="1708888"/>
                </a:lnTo>
                <a:lnTo>
                  <a:pt x="1418657" y="1733186"/>
                </a:lnTo>
                <a:lnTo>
                  <a:pt x="1379535" y="1755679"/>
                </a:lnTo>
                <a:lnTo>
                  <a:pt x="1339253" y="1776309"/>
                </a:lnTo>
                <a:lnTo>
                  <a:pt x="1297870" y="1795016"/>
                </a:lnTo>
                <a:lnTo>
                  <a:pt x="1255445" y="1811741"/>
                </a:lnTo>
                <a:lnTo>
                  <a:pt x="1212036" y="1826427"/>
                </a:lnTo>
                <a:lnTo>
                  <a:pt x="1167702" y="1839015"/>
                </a:lnTo>
                <a:lnTo>
                  <a:pt x="1122502" y="1849446"/>
                </a:lnTo>
                <a:lnTo>
                  <a:pt x="1076494" y="1857660"/>
                </a:lnTo>
                <a:lnTo>
                  <a:pt x="1029737" y="1863601"/>
                </a:lnTo>
                <a:lnTo>
                  <a:pt x="982290" y="1867208"/>
                </a:lnTo>
                <a:lnTo>
                  <a:pt x="934212" y="1868424"/>
                </a:lnTo>
                <a:lnTo>
                  <a:pt x="886133" y="1867208"/>
                </a:lnTo>
                <a:lnTo>
                  <a:pt x="838686" y="1863601"/>
                </a:lnTo>
                <a:lnTo>
                  <a:pt x="791929" y="1857660"/>
                </a:lnTo>
                <a:lnTo>
                  <a:pt x="745921" y="1849446"/>
                </a:lnTo>
                <a:lnTo>
                  <a:pt x="700721" y="1839015"/>
                </a:lnTo>
                <a:lnTo>
                  <a:pt x="656387" y="1826427"/>
                </a:lnTo>
                <a:lnTo>
                  <a:pt x="612978" y="1811741"/>
                </a:lnTo>
                <a:lnTo>
                  <a:pt x="570553" y="1795016"/>
                </a:lnTo>
                <a:lnTo>
                  <a:pt x="529170" y="1776309"/>
                </a:lnTo>
                <a:lnTo>
                  <a:pt x="488888" y="1755679"/>
                </a:lnTo>
                <a:lnTo>
                  <a:pt x="449766" y="1733186"/>
                </a:lnTo>
                <a:lnTo>
                  <a:pt x="411863" y="1708888"/>
                </a:lnTo>
                <a:lnTo>
                  <a:pt x="375236" y="1682843"/>
                </a:lnTo>
                <a:lnTo>
                  <a:pt x="339945" y="1655111"/>
                </a:lnTo>
                <a:lnTo>
                  <a:pt x="306049" y="1625750"/>
                </a:lnTo>
                <a:lnTo>
                  <a:pt x="273605" y="1594818"/>
                </a:lnTo>
                <a:lnTo>
                  <a:pt x="242673" y="1562374"/>
                </a:lnTo>
                <a:lnTo>
                  <a:pt x="213312" y="1528478"/>
                </a:lnTo>
                <a:lnTo>
                  <a:pt x="185580" y="1493187"/>
                </a:lnTo>
                <a:lnTo>
                  <a:pt x="159535" y="1456560"/>
                </a:lnTo>
                <a:lnTo>
                  <a:pt x="135237" y="1418657"/>
                </a:lnTo>
                <a:lnTo>
                  <a:pt x="112744" y="1379535"/>
                </a:lnTo>
                <a:lnTo>
                  <a:pt x="92114" y="1339253"/>
                </a:lnTo>
                <a:lnTo>
                  <a:pt x="73407" y="1297870"/>
                </a:lnTo>
                <a:lnTo>
                  <a:pt x="56682" y="1255445"/>
                </a:lnTo>
                <a:lnTo>
                  <a:pt x="41996" y="1212036"/>
                </a:lnTo>
                <a:lnTo>
                  <a:pt x="29408" y="1167702"/>
                </a:lnTo>
                <a:lnTo>
                  <a:pt x="18977" y="1122502"/>
                </a:lnTo>
                <a:lnTo>
                  <a:pt x="10763" y="1076494"/>
                </a:lnTo>
                <a:lnTo>
                  <a:pt x="4822" y="1029737"/>
                </a:lnTo>
                <a:lnTo>
                  <a:pt x="1215"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49908" y="3768852"/>
            <a:ext cx="600710" cy="527685"/>
          </a:xfrm>
          <a:custGeom>
            <a:avLst/>
            <a:gdLst/>
            <a:ahLst/>
            <a:cxnLst/>
            <a:rect l="l" t="t" r="r" b="b"/>
            <a:pathLst>
              <a:path w="600710" h="527685">
                <a:moveTo>
                  <a:pt x="600455" y="0"/>
                </a:moveTo>
                <a:lnTo>
                  <a:pt x="0" y="0"/>
                </a:lnTo>
                <a:lnTo>
                  <a:pt x="0" y="376300"/>
                </a:lnTo>
                <a:lnTo>
                  <a:pt x="74167" y="376300"/>
                </a:lnTo>
                <a:lnTo>
                  <a:pt x="74167" y="527304"/>
                </a:lnTo>
                <a:lnTo>
                  <a:pt x="166975" y="434340"/>
                </a:lnTo>
                <a:lnTo>
                  <a:pt x="111252" y="434340"/>
                </a:lnTo>
                <a:lnTo>
                  <a:pt x="111252" y="339090"/>
                </a:lnTo>
                <a:lnTo>
                  <a:pt x="37083" y="339090"/>
                </a:lnTo>
                <a:lnTo>
                  <a:pt x="37083" y="37211"/>
                </a:lnTo>
                <a:lnTo>
                  <a:pt x="600455" y="37211"/>
                </a:lnTo>
                <a:lnTo>
                  <a:pt x="600455" y="0"/>
                </a:lnTo>
                <a:close/>
              </a:path>
              <a:path w="600710" h="527685">
                <a:moveTo>
                  <a:pt x="600455" y="37211"/>
                </a:moveTo>
                <a:lnTo>
                  <a:pt x="563372" y="37211"/>
                </a:lnTo>
                <a:lnTo>
                  <a:pt x="563372" y="339090"/>
                </a:lnTo>
                <a:lnTo>
                  <a:pt x="206374" y="339090"/>
                </a:lnTo>
                <a:lnTo>
                  <a:pt x="197103" y="348488"/>
                </a:lnTo>
                <a:lnTo>
                  <a:pt x="111252" y="434340"/>
                </a:lnTo>
                <a:lnTo>
                  <a:pt x="166975" y="434340"/>
                </a:lnTo>
                <a:lnTo>
                  <a:pt x="224916" y="376300"/>
                </a:lnTo>
                <a:lnTo>
                  <a:pt x="600455" y="376300"/>
                </a:lnTo>
                <a:lnTo>
                  <a:pt x="600455" y="37211"/>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22240" y="4189095"/>
            <a:ext cx="122555" cy="0"/>
          </a:xfrm>
          <a:custGeom>
            <a:avLst/>
            <a:gdLst/>
            <a:ahLst/>
            <a:cxnLst/>
            <a:rect l="l" t="t" r="r" b="b"/>
            <a:pathLst>
              <a:path w="122554">
                <a:moveTo>
                  <a:pt x="0" y="0"/>
                </a:moveTo>
                <a:lnTo>
                  <a:pt x="122555"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22240" y="4126229"/>
            <a:ext cx="42545" cy="43180"/>
          </a:xfrm>
          <a:custGeom>
            <a:avLst/>
            <a:gdLst/>
            <a:ahLst/>
            <a:cxnLst/>
            <a:rect l="l" t="t" r="r" b="b"/>
            <a:pathLst>
              <a:path w="42545" h="43179">
                <a:moveTo>
                  <a:pt x="0" y="43180"/>
                </a:moveTo>
                <a:lnTo>
                  <a:pt x="42418" y="43180"/>
                </a:lnTo>
                <a:lnTo>
                  <a:pt x="42418" y="0"/>
                </a:lnTo>
                <a:lnTo>
                  <a:pt x="0" y="0"/>
                </a:lnTo>
                <a:lnTo>
                  <a:pt x="0" y="431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722240" y="4106545"/>
            <a:ext cx="325755" cy="0"/>
          </a:xfrm>
          <a:custGeom>
            <a:avLst/>
            <a:gdLst/>
            <a:ahLst/>
            <a:cxnLst/>
            <a:rect l="l" t="t" r="r" b="b"/>
            <a:pathLst>
              <a:path w="325754">
                <a:moveTo>
                  <a:pt x="0" y="0"/>
                </a:moveTo>
                <a:lnTo>
                  <a:pt x="325247"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027485" y="3804920"/>
            <a:ext cx="0" cy="281940"/>
          </a:xfrm>
          <a:custGeom>
            <a:avLst/>
            <a:gdLst/>
            <a:ahLst/>
            <a:cxnLst/>
            <a:rect l="l" t="t" r="r" b="b"/>
            <a:pathLst>
              <a:path h="281939">
                <a:moveTo>
                  <a:pt x="0" y="0"/>
                </a:moveTo>
                <a:lnTo>
                  <a:pt x="0" y="281939"/>
                </a:lnTo>
              </a:path>
            </a:pathLst>
          </a:custGeom>
          <a:ln w="40004">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439411" y="3804920"/>
            <a:ext cx="40005" cy="39370"/>
          </a:xfrm>
          <a:custGeom>
            <a:avLst/>
            <a:gdLst/>
            <a:ahLst/>
            <a:cxnLst/>
            <a:rect l="l" t="t" r="r" b="b"/>
            <a:pathLst>
              <a:path w="40004" h="39370">
                <a:moveTo>
                  <a:pt x="0" y="39369"/>
                </a:moveTo>
                <a:lnTo>
                  <a:pt x="40004" y="39369"/>
                </a:lnTo>
                <a:lnTo>
                  <a:pt x="40004" y="0"/>
                </a:lnTo>
                <a:lnTo>
                  <a:pt x="0" y="0"/>
                </a:lnTo>
                <a:lnTo>
                  <a:pt x="0" y="39369"/>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439411" y="3784600"/>
            <a:ext cx="608330" cy="0"/>
          </a:xfrm>
          <a:custGeom>
            <a:avLst/>
            <a:gdLst/>
            <a:ahLst/>
            <a:cxnLst/>
            <a:rect l="l" t="t" r="r" b="b"/>
            <a:pathLst>
              <a:path w="608329">
                <a:moveTo>
                  <a:pt x="0" y="0"/>
                </a:moveTo>
                <a:lnTo>
                  <a:pt x="608076" y="0"/>
                </a:lnTo>
              </a:path>
            </a:pathLst>
          </a:custGeom>
          <a:ln w="40640">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57377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251192" y="3669791"/>
            <a:ext cx="512445" cy="599440"/>
          </a:xfrm>
          <a:custGeom>
            <a:avLst/>
            <a:gdLst/>
            <a:ahLst/>
            <a:cxnLst/>
            <a:rect l="l" t="t" r="r" b="b"/>
            <a:pathLst>
              <a:path w="512445" h="599439">
                <a:moveTo>
                  <a:pt x="427608" y="0"/>
                </a:moveTo>
                <a:lnTo>
                  <a:pt x="0" y="0"/>
                </a:lnTo>
                <a:lnTo>
                  <a:pt x="0" y="598931"/>
                </a:lnTo>
                <a:lnTo>
                  <a:pt x="427608" y="598931"/>
                </a:lnTo>
                <a:lnTo>
                  <a:pt x="483799" y="556767"/>
                </a:lnTo>
                <a:lnTo>
                  <a:pt x="42290" y="556767"/>
                </a:lnTo>
                <a:lnTo>
                  <a:pt x="42290" y="321944"/>
                </a:lnTo>
                <a:lnTo>
                  <a:pt x="427608" y="321944"/>
                </a:lnTo>
                <a:lnTo>
                  <a:pt x="427608" y="276986"/>
                </a:lnTo>
                <a:lnTo>
                  <a:pt x="42290" y="276986"/>
                </a:lnTo>
                <a:lnTo>
                  <a:pt x="42290" y="42163"/>
                </a:lnTo>
                <a:lnTo>
                  <a:pt x="483799" y="42163"/>
                </a:lnTo>
                <a:lnTo>
                  <a:pt x="427608" y="0"/>
                </a:lnTo>
                <a:close/>
              </a:path>
              <a:path w="512445" h="599439">
                <a:moveTo>
                  <a:pt x="427608" y="321944"/>
                </a:moveTo>
                <a:lnTo>
                  <a:pt x="385317" y="321944"/>
                </a:lnTo>
                <a:lnTo>
                  <a:pt x="385317" y="556767"/>
                </a:lnTo>
                <a:lnTo>
                  <a:pt x="483799" y="556767"/>
                </a:lnTo>
                <a:lnTo>
                  <a:pt x="498016" y="546099"/>
                </a:lnTo>
                <a:lnTo>
                  <a:pt x="427608" y="546099"/>
                </a:lnTo>
                <a:lnTo>
                  <a:pt x="427608" y="321944"/>
                </a:lnTo>
                <a:close/>
              </a:path>
              <a:path w="512445" h="599439">
                <a:moveTo>
                  <a:pt x="498016" y="52831"/>
                </a:moveTo>
                <a:lnTo>
                  <a:pt x="427608" y="52831"/>
                </a:lnTo>
                <a:lnTo>
                  <a:pt x="469773" y="84454"/>
                </a:lnTo>
                <a:lnTo>
                  <a:pt x="469773" y="514476"/>
                </a:lnTo>
                <a:lnTo>
                  <a:pt x="427608" y="546099"/>
                </a:lnTo>
                <a:lnTo>
                  <a:pt x="498016" y="546099"/>
                </a:lnTo>
                <a:lnTo>
                  <a:pt x="512063" y="535558"/>
                </a:lnTo>
                <a:lnTo>
                  <a:pt x="512063" y="63372"/>
                </a:lnTo>
                <a:lnTo>
                  <a:pt x="498016" y="52831"/>
                </a:lnTo>
                <a:close/>
              </a:path>
              <a:path w="512445" h="599439">
                <a:moveTo>
                  <a:pt x="483799" y="42163"/>
                </a:moveTo>
                <a:lnTo>
                  <a:pt x="385317" y="42163"/>
                </a:lnTo>
                <a:lnTo>
                  <a:pt x="385317" y="276986"/>
                </a:lnTo>
                <a:lnTo>
                  <a:pt x="427608" y="276986"/>
                </a:lnTo>
                <a:lnTo>
                  <a:pt x="427608" y="52831"/>
                </a:lnTo>
                <a:lnTo>
                  <a:pt x="498016" y="52831"/>
                </a:lnTo>
                <a:lnTo>
                  <a:pt x="483799" y="42163"/>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377683" y="4054602"/>
            <a:ext cx="170815" cy="0"/>
          </a:xfrm>
          <a:custGeom>
            <a:avLst/>
            <a:gdLst/>
            <a:ahLst/>
            <a:cxnLst/>
            <a:rect l="l" t="t" r="r" b="b"/>
            <a:pathLst>
              <a:path w="170815">
                <a:moveTo>
                  <a:pt x="0" y="0"/>
                </a:moveTo>
                <a:lnTo>
                  <a:pt x="170688"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3776471"/>
            <a:ext cx="170815" cy="0"/>
          </a:xfrm>
          <a:custGeom>
            <a:avLst/>
            <a:gdLst/>
            <a:ahLst/>
            <a:cxnLst/>
            <a:rect l="l" t="t" r="r" b="b"/>
            <a:pathLst>
              <a:path w="170815">
                <a:moveTo>
                  <a:pt x="0" y="0"/>
                </a:moveTo>
                <a:lnTo>
                  <a:pt x="170688" y="0"/>
                </a:lnTo>
              </a:path>
            </a:pathLst>
          </a:custGeom>
          <a:ln w="4571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37793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0158983" y="3864102"/>
            <a:ext cx="104139" cy="0"/>
          </a:xfrm>
          <a:custGeom>
            <a:avLst/>
            <a:gdLst/>
            <a:ahLst/>
            <a:cxnLst/>
            <a:rect l="l" t="t" r="r" b="b"/>
            <a:pathLst>
              <a:path w="104140">
                <a:moveTo>
                  <a:pt x="0" y="0"/>
                </a:moveTo>
                <a:lnTo>
                  <a:pt x="10363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0158983" y="3990594"/>
            <a:ext cx="187960" cy="0"/>
          </a:xfrm>
          <a:custGeom>
            <a:avLst/>
            <a:gdLst/>
            <a:ahLst/>
            <a:cxnLst/>
            <a:rect l="l" t="t" r="r" b="b"/>
            <a:pathLst>
              <a:path w="187959">
                <a:moveTo>
                  <a:pt x="0" y="0"/>
                </a:moveTo>
                <a:lnTo>
                  <a:pt x="18745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0158983" y="4114038"/>
            <a:ext cx="123825" cy="0"/>
          </a:xfrm>
          <a:custGeom>
            <a:avLst/>
            <a:gdLst/>
            <a:ahLst/>
            <a:cxnLst/>
            <a:rect l="l" t="t" r="r" b="b"/>
            <a:pathLst>
              <a:path w="123825">
                <a:moveTo>
                  <a:pt x="0" y="0"/>
                </a:moveTo>
                <a:lnTo>
                  <a:pt x="123444"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0555223" y="3861308"/>
            <a:ext cx="40005" cy="43180"/>
          </a:xfrm>
          <a:custGeom>
            <a:avLst/>
            <a:gdLst/>
            <a:ahLst/>
            <a:cxnLst/>
            <a:rect l="l" t="t" r="r" b="b"/>
            <a:pathLst>
              <a:path w="40004" h="43179">
                <a:moveTo>
                  <a:pt x="20510" y="0"/>
                </a:moveTo>
                <a:lnTo>
                  <a:pt x="12795" y="1905"/>
                </a:lnTo>
                <a:lnTo>
                  <a:pt x="5079" y="7620"/>
                </a:lnTo>
                <a:lnTo>
                  <a:pt x="0" y="12700"/>
                </a:lnTo>
                <a:lnTo>
                  <a:pt x="25653" y="43180"/>
                </a:lnTo>
                <a:lnTo>
                  <a:pt x="35941" y="38100"/>
                </a:lnTo>
                <a:lnTo>
                  <a:pt x="38869" y="30480"/>
                </a:lnTo>
                <a:lnTo>
                  <a:pt x="39846" y="22860"/>
                </a:lnTo>
                <a:lnTo>
                  <a:pt x="38869" y="15240"/>
                </a:lnTo>
                <a:lnTo>
                  <a:pt x="35941" y="7620"/>
                </a:lnTo>
                <a:lnTo>
                  <a:pt x="28225" y="1905"/>
                </a:lnTo>
                <a:lnTo>
                  <a:pt x="2051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0073640" y="3697223"/>
            <a:ext cx="481965" cy="562610"/>
          </a:xfrm>
          <a:custGeom>
            <a:avLst/>
            <a:gdLst/>
            <a:ahLst/>
            <a:cxnLst/>
            <a:rect l="l" t="t" r="r" b="b"/>
            <a:pathLst>
              <a:path w="481965" h="562610">
                <a:moveTo>
                  <a:pt x="272923" y="0"/>
                </a:moveTo>
                <a:lnTo>
                  <a:pt x="0" y="0"/>
                </a:lnTo>
                <a:lnTo>
                  <a:pt x="0" y="562356"/>
                </a:lnTo>
                <a:lnTo>
                  <a:pt x="417194" y="562356"/>
                </a:lnTo>
                <a:lnTo>
                  <a:pt x="417194" y="521207"/>
                </a:lnTo>
                <a:lnTo>
                  <a:pt x="43814" y="521207"/>
                </a:lnTo>
                <a:lnTo>
                  <a:pt x="43814" y="41148"/>
                </a:lnTo>
                <a:lnTo>
                  <a:pt x="313499" y="41148"/>
                </a:lnTo>
                <a:lnTo>
                  <a:pt x="272923" y="0"/>
                </a:lnTo>
                <a:close/>
              </a:path>
              <a:path w="481965" h="562610">
                <a:moveTo>
                  <a:pt x="417194" y="344043"/>
                </a:moveTo>
                <a:lnTo>
                  <a:pt x="376046" y="344043"/>
                </a:lnTo>
                <a:lnTo>
                  <a:pt x="376046" y="521207"/>
                </a:lnTo>
                <a:lnTo>
                  <a:pt x="417194" y="521207"/>
                </a:lnTo>
                <a:lnTo>
                  <a:pt x="417194" y="344043"/>
                </a:lnTo>
                <a:close/>
              </a:path>
              <a:path w="481965" h="562610">
                <a:moveTo>
                  <a:pt x="313499" y="41148"/>
                </a:moveTo>
                <a:lnTo>
                  <a:pt x="229234" y="41148"/>
                </a:lnTo>
                <a:lnTo>
                  <a:pt x="229234" y="187451"/>
                </a:lnTo>
                <a:lnTo>
                  <a:pt x="376046" y="187451"/>
                </a:lnTo>
                <a:lnTo>
                  <a:pt x="376046" y="282448"/>
                </a:lnTo>
                <a:lnTo>
                  <a:pt x="252349" y="405764"/>
                </a:lnTo>
                <a:lnTo>
                  <a:pt x="252349" y="436499"/>
                </a:lnTo>
                <a:lnTo>
                  <a:pt x="278129" y="436499"/>
                </a:lnTo>
                <a:lnTo>
                  <a:pt x="376046" y="344043"/>
                </a:lnTo>
                <a:lnTo>
                  <a:pt x="417194" y="344043"/>
                </a:lnTo>
                <a:lnTo>
                  <a:pt x="417194" y="303021"/>
                </a:lnTo>
                <a:lnTo>
                  <a:pt x="481583" y="238759"/>
                </a:lnTo>
                <a:lnTo>
                  <a:pt x="417194" y="238759"/>
                </a:lnTo>
                <a:lnTo>
                  <a:pt x="417194" y="146303"/>
                </a:lnTo>
                <a:lnTo>
                  <a:pt x="272923" y="146303"/>
                </a:lnTo>
                <a:lnTo>
                  <a:pt x="272923" y="56514"/>
                </a:lnTo>
                <a:lnTo>
                  <a:pt x="328653" y="56514"/>
                </a:lnTo>
                <a:lnTo>
                  <a:pt x="313499" y="41148"/>
                </a:lnTo>
                <a:close/>
              </a:path>
              <a:path w="481965" h="562610">
                <a:moveTo>
                  <a:pt x="450723" y="208025"/>
                </a:moveTo>
                <a:lnTo>
                  <a:pt x="417194" y="238759"/>
                </a:lnTo>
                <a:lnTo>
                  <a:pt x="481583" y="238759"/>
                </a:lnTo>
                <a:lnTo>
                  <a:pt x="450723" y="208025"/>
                </a:lnTo>
                <a:close/>
              </a:path>
              <a:path w="481965" h="562610">
                <a:moveTo>
                  <a:pt x="328653" y="56514"/>
                </a:moveTo>
                <a:lnTo>
                  <a:pt x="272923" y="56514"/>
                </a:lnTo>
                <a:lnTo>
                  <a:pt x="355345" y="146303"/>
                </a:lnTo>
                <a:lnTo>
                  <a:pt x="417194" y="146303"/>
                </a:lnTo>
                <a:lnTo>
                  <a:pt x="328653" y="56514"/>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28331" y="5694794"/>
            <a:ext cx="1840522" cy="12037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246835" y="5903582"/>
            <a:ext cx="1189278" cy="14964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914013" y="5694794"/>
            <a:ext cx="1657731" cy="14964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940290" y="5904179"/>
            <a:ext cx="1612276" cy="14904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6471539" y="5695391"/>
            <a:ext cx="2068957" cy="149123"/>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6855586" y="5904179"/>
            <a:ext cx="1306424" cy="14904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9389871" y="5695391"/>
            <a:ext cx="1834133" cy="14904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492488" y="5904179"/>
            <a:ext cx="1638045" cy="11977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67083" y="5216016"/>
            <a:ext cx="1361560" cy="13868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4058284" y="5216016"/>
            <a:ext cx="1367349" cy="171830"/>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6938264" y="5217159"/>
            <a:ext cx="1130172" cy="17094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9468357" y="5216778"/>
            <a:ext cx="1678880" cy="171068"/>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a:spLocks noGrp="1"/>
          </p:cNvSpPr>
          <p:nvPr>
            <p:ph type="title"/>
          </p:nvPr>
        </p:nvSpPr>
        <p:spPr>
          <a:xfrm>
            <a:off x="263905" y="123868"/>
            <a:ext cx="11691113" cy="1244571"/>
          </a:xfrm>
          <a:prstGeom prst="rect">
            <a:avLst/>
          </a:prstGeom>
        </p:spPr>
        <p:txBody>
          <a:bodyPr vert="horz" wrap="square" lIns="0" tIns="13335" rIns="0" bIns="0" rtlCol="0">
            <a:spAutoFit/>
          </a:bodyPr>
          <a:lstStyle/>
          <a:p>
            <a:pPr marL="12700">
              <a:lnSpc>
                <a:spcPct val="100000"/>
              </a:lnSpc>
              <a:spcBef>
                <a:spcPts val="105"/>
              </a:spcBef>
            </a:pPr>
            <a:r>
              <a:rPr lang="en-GB" spc="125" dirty="0"/>
              <a:t>What is</a:t>
            </a:r>
            <a:r>
              <a:rPr spc="-220" dirty="0"/>
              <a:t> </a:t>
            </a:r>
            <a:r>
              <a:rPr lang="en-GB" spc="-520" dirty="0"/>
              <a:t>Power Automate</a:t>
            </a:r>
            <a:r>
              <a:rPr spc="-520"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C86D44-53A5-4E04-AE7B-C6C0047A39B2}"/>
              </a:ext>
            </a:extLst>
          </p:cNvPr>
          <p:cNvSpPr/>
          <p:nvPr/>
        </p:nvSpPr>
        <p:spPr>
          <a:xfrm>
            <a:off x="1102626" y="2674202"/>
            <a:ext cx="10196953"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rPr>
              <a:t>Introduction to Power Platform</a:t>
            </a:r>
            <a:endParaRPr kumimoji="0" lang="en-GB"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endParaRPr>
          </a:p>
        </p:txBody>
      </p:sp>
    </p:spTree>
    <p:extLst>
      <p:ext uri="{BB962C8B-B14F-4D97-AF65-F5344CB8AC3E}">
        <p14:creationId xmlns:p14="http://schemas.microsoft.com/office/powerpoint/2010/main" val="281139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8436" y="2496311"/>
            <a:ext cx="7726765" cy="389534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801299" y="1457701"/>
            <a:ext cx="4257040" cy="192912"/>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842509" y="1695068"/>
            <a:ext cx="2505710" cy="294640"/>
          </a:xfrm>
          <a:prstGeom prst="rect">
            <a:avLst/>
          </a:prstGeom>
        </p:spPr>
        <p:txBody>
          <a:bodyPr vert="horz" wrap="square" lIns="0" tIns="13970" rIns="0" bIns="0" rtlCol="0">
            <a:spAutoFit/>
          </a:bodyPr>
          <a:lstStyle/>
          <a:p>
            <a:pPr marL="12700">
              <a:lnSpc>
                <a:spcPct val="100000"/>
              </a:lnSpc>
              <a:spcBef>
                <a:spcPts val="110"/>
              </a:spcBef>
            </a:pPr>
            <a:r>
              <a:rPr sz="1750" u="heavy" spc="-15" dirty="0">
                <a:solidFill>
                  <a:srgbClr val="0462C1"/>
                </a:solidFill>
                <a:uFill>
                  <a:solidFill>
                    <a:srgbClr val="0462C1"/>
                  </a:solidFill>
                </a:uFill>
                <a:latin typeface="Arial"/>
                <a:cs typeface="Arial"/>
                <a:hlinkClick r:id="rId4"/>
              </a:rPr>
              <a:t>https://flow.microsoft.com</a:t>
            </a:r>
            <a:endParaRPr sz="1750">
              <a:latin typeface="Arial"/>
              <a:cs typeface="Arial"/>
            </a:endParaRPr>
          </a:p>
        </p:txBody>
      </p:sp>
      <p:sp>
        <p:nvSpPr>
          <p:cNvPr id="5" name="object 5"/>
          <p:cNvSpPr txBox="1"/>
          <p:nvPr/>
        </p:nvSpPr>
        <p:spPr>
          <a:xfrm>
            <a:off x="9985629" y="6293916"/>
            <a:ext cx="1304925" cy="239395"/>
          </a:xfrm>
          <a:prstGeom prst="rect">
            <a:avLst/>
          </a:prstGeom>
        </p:spPr>
        <p:txBody>
          <a:bodyPr vert="horz" wrap="square" lIns="0" tIns="12700" rIns="0" bIns="0" rtlCol="0">
            <a:spAutoFit/>
          </a:bodyPr>
          <a:lstStyle/>
          <a:p>
            <a:pPr marL="12700">
              <a:lnSpc>
                <a:spcPct val="100000"/>
              </a:lnSpc>
              <a:spcBef>
                <a:spcPts val="100"/>
              </a:spcBef>
            </a:pPr>
            <a:r>
              <a:rPr sz="1400" spc="-85" dirty="0">
                <a:solidFill>
                  <a:srgbClr val="D0CECE"/>
                </a:solidFill>
                <a:latin typeface="Arial"/>
                <a:cs typeface="Arial"/>
              </a:rPr>
              <a:t>Source:</a:t>
            </a:r>
            <a:r>
              <a:rPr sz="1400" spc="-150" dirty="0">
                <a:solidFill>
                  <a:srgbClr val="D0CECE"/>
                </a:solidFill>
                <a:latin typeface="Arial"/>
                <a:cs typeface="Arial"/>
              </a:rPr>
              <a:t> </a:t>
            </a:r>
            <a:r>
              <a:rPr sz="1400" spc="-20" dirty="0">
                <a:solidFill>
                  <a:srgbClr val="D0CECE"/>
                </a:solidFill>
                <a:latin typeface="Arial"/>
                <a:cs typeface="Arial"/>
              </a:rPr>
              <a:t>Microsoft</a:t>
            </a:r>
            <a:endParaRPr sz="1400">
              <a:latin typeface="Arial"/>
              <a:cs typeface="Arial"/>
            </a:endParaRPr>
          </a:p>
        </p:txBody>
      </p:sp>
      <p:sp>
        <p:nvSpPr>
          <p:cNvPr id="6" name="object 6"/>
          <p:cNvSpPr txBox="1"/>
          <p:nvPr/>
        </p:nvSpPr>
        <p:spPr>
          <a:xfrm>
            <a:off x="500887" y="153365"/>
            <a:ext cx="6600825" cy="844462"/>
          </a:xfrm>
          <a:prstGeom prst="rect">
            <a:avLst/>
          </a:prstGeom>
        </p:spPr>
        <p:txBody>
          <a:bodyPr vert="horz" wrap="square" lIns="0" tIns="13335" rIns="0" bIns="0" rtlCol="0">
            <a:spAutoFit/>
          </a:bodyPr>
          <a:lstStyle/>
          <a:p>
            <a:pPr marL="12700">
              <a:lnSpc>
                <a:spcPct val="100000"/>
              </a:lnSpc>
              <a:spcBef>
                <a:spcPts val="105"/>
              </a:spcBef>
            </a:pPr>
            <a:r>
              <a:rPr sz="5400" spc="-50" dirty="0">
                <a:ln w="3175">
                  <a:noFill/>
                </a:ln>
                <a:solidFill>
                  <a:schemeClr val="accent1"/>
                </a:solidFill>
                <a:latin typeface="+mj-lt"/>
                <a:cs typeface="Segoe UI" pitchFamily="34" charset="0"/>
              </a:rPr>
              <a:t>GET STARTED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1E3B-E681-4334-B971-D2514248CFE4}"/>
              </a:ext>
            </a:extLst>
          </p:cNvPr>
          <p:cNvSpPr>
            <a:spLocks noGrp="1"/>
          </p:cNvSpPr>
          <p:nvPr>
            <p:ph type="title"/>
          </p:nvPr>
        </p:nvSpPr>
        <p:spPr/>
        <p:txBody>
          <a:bodyPr/>
          <a:lstStyle/>
          <a:p>
            <a:r>
              <a:rPr lang="en-US" b="1" dirty="0"/>
              <a:t>Microsoft Power Automate plan for you</a:t>
            </a:r>
            <a:endParaRPr lang="en-GB" dirty="0"/>
          </a:p>
        </p:txBody>
      </p:sp>
      <p:sp>
        <p:nvSpPr>
          <p:cNvPr id="4" name="Rectangle 3">
            <a:extLst>
              <a:ext uri="{FF2B5EF4-FFF2-40B4-BE49-F238E27FC236}">
                <a16:creationId xmlns:a16="http://schemas.microsoft.com/office/drawing/2014/main" id="{09ADC476-33A9-4355-9CF0-E6840D2DD0ED}"/>
              </a:ext>
            </a:extLst>
          </p:cNvPr>
          <p:cNvSpPr/>
          <p:nvPr/>
        </p:nvSpPr>
        <p:spPr>
          <a:xfrm>
            <a:off x="2971800" y="6123543"/>
            <a:ext cx="4141134" cy="369332"/>
          </a:xfrm>
          <a:prstGeom prst="rect">
            <a:avLst/>
          </a:prstGeom>
        </p:spPr>
        <p:txBody>
          <a:bodyPr wrap="none">
            <a:spAutoFit/>
          </a:bodyPr>
          <a:lstStyle/>
          <a:p>
            <a:r>
              <a:rPr lang="en-GB" dirty="0">
                <a:hlinkClick r:id="rId3"/>
              </a:rPr>
              <a:t>https://flow.microsoft.com/en-us/pricing/</a:t>
            </a:r>
            <a:endParaRPr lang="en-GB" dirty="0"/>
          </a:p>
        </p:txBody>
      </p:sp>
      <p:pic>
        <p:nvPicPr>
          <p:cNvPr id="3" name="Picture 2">
            <a:extLst>
              <a:ext uri="{FF2B5EF4-FFF2-40B4-BE49-F238E27FC236}">
                <a16:creationId xmlns:a16="http://schemas.microsoft.com/office/drawing/2014/main" id="{E8FB8810-CA67-416D-B92C-93DA521F6EEE}"/>
              </a:ext>
            </a:extLst>
          </p:cNvPr>
          <p:cNvPicPr>
            <a:picLocks noChangeAspect="1"/>
          </p:cNvPicPr>
          <p:nvPr/>
        </p:nvPicPr>
        <p:blipFill>
          <a:blip r:embed="rId4"/>
          <a:stretch>
            <a:fillRect/>
          </a:stretch>
        </p:blipFill>
        <p:spPr>
          <a:xfrm>
            <a:off x="1914525" y="1662113"/>
            <a:ext cx="8672513" cy="4223824"/>
          </a:xfrm>
          <a:prstGeom prst="rect">
            <a:avLst/>
          </a:prstGeom>
        </p:spPr>
      </p:pic>
    </p:spTree>
    <p:extLst>
      <p:ext uri="{BB962C8B-B14F-4D97-AF65-F5344CB8AC3E}">
        <p14:creationId xmlns:p14="http://schemas.microsoft.com/office/powerpoint/2010/main" val="4188790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Types of Flows</a:t>
            </a:r>
            <a:endParaRPr lang="en-GB" sz="5400" spc="-50" dirty="0">
              <a:ln w="3175">
                <a:noFill/>
              </a:ln>
              <a:solidFill>
                <a:schemeClr val="accent1"/>
              </a:solidFill>
              <a:ea typeface="+mn-ea"/>
              <a:cs typeface="Segoe UI" pitchFamily="34" charset="0"/>
            </a:endParaRPr>
          </a:p>
        </p:txBody>
      </p:sp>
      <p:sp>
        <p:nvSpPr>
          <p:cNvPr id="6" name="Rectangle 5">
            <a:extLst>
              <a:ext uri="{FF2B5EF4-FFF2-40B4-BE49-F238E27FC236}">
                <a16:creationId xmlns:a16="http://schemas.microsoft.com/office/drawing/2014/main" id="{FD322704-FBA6-47E6-AABC-7C04E6FBC10F}"/>
              </a:ext>
            </a:extLst>
          </p:cNvPr>
          <p:cNvSpPr/>
          <p:nvPr/>
        </p:nvSpPr>
        <p:spPr>
          <a:xfrm>
            <a:off x="448212" y="2076060"/>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7" name="Rectangle 6">
            <a:extLst>
              <a:ext uri="{FF2B5EF4-FFF2-40B4-BE49-F238E27FC236}">
                <a16:creationId xmlns:a16="http://schemas.microsoft.com/office/drawing/2014/main" id="{7C9346B8-93C3-4E41-B0DA-E8A7C6D0E743}"/>
              </a:ext>
            </a:extLst>
          </p:cNvPr>
          <p:cNvSpPr/>
          <p:nvPr/>
        </p:nvSpPr>
        <p:spPr>
          <a:xfrm>
            <a:off x="448212" y="357323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8" name="Rectangle 7">
            <a:extLst>
              <a:ext uri="{FF2B5EF4-FFF2-40B4-BE49-F238E27FC236}">
                <a16:creationId xmlns:a16="http://schemas.microsoft.com/office/drawing/2014/main" id="{FC05D151-E7A6-46EC-8C6F-D368A7CDB479}"/>
              </a:ext>
            </a:extLst>
          </p:cNvPr>
          <p:cNvSpPr/>
          <p:nvPr/>
        </p:nvSpPr>
        <p:spPr>
          <a:xfrm>
            <a:off x="3950688" y="205981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9" name="Touch_E815" title="Icon of a closed hand with one finger pressing a button">
            <a:extLst>
              <a:ext uri="{FF2B5EF4-FFF2-40B4-BE49-F238E27FC236}">
                <a16:creationId xmlns:a16="http://schemas.microsoft.com/office/drawing/2014/main" id="{10CB5ACA-62CA-4DB5-9CA9-4D0982578B57}"/>
              </a:ext>
            </a:extLst>
          </p:cNvPr>
          <p:cNvSpPr>
            <a:spLocks noChangeAspect="1" noEditPoints="1"/>
          </p:cNvSpPr>
          <p:nvPr/>
        </p:nvSpPr>
        <p:spPr bwMode="auto">
          <a:xfrm>
            <a:off x="759765" y="3845566"/>
            <a:ext cx="465477" cy="68028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a:gradFill>
                <a:gsLst>
                  <a:gs pos="0">
                    <a:srgbClr val="505050"/>
                  </a:gs>
                  <a:gs pos="100000">
                    <a:srgbClr val="505050"/>
                  </a:gs>
                </a:gsLst>
                <a:lin ang="5400000" scaled="1"/>
              </a:gradFill>
            </a:endParaRPr>
          </a:p>
        </p:txBody>
      </p:sp>
      <p:sp>
        <p:nvSpPr>
          <p:cNvPr id="10" name="Clock_E917" title="Icon of a clock">
            <a:extLst>
              <a:ext uri="{FF2B5EF4-FFF2-40B4-BE49-F238E27FC236}">
                <a16:creationId xmlns:a16="http://schemas.microsoft.com/office/drawing/2014/main" id="{B00A39B9-13C7-4F2A-812B-D8FDD13E5807}"/>
              </a:ext>
            </a:extLst>
          </p:cNvPr>
          <p:cNvSpPr>
            <a:spLocks noChangeAspect="1" noEditPoints="1"/>
          </p:cNvSpPr>
          <p:nvPr/>
        </p:nvSpPr>
        <p:spPr bwMode="auto">
          <a:xfrm>
            <a:off x="720424" y="2416326"/>
            <a:ext cx="544159" cy="54442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1" name="Processing_E9F5" title="Icon of two interlocked gears">
            <a:extLst>
              <a:ext uri="{FF2B5EF4-FFF2-40B4-BE49-F238E27FC236}">
                <a16:creationId xmlns:a16="http://schemas.microsoft.com/office/drawing/2014/main" id="{E78F4560-41D8-4C68-8218-664B225CB3C1}"/>
              </a:ext>
            </a:extLst>
          </p:cNvPr>
          <p:cNvSpPr>
            <a:spLocks noChangeAspect="1" noEditPoints="1"/>
          </p:cNvSpPr>
          <p:nvPr/>
        </p:nvSpPr>
        <p:spPr bwMode="auto">
          <a:xfrm>
            <a:off x="4203846" y="2434864"/>
            <a:ext cx="582536" cy="5073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2" name="Rectangle 11">
            <a:extLst>
              <a:ext uri="{FF2B5EF4-FFF2-40B4-BE49-F238E27FC236}">
                <a16:creationId xmlns:a16="http://schemas.microsoft.com/office/drawing/2014/main" id="{CC2ED339-A055-4D9B-B8E4-E8D1BB8890E4}"/>
              </a:ext>
            </a:extLst>
          </p:cNvPr>
          <p:cNvSpPr/>
          <p:nvPr/>
        </p:nvSpPr>
        <p:spPr>
          <a:xfrm>
            <a:off x="1400573" y="2314273"/>
            <a:ext cx="2123762"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Scheduled flows</a:t>
            </a:r>
            <a:endParaRPr lang="en-US" sz="1078" dirty="0"/>
          </a:p>
        </p:txBody>
      </p:sp>
      <p:sp>
        <p:nvSpPr>
          <p:cNvPr id="13" name="Rectangle 12">
            <a:extLst>
              <a:ext uri="{FF2B5EF4-FFF2-40B4-BE49-F238E27FC236}">
                <a16:creationId xmlns:a16="http://schemas.microsoft.com/office/drawing/2014/main" id="{F57B631E-53DB-45A5-8C73-13B161CD126F}"/>
              </a:ext>
            </a:extLst>
          </p:cNvPr>
          <p:cNvSpPr/>
          <p:nvPr/>
        </p:nvSpPr>
        <p:spPr>
          <a:xfrm>
            <a:off x="5039539" y="2285637"/>
            <a:ext cx="1988528"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Automated flows</a:t>
            </a:r>
            <a:endParaRPr lang="en-US" sz="1078" dirty="0"/>
          </a:p>
        </p:txBody>
      </p:sp>
      <p:grpSp>
        <p:nvGrpSpPr>
          <p:cNvPr id="14" name="Group 13">
            <a:extLst>
              <a:ext uri="{FF2B5EF4-FFF2-40B4-BE49-F238E27FC236}">
                <a16:creationId xmlns:a16="http://schemas.microsoft.com/office/drawing/2014/main" id="{28819892-934F-47FF-9913-F247306BACA2}"/>
              </a:ext>
            </a:extLst>
          </p:cNvPr>
          <p:cNvGrpSpPr/>
          <p:nvPr/>
        </p:nvGrpSpPr>
        <p:grpSpPr>
          <a:xfrm>
            <a:off x="3950688" y="3573231"/>
            <a:ext cx="3212112" cy="1224958"/>
            <a:chOff x="4029907" y="3644385"/>
            <a:chExt cx="3276522" cy="1249521"/>
          </a:xfrm>
        </p:grpSpPr>
        <p:sp>
          <p:nvSpPr>
            <p:cNvPr id="15" name="Rectangle 14">
              <a:extLst>
                <a:ext uri="{FF2B5EF4-FFF2-40B4-BE49-F238E27FC236}">
                  <a16:creationId xmlns:a16="http://schemas.microsoft.com/office/drawing/2014/main" id="{0B0F026C-5840-47F6-AE4C-4C47FFF49370}"/>
                </a:ext>
              </a:extLst>
            </p:cNvPr>
            <p:cNvSpPr/>
            <p:nvPr/>
          </p:nvSpPr>
          <p:spPr>
            <a:xfrm>
              <a:off x="4029907" y="3644385"/>
              <a:ext cx="3276522" cy="1249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16" name="manager" title="Icon of three people with lines connecting them">
              <a:extLst>
                <a:ext uri="{FF2B5EF4-FFF2-40B4-BE49-F238E27FC236}">
                  <a16:creationId xmlns:a16="http://schemas.microsoft.com/office/drawing/2014/main" id="{9ABB591C-CFD2-4882-9EF7-91DAE099DE09}"/>
                </a:ext>
              </a:extLst>
            </p:cNvPr>
            <p:cNvSpPr>
              <a:spLocks noChangeAspect="1" noEditPoints="1"/>
            </p:cNvSpPr>
            <p:nvPr/>
          </p:nvSpPr>
          <p:spPr bwMode="auto">
            <a:xfrm>
              <a:off x="4307578" y="3989269"/>
              <a:ext cx="555343" cy="55975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7" name="Rectangle 16">
              <a:extLst>
                <a:ext uri="{FF2B5EF4-FFF2-40B4-BE49-F238E27FC236}">
                  <a16:creationId xmlns:a16="http://schemas.microsoft.com/office/drawing/2014/main" id="{C4801C05-3E25-496A-8E0E-D95F8FE399B0}"/>
                </a:ext>
              </a:extLst>
            </p:cNvPr>
            <p:cNvSpPr/>
            <p:nvPr/>
          </p:nvSpPr>
          <p:spPr>
            <a:xfrm>
              <a:off x="5140592" y="3874738"/>
              <a:ext cx="2028402" cy="830997"/>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Business process flows</a:t>
              </a:r>
              <a:endParaRPr lang="en-US" sz="1078" dirty="0"/>
            </a:p>
          </p:txBody>
        </p:sp>
      </p:grpSp>
      <p:sp>
        <p:nvSpPr>
          <p:cNvPr id="18" name="Rectangle 17">
            <a:extLst>
              <a:ext uri="{FF2B5EF4-FFF2-40B4-BE49-F238E27FC236}">
                <a16:creationId xmlns:a16="http://schemas.microsoft.com/office/drawing/2014/main" id="{D6D2917E-34D1-4DD1-B510-DF51F43AFF35}"/>
              </a:ext>
            </a:extLst>
          </p:cNvPr>
          <p:cNvSpPr/>
          <p:nvPr/>
        </p:nvSpPr>
        <p:spPr>
          <a:xfrm>
            <a:off x="1400574" y="3778378"/>
            <a:ext cx="1654191"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Instant flows</a:t>
            </a:r>
            <a:endParaRPr lang="en-US" sz="1078" dirty="0"/>
          </a:p>
        </p:txBody>
      </p:sp>
      <p:pic>
        <p:nvPicPr>
          <p:cNvPr id="19" name="Picture 18">
            <a:extLst>
              <a:ext uri="{FF2B5EF4-FFF2-40B4-BE49-F238E27FC236}">
                <a16:creationId xmlns:a16="http://schemas.microsoft.com/office/drawing/2014/main" id="{05F4164F-CFA9-46CE-999C-4C8D37301BCA}"/>
              </a:ext>
            </a:extLst>
          </p:cNvPr>
          <p:cNvPicPr>
            <a:picLocks noChangeAspect="1"/>
          </p:cNvPicPr>
          <p:nvPr/>
        </p:nvPicPr>
        <p:blipFill>
          <a:blip r:embed="rId2"/>
          <a:stretch>
            <a:fillRect/>
          </a:stretch>
        </p:blipFill>
        <p:spPr>
          <a:xfrm>
            <a:off x="7814148" y="1006582"/>
            <a:ext cx="4181350" cy="4844837"/>
          </a:xfrm>
          <a:prstGeom prst="rect">
            <a:avLst/>
          </a:prstGeom>
        </p:spPr>
      </p:pic>
    </p:spTree>
    <p:extLst>
      <p:ext uri="{BB962C8B-B14F-4D97-AF65-F5344CB8AC3E}">
        <p14:creationId xmlns:p14="http://schemas.microsoft.com/office/powerpoint/2010/main" val="2599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Flow Components</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458C54C4-70B4-45E6-80E3-C79F2BF47755}"/>
              </a:ext>
            </a:extLst>
          </p:cNvPr>
          <p:cNvSpPr/>
          <p:nvPr/>
        </p:nvSpPr>
        <p:spPr>
          <a:xfrm>
            <a:off x="1047749" y="1702593"/>
            <a:ext cx="10515599" cy="2970685"/>
          </a:xfrm>
          <a:prstGeom prst="rect">
            <a:avLst/>
          </a:prstGeom>
        </p:spPr>
        <p:txBody>
          <a:bodyPr wrap="square">
            <a:spAutoFit/>
          </a:bodyPr>
          <a:lstStyle/>
          <a:p>
            <a:pPr>
              <a:lnSpc>
                <a:spcPct val="150000"/>
              </a:lnSpc>
            </a:pPr>
            <a:r>
              <a:rPr lang="en-GB" sz="3200" dirty="0"/>
              <a:t>Three major components</a:t>
            </a:r>
          </a:p>
          <a:p>
            <a:pPr marL="285750" indent="-285750">
              <a:lnSpc>
                <a:spcPct val="150000"/>
              </a:lnSpc>
              <a:buFont typeface="Wingdings" panose="05000000000000000000" pitchFamily="2" charset="2"/>
              <a:buChar char="ü"/>
            </a:pPr>
            <a:r>
              <a:rPr lang="en-GB" sz="3200" dirty="0"/>
              <a:t>Triggers</a:t>
            </a:r>
          </a:p>
          <a:p>
            <a:pPr marL="285750" indent="-285750">
              <a:lnSpc>
                <a:spcPct val="150000"/>
              </a:lnSpc>
              <a:buFont typeface="Wingdings" panose="05000000000000000000" pitchFamily="2" charset="2"/>
              <a:buChar char="ü"/>
            </a:pPr>
            <a:r>
              <a:rPr lang="en-GB" sz="3200" dirty="0"/>
              <a:t>Actions</a:t>
            </a:r>
          </a:p>
          <a:p>
            <a:pPr marL="285750" indent="-285750">
              <a:lnSpc>
                <a:spcPct val="150000"/>
              </a:lnSpc>
              <a:buFont typeface="Wingdings" panose="05000000000000000000" pitchFamily="2" charset="2"/>
              <a:buChar char="ü"/>
            </a:pPr>
            <a:r>
              <a:rPr lang="en-GB" sz="3200" dirty="0"/>
              <a:t>Conditions</a:t>
            </a:r>
          </a:p>
        </p:txBody>
      </p:sp>
      <p:pic>
        <p:nvPicPr>
          <p:cNvPr id="1028" name="Picture 4" descr="components of Microsoft Flow">
            <a:extLst>
              <a:ext uri="{FF2B5EF4-FFF2-40B4-BE49-F238E27FC236}">
                <a16:creationId xmlns:a16="http://schemas.microsoft.com/office/drawing/2014/main" id="{A3EF95AE-BF77-4A1F-9E12-45233A6C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524" y="3413969"/>
            <a:ext cx="6848475" cy="344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1785096-26EB-4CA3-86F2-C89D971DF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737" y="1076325"/>
            <a:ext cx="5991225"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88519"/>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10589896" cy="1371600"/>
          </a:xfrm>
        </p:spPr>
        <p:txBody>
          <a:bodyPr vert="horz" lIns="91440" tIns="45720" rIns="91440" bIns="45720" rtlCol="0" anchor="ctr">
            <a:noAutofit/>
          </a:bodyPr>
          <a:lstStyle/>
          <a:p>
            <a:r>
              <a:rPr lang="en-US" sz="4800" spc="-50" dirty="0">
                <a:ln w="3175">
                  <a:noFill/>
                </a:ln>
                <a:solidFill>
                  <a:schemeClr val="accent1"/>
                </a:solidFill>
                <a:ea typeface="+mn-ea"/>
                <a:cs typeface="Segoe UI" pitchFamily="34" charset="0"/>
              </a:rPr>
              <a:t>Differences between Power Automate and Workflows </a:t>
            </a:r>
          </a:p>
        </p:txBody>
      </p:sp>
      <p:sp>
        <p:nvSpPr>
          <p:cNvPr id="75" name="Rectangle 7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Gears">
            <a:extLst>
              <a:ext uri="{FF2B5EF4-FFF2-40B4-BE49-F238E27FC236}">
                <a16:creationId xmlns:a16="http://schemas.microsoft.com/office/drawing/2014/main" id="{808DAA16-38A7-438D-8CFE-DDBDAC5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1706" y="2091095"/>
            <a:ext cx="4206240" cy="4206240"/>
          </a:xfrm>
          <a:prstGeom prst="rect">
            <a:avLst/>
          </a:prstGeom>
        </p:spPr>
      </p:pic>
      <p:pic>
        <p:nvPicPr>
          <p:cNvPr id="3074" name="Picture 2" descr="SharePoint Designer Workflow vs Microsoft Flow">
            <a:extLst>
              <a:ext uri="{FF2B5EF4-FFF2-40B4-BE49-F238E27FC236}">
                <a16:creationId xmlns:a16="http://schemas.microsoft.com/office/drawing/2014/main" id="{11A4935A-40CC-485E-A94C-B4ADA446CA3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11408" y="3082525"/>
            <a:ext cx="5431536" cy="221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288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79" y="405575"/>
            <a:ext cx="8018145" cy="1371600"/>
          </a:xfrm>
        </p:spPr>
        <p:txBody>
          <a:bodyPr vert="horz" lIns="91440" tIns="45720" rIns="91440" bIns="45720" rtlCol="0" anchor="ctr">
            <a:noAutofit/>
          </a:bodyPr>
          <a:lstStyle/>
          <a:p>
            <a:r>
              <a:rPr lang="en-US" sz="5400" spc="-50" dirty="0">
                <a:ln w="3175">
                  <a:noFill/>
                </a:ln>
                <a:solidFill>
                  <a:schemeClr val="accent1"/>
                </a:solidFill>
                <a:ea typeface="+mn-ea"/>
                <a:cs typeface="Segoe UI" pitchFamily="34" charset="0"/>
              </a:rPr>
              <a:t>Benefits of automation</a:t>
            </a:r>
          </a:p>
        </p:txBody>
      </p:sp>
      <p:sp>
        <p:nvSpPr>
          <p:cNvPr id="75" name="Rectangle 7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Gears">
            <a:extLst>
              <a:ext uri="{FF2B5EF4-FFF2-40B4-BE49-F238E27FC236}">
                <a16:creationId xmlns:a16="http://schemas.microsoft.com/office/drawing/2014/main" id="{808DAA16-38A7-438D-8CFE-DDBDAC5A23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1706" y="2091095"/>
            <a:ext cx="4206240" cy="4206240"/>
          </a:xfrm>
          <a:prstGeom prst="rect">
            <a:avLst/>
          </a:prstGeom>
        </p:spPr>
      </p:pic>
      <p:pic>
        <p:nvPicPr>
          <p:cNvPr id="2050" name="Picture 2" descr="Microsoft flow example">
            <a:extLst>
              <a:ext uri="{FF2B5EF4-FFF2-40B4-BE49-F238E27FC236}">
                <a16:creationId xmlns:a16="http://schemas.microsoft.com/office/drawing/2014/main" id="{008ECA28-ECE9-4003-85C5-3EC2209C748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67946" y="2182753"/>
            <a:ext cx="6676417" cy="41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159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4" y="366140"/>
            <a:ext cx="11810995" cy="629018"/>
          </a:xfrm>
          <a:prstGeom prst="rect">
            <a:avLst/>
          </a:prstGeom>
        </p:spPr>
        <p:txBody>
          <a:bodyPr vert="horz" wrap="square" lIns="0" tIns="13335" rIns="0" bIns="0" rtlCol="0">
            <a:spAutoFit/>
          </a:bodyPr>
          <a:lstStyle/>
          <a:p>
            <a:pPr marL="12700">
              <a:lnSpc>
                <a:spcPct val="100000"/>
              </a:lnSpc>
              <a:spcBef>
                <a:spcPts val="105"/>
              </a:spcBef>
            </a:pPr>
            <a:r>
              <a:rPr sz="4000" kern="1200" spc="-50" dirty="0">
                <a:ln w="3175">
                  <a:noFill/>
                </a:ln>
                <a:solidFill>
                  <a:schemeClr val="accent1"/>
                </a:solidFill>
                <a:latin typeface="+mj-lt"/>
                <a:ea typeface="+mn-ea"/>
                <a:cs typeface="Segoe UI" pitchFamily="34" charset="0"/>
              </a:rPr>
              <a:t>Build your own flows in an easy to use visual designer</a:t>
            </a:r>
          </a:p>
        </p:txBody>
      </p:sp>
      <p:sp>
        <p:nvSpPr>
          <p:cNvPr id="3" name="object 3"/>
          <p:cNvSpPr txBox="1"/>
          <p:nvPr/>
        </p:nvSpPr>
        <p:spPr>
          <a:xfrm>
            <a:off x="707847" y="1405585"/>
            <a:ext cx="3736340" cy="473848"/>
          </a:xfrm>
          <a:prstGeom prst="rect">
            <a:avLst/>
          </a:prstGeom>
        </p:spPr>
        <p:txBody>
          <a:bodyPr vert="horz" wrap="square" lIns="0" tIns="12065" rIns="0" bIns="0" rtlCol="0">
            <a:spAutoFit/>
          </a:bodyPr>
          <a:lstStyle/>
          <a:p>
            <a:pPr marL="12700" marR="0" lvl="0" indent="0" algn="l"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Sending an Exchange email when a new file</a:t>
            </a:r>
          </a:p>
          <a:p>
            <a:pPr marL="12700" marR="0" lvl="0" indent="0" algn="l"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is added in Dropbox</a:t>
            </a:r>
          </a:p>
        </p:txBody>
      </p:sp>
      <p:sp>
        <p:nvSpPr>
          <p:cNvPr id="4" name="object 4"/>
          <p:cNvSpPr txBox="1"/>
          <p:nvPr/>
        </p:nvSpPr>
        <p:spPr>
          <a:xfrm>
            <a:off x="1103782" y="4351401"/>
            <a:ext cx="3066415"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O365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Build  email  Subject and Body</a:t>
            </a:r>
          </a:p>
        </p:txBody>
      </p:sp>
      <p:sp>
        <p:nvSpPr>
          <p:cNvPr id="5" name="object 5"/>
          <p:cNvSpPr/>
          <p:nvPr/>
        </p:nvSpPr>
        <p:spPr>
          <a:xfrm>
            <a:off x="4260596" y="4474464"/>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260596" y="3718940"/>
            <a:ext cx="595630" cy="898525"/>
          </a:xfrm>
          <a:custGeom>
            <a:avLst/>
            <a:gdLst/>
            <a:ahLst/>
            <a:cxnLst/>
            <a:rect l="l" t="t" r="r" b="b"/>
            <a:pathLst>
              <a:path w="595629" h="898525">
                <a:moveTo>
                  <a:pt x="0" y="898397"/>
                </a:moveTo>
                <a:lnTo>
                  <a:pt x="265938" y="711834"/>
                </a:lnTo>
                <a:lnTo>
                  <a:pt x="595249"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8479281" y="3543427"/>
            <a:ext cx="2480310" cy="75692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Choose to include properties  from previous step (Dropbox  file) to improve relevance</a:t>
            </a:r>
          </a:p>
        </p:txBody>
      </p:sp>
      <p:sp>
        <p:nvSpPr>
          <p:cNvPr id="8" name="object 8"/>
          <p:cNvSpPr/>
          <p:nvPr/>
        </p:nvSpPr>
        <p:spPr>
          <a:xfrm>
            <a:off x="8381745" y="36255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303516" y="4326128"/>
            <a:ext cx="1078230" cy="28575"/>
          </a:xfrm>
          <a:custGeom>
            <a:avLst/>
            <a:gdLst/>
            <a:ahLst/>
            <a:cxnLst/>
            <a:rect l="l" t="t" r="r" b="b"/>
            <a:pathLst>
              <a:path w="1078229" h="28575">
                <a:moveTo>
                  <a:pt x="1078229" y="0"/>
                </a:moveTo>
                <a:lnTo>
                  <a:pt x="38607" y="22987"/>
                </a:lnTo>
                <a:lnTo>
                  <a:pt x="0" y="28575"/>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8482965" y="52638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290561" y="5594400"/>
            <a:ext cx="1192530" cy="370205"/>
          </a:xfrm>
          <a:custGeom>
            <a:avLst/>
            <a:gdLst/>
            <a:ahLst/>
            <a:cxnLst/>
            <a:rect l="l" t="t" r="r" b="b"/>
            <a:pathLst>
              <a:path w="1192529" h="370204">
                <a:moveTo>
                  <a:pt x="1192403" y="369989"/>
                </a:moveTo>
                <a:lnTo>
                  <a:pt x="743839" y="368693"/>
                </a:lnTo>
                <a:lnTo>
                  <a:pt x="0" y="0"/>
                </a:lnTo>
              </a:path>
            </a:pathLst>
          </a:custGeom>
          <a:ln w="9143">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945379" y="3118104"/>
            <a:ext cx="2289048" cy="313182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003291" y="6021323"/>
            <a:ext cx="1057910" cy="152400"/>
          </a:xfrm>
          <a:custGeom>
            <a:avLst/>
            <a:gdLst/>
            <a:ahLst/>
            <a:cxnLst/>
            <a:rect l="l" t="t" r="r" b="b"/>
            <a:pathLst>
              <a:path w="1057910" h="152400">
                <a:moveTo>
                  <a:pt x="0" y="152399"/>
                </a:moveTo>
                <a:lnTo>
                  <a:pt x="1057656" y="152399"/>
                </a:lnTo>
                <a:lnTo>
                  <a:pt x="1057656" y="0"/>
                </a:lnTo>
                <a:lnTo>
                  <a:pt x="0" y="0"/>
                </a:lnTo>
                <a:lnTo>
                  <a:pt x="0" y="152399"/>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ln w="9144">
            <a:solidFill>
              <a:srgbClr val="E4E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003291" y="6038494"/>
            <a:ext cx="1492250" cy="116839"/>
          </a:xfrm>
          <a:prstGeom prst="rect">
            <a:avLst/>
          </a:prstGeom>
        </p:spPr>
        <p:txBody>
          <a:bodyPr vert="horz" wrap="square" lIns="0" tIns="12700" rIns="0" bIns="0" rtlCol="0">
            <a:spAutoFit/>
          </a:bodyPr>
          <a:lstStyle/>
          <a:p>
            <a:pPr marL="8509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35" normalizeH="0" baseline="0" noProof="0" dirty="0">
                <a:ln>
                  <a:noFill/>
                </a:ln>
                <a:solidFill>
                  <a:srgbClr val="A6A6A6"/>
                </a:solidFill>
                <a:effectLst/>
                <a:uLnTx/>
                <a:uFillTx/>
                <a:latin typeface="Arial"/>
                <a:ea typeface="+mn-ea"/>
                <a:cs typeface="Arial"/>
              </a:rPr>
              <a:t>Connected </a:t>
            </a:r>
            <a:r>
              <a:rPr kumimoji="0" sz="600" b="0" i="0" u="none" strike="noStrike" kern="1200" cap="none" spc="5" normalizeH="0" baseline="0" noProof="0" dirty="0">
                <a:ln>
                  <a:noFill/>
                </a:ln>
                <a:solidFill>
                  <a:srgbClr val="A6A6A6"/>
                </a:solidFill>
                <a:effectLst/>
                <a:uLnTx/>
                <a:uFillTx/>
                <a:latin typeface="Arial"/>
                <a:ea typeface="+mn-ea"/>
                <a:cs typeface="Arial"/>
              </a:rPr>
              <a:t>to</a:t>
            </a:r>
            <a:r>
              <a:rPr kumimoji="0" sz="600" b="0" i="0" u="none" strike="noStrike" kern="1200" cap="none" spc="-50" normalizeH="0" baseline="0" noProof="0" dirty="0">
                <a:ln>
                  <a:noFill/>
                </a:ln>
                <a:solidFill>
                  <a:srgbClr val="A6A6A6"/>
                </a:solidFill>
                <a:effectLst/>
                <a:uLnTx/>
                <a:uFillTx/>
                <a:latin typeface="Arial"/>
                <a:ea typeface="+mn-ea"/>
                <a:cs typeface="Arial"/>
              </a:rPr>
              <a:t> </a:t>
            </a:r>
            <a:r>
              <a:rPr kumimoji="0" sz="600" b="0" i="0" u="none" strike="noStrike" kern="1200" cap="none" spc="-30" normalizeH="0" baseline="0" noProof="0" dirty="0">
                <a:ln>
                  <a:noFill/>
                </a:ln>
                <a:solidFill>
                  <a:srgbClr val="A6A6A6"/>
                </a:solidFill>
                <a:effectLst/>
                <a:uLnTx/>
                <a:uFillTx/>
                <a:latin typeface="Arial"/>
                <a:ea typeface="+mn-ea"/>
                <a:cs typeface="Arial"/>
                <a:hlinkClick r:id="rId3"/>
              </a:rPr>
              <a:t>johnsharp@contoso.com</a:t>
            </a:r>
            <a:endParaRPr kumimoji="0" sz="6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txBox="1"/>
          <p:nvPr/>
        </p:nvSpPr>
        <p:spPr>
          <a:xfrm>
            <a:off x="826414" y="2523236"/>
            <a:ext cx="3342640"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Dropbox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Select  folder to monitor</a:t>
            </a:r>
          </a:p>
        </p:txBody>
      </p:sp>
      <p:sp>
        <p:nvSpPr>
          <p:cNvPr id="18" name="object 18"/>
          <p:cNvSpPr/>
          <p:nvPr/>
        </p:nvSpPr>
        <p:spPr>
          <a:xfrm>
            <a:off x="4262120" y="2647188"/>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62120" y="2340610"/>
            <a:ext cx="572135" cy="449580"/>
          </a:xfrm>
          <a:custGeom>
            <a:avLst/>
            <a:gdLst/>
            <a:ahLst/>
            <a:cxnLst/>
            <a:rect l="l" t="t" r="r" b="b"/>
            <a:pathLst>
              <a:path w="572135" h="449580">
                <a:moveTo>
                  <a:pt x="0" y="449452"/>
                </a:moveTo>
                <a:lnTo>
                  <a:pt x="302005" y="250698"/>
                </a:lnTo>
                <a:lnTo>
                  <a:pt x="571753"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972811" y="1735835"/>
            <a:ext cx="2238756" cy="121158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68240" y="1731264"/>
            <a:ext cx="2247900" cy="1221105"/>
          </a:xfrm>
          <a:custGeom>
            <a:avLst/>
            <a:gdLst/>
            <a:ahLst/>
            <a:cxnLst/>
            <a:rect l="l" t="t" r="r" b="b"/>
            <a:pathLst>
              <a:path w="2247900" h="1221105">
                <a:moveTo>
                  <a:pt x="0" y="1220724"/>
                </a:moveTo>
                <a:lnTo>
                  <a:pt x="2247900" y="1220724"/>
                </a:lnTo>
                <a:lnTo>
                  <a:pt x="2247900" y="0"/>
                </a:lnTo>
                <a:lnTo>
                  <a:pt x="0" y="0"/>
                </a:lnTo>
                <a:lnTo>
                  <a:pt x="0" y="1220724"/>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6958583" y="2356104"/>
            <a:ext cx="1751076" cy="832103"/>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6954011" y="2351532"/>
            <a:ext cx="1760220" cy="841375"/>
          </a:xfrm>
          <a:custGeom>
            <a:avLst/>
            <a:gdLst/>
            <a:ahLst/>
            <a:cxnLst/>
            <a:rect l="l" t="t" r="r" b="b"/>
            <a:pathLst>
              <a:path w="1760220" h="841375">
                <a:moveTo>
                  <a:pt x="0" y="841248"/>
                </a:moveTo>
                <a:lnTo>
                  <a:pt x="1760220" y="841248"/>
                </a:lnTo>
                <a:lnTo>
                  <a:pt x="1760220" y="0"/>
                </a:lnTo>
                <a:lnTo>
                  <a:pt x="0" y="0"/>
                </a:lnTo>
                <a:lnTo>
                  <a:pt x="0" y="841248"/>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txBox="1"/>
          <p:nvPr/>
        </p:nvSpPr>
        <p:spPr>
          <a:xfrm>
            <a:off x="5099303" y="2377439"/>
            <a:ext cx="722630" cy="201295"/>
          </a:xfrm>
          <a:prstGeom prst="rect">
            <a:avLst/>
          </a:prstGeom>
          <a:solidFill>
            <a:srgbClr val="FFFFFF"/>
          </a:solidFill>
        </p:spPr>
        <p:txBody>
          <a:bodyPr vert="horz" wrap="square" lIns="0" tIns="43815" rIns="0" bIns="0" rtlCol="0">
            <a:spAutoFit/>
          </a:bodyPr>
          <a:lstStyle/>
          <a:p>
            <a:pPr marL="91440" marR="0" lvl="0" indent="0" algn="l" defTabSz="914400" rtl="0" eaLnBrk="1" fontAlgn="auto" latinLnBrk="0" hangingPunct="1">
              <a:lnSpc>
                <a:spcPct val="100000"/>
              </a:lnSpc>
              <a:spcBef>
                <a:spcPts val="345"/>
              </a:spcBef>
              <a:spcAft>
                <a:spcPts val="0"/>
              </a:spcAft>
              <a:buClrTx/>
              <a:buSzTx/>
              <a:buFontTx/>
              <a:buNone/>
              <a:tabLst/>
              <a:defRPr/>
            </a:pPr>
            <a:r>
              <a:rPr kumimoji="0" sz="700" b="0" i="0" u="none" strike="noStrike" kern="1200" cap="none" spc="-100" normalizeH="0" baseline="0" noProof="0" dirty="0">
                <a:ln>
                  <a:noFill/>
                </a:ln>
                <a:solidFill>
                  <a:srgbClr val="7E7E7E"/>
                </a:solidFill>
                <a:effectLst/>
                <a:uLnTx/>
                <a:uFillTx/>
                <a:latin typeface="Arial Black"/>
                <a:ea typeface="+mn-ea"/>
                <a:cs typeface="Arial Black"/>
              </a:rPr>
              <a:t>PowerApps</a:t>
            </a:r>
            <a:endParaRPr kumimoji="0" sz="700" b="0" i="0" u="none" strike="noStrike" kern="1200" cap="none" spc="0" normalizeH="0" baseline="0" noProof="0">
              <a:ln>
                <a:noFill/>
              </a:ln>
              <a:solidFill>
                <a:prstClr val="black"/>
              </a:solidFill>
              <a:effectLst/>
              <a:uLnTx/>
              <a:uFillTx/>
              <a:latin typeface="Arial Black"/>
              <a:ea typeface="+mn-ea"/>
              <a:cs typeface="Arial Black"/>
            </a:endParaRPr>
          </a:p>
        </p:txBody>
      </p:sp>
      <p:sp>
        <p:nvSpPr>
          <p:cNvPr id="25" name="object 25"/>
          <p:cNvSpPr/>
          <p:nvPr/>
        </p:nvSpPr>
        <p:spPr>
          <a:xfrm>
            <a:off x="5972428" y="2900933"/>
            <a:ext cx="76200" cy="254635"/>
          </a:xfrm>
          <a:custGeom>
            <a:avLst/>
            <a:gdLst/>
            <a:ahLst/>
            <a:cxnLst/>
            <a:rect l="l" t="t" r="r" b="b"/>
            <a:pathLst>
              <a:path w="76200" h="254635">
                <a:moveTo>
                  <a:pt x="28270" y="178213"/>
                </a:moveTo>
                <a:lnTo>
                  <a:pt x="0" y="178307"/>
                </a:lnTo>
                <a:lnTo>
                  <a:pt x="38481" y="254380"/>
                </a:lnTo>
                <a:lnTo>
                  <a:pt x="69861" y="190880"/>
                </a:lnTo>
                <a:lnTo>
                  <a:pt x="28321" y="190880"/>
                </a:lnTo>
                <a:lnTo>
                  <a:pt x="28270" y="178213"/>
                </a:lnTo>
                <a:close/>
              </a:path>
              <a:path w="76200" h="254635">
                <a:moveTo>
                  <a:pt x="48082" y="178147"/>
                </a:moveTo>
                <a:lnTo>
                  <a:pt x="28270" y="178213"/>
                </a:lnTo>
                <a:lnTo>
                  <a:pt x="28321" y="190880"/>
                </a:lnTo>
                <a:lnTo>
                  <a:pt x="48133" y="190753"/>
                </a:lnTo>
                <a:lnTo>
                  <a:pt x="48082" y="178147"/>
                </a:lnTo>
                <a:close/>
              </a:path>
              <a:path w="76200" h="254635">
                <a:moveTo>
                  <a:pt x="76200" y="178053"/>
                </a:moveTo>
                <a:lnTo>
                  <a:pt x="48082" y="178147"/>
                </a:lnTo>
                <a:lnTo>
                  <a:pt x="48133" y="190753"/>
                </a:lnTo>
                <a:lnTo>
                  <a:pt x="28321" y="190880"/>
                </a:lnTo>
                <a:lnTo>
                  <a:pt x="69861" y="190880"/>
                </a:lnTo>
                <a:lnTo>
                  <a:pt x="76200" y="178053"/>
                </a:lnTo>
                <a:close/>
              </a:path>
              <a:path w="76200" h="254635">
                <a:moveTo>
                  <a:pt x="47371" y="0"/>
                </a:moveTo>
                <a:lnTo>
                  <a:pt x="27559" y="0"/>
                </a:lnTo>
                <a:lnTo>
                  <a:pt x="28270" y="178213"/>
                </a:lnTo>
                <a:lnTo>
                  <a:pt x="48082" y="178147"/>
                </a:lnTo>
                <a:lnTo>
                  <a:pt x="47371"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6435852" y="6033515"/>
            <a:ext cx="644651" cy="1402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580881" y="5182361"/>
            <a:ext cx="2710180" cy="135128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Specify Send To email address  and additional properties  (optional): From, CC, BCC and  Importance</a:t>
            </a:r>
          </a:p>
          <a:p>
            <a:pPr marL="1417320" marR="0" lvl="0" indent="0" algn="l" defTabSz="914400" rtl="0" eaLnBrk="1" fontAlgn="auto" latinLnBrk="0" hangingPunct="1">
              <a:lnSpc>
                <a:spcPct val="100000"/>
              </a:lnSpc>
              <a:spcBef>
                <a:spcPts val="108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Rectangle 8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spc="-50">
                <a:ln w="3175">
                  <a:noFill/>
                </a:ln>
              </a:rPr>
              <a:t>Setup Environment</a:t>
            </a:r>
          </a:p>
        </p:txBody>
      </p:sp>
      <p:sp>
        <p:nvSpPr>
          <p:cNvPr id="86" name="Rectangle 8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descr="A screenshot of a cell phone&#10;&#10;Description automatically generated">
            <a:extLst>
              <a:ext uri="{FF2B5EF4-FFF2-40B4-BE49-F238E27FC236}">
                <a16:creationId xmlns:a16="http://schemas.microsoft.com/office/drawing/2014/main" id="{7DA26861-D85F-4850-B1B6-EFB976941268}"/>
              </a:ext>
            </a:extLst>
          </p:cNvPr>
          <p:cNvPicPr/>
          <p:nvPr/>
        </p:nvPicPr>
        <p:blipFill>
          <a:blip r:embed="rId3"/>
          <a:stretch>
            <a:fillRect/>
          </a:stretch>
        </p:blipFill>
        <p:spPr>
          <a:xfrm>
            <a:off x="549058" y="2924593"/>
            <a:ext cx="5431536" cy="2539243"/>
          </a:xfrm>
          <a:prstGeom prst="rect">
            <a:avLst/>
          </a:prstGeom>
        </p:spPr>
      </p:pic>
      <p:pic>
        <p:nvPicPr>
          <p:cNvPr id="35" name="Picture 34" descr="A screenshot of a cell phone&#10;&#10;Description automatically generated">
            <a:extLst>
              <a:ext uri="{FF2B5EF4-FFF2-40B4-BE49-F238E27FC236}">
                <a16:creationId xmlns:a16="http://schemas.microsoft.com/office/drawing/2014/main" id="{3277B15B-C694-4458-AADE-3EC96D7ED0A9}"/>
              </a:ext>
            </a:extLst>
          </p:cNvPr>
          <p:cNvPicPr/>
          <p:nvPr/>
        </p:nvPicPr>
        <p:blipFill>
          <a:blip r:embed="rId4"/>
          <a:stretch>
            <a:fillRect/>
          </a:stretch>
        </p:blipFill>
        <p:spPr>
          <a:xfrm>
            <a:off x="6211408" y="2987474"/>
            <a:ext cx="5431536" cy="2403454"/>
          </a:xfrm>
          <a:prstGeom prst="rect">
            <a:avLst/>
          </a:prstGeom>
        </p:spPr>
      </p:pic>
    </p:spTree>
    <p:extLst>
      <p:ext uri="{BB962C8B-B14F-4D97-AF65-F5344CB8AC3E}">
        <p14:creationId xmlns:p14="http://schemas.microsoft.com/office/powerpoint/2010/main" val="3590769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2</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t>Power Automate</a:t>
            </a:r>
            <a:r>
              <a:rPr lang="en-US" sz="2400" dirty="0">
                <a:solidFill>
                  <a:srgbClr val="4C5A67"/>
                </a:solidFill>
              </a:rPr>
              <a:t> Templates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Flow Supported Data sources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Publish a template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flows from a </a:t>
            </a:r>
            <a:r>
              <a:rPr lang="en-US" sz="2400" dirty="0"/>
              <a:t>Power Automate</a:t>
            </a:r>
            <a:r>
              <a:rPr lang="en-US" sz="2400" dirty="0">
                <a:solidFill>
                  <a:srgbClr val="4C5A67"/>
                </a:solidFill>
              </a:rPr>
              <a:t> template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Flows with many steps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Run tasks on a schedule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Watch a flow in action</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4250918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Actions in flows</a:t>
            </a:r>
            <a:endParaRPr lang="en-GB" sz="5400" spc="-50" dirty="0">
              <a:ln w="3175">
                <a:noFill/>
              </a:ln>
              <a:solidFill>
                <a:schemeClr val="accent1"/>
              </a:solidFill>
              <a:ea typeface="+mn-ea"/>
              <a:cs typeface="Segoe UI" pitchFamily="34" charset="0"/>
            </a:endParaRPr>
          </a:p>
        </p:txBody>
      </p:sp>
      <p:sp>
        <p:nvSpPr>
          <p:cNvPr id="5" name="Content Placeholder 4">
            <a:extLst>
              <a:ext uri="{FF2B5EF4-FFF2-40B4-BE49-F238E27FC236}">
                <a16:creationId xmlns:a16="http://schemas.microsoft.com/office/drawing/2014/main" id="{6E476B77-C225-43BB-991E-A2E92D52CED0}"/>
              </a:ext>
            </a:extLst>
          </p:cNvPr>
          <p:cNvSpPr>
            <a:spLocks noGrp="1"/>
          </p:cNvSpPr>
          <p:nvPr>
            <p:ph idx="1"/>
          </p:nvPr>
        </p:nvSpPr>
        <p:spPr>
          <a:xfrm>
            <a:off x="838200" y="1825625"/>
            <a:ext cx="6477000" cy="4351338"/>
          </a:xfrm>
        </p:spPr>
        <p:txBody>
          <a:bodyPr>
            <a:normAutofit lnSpcReduction="10000"/>
          </a:bodyPr>
          <a:lstStyle/>
          <a:p>
            <a:pPr>
              <a:lnSpc>
                <a:spcPct val="100000"/>
              </a:lnSpc>
              <a:buFont typeface="Wingdings" panose="05000000000000000000" pitchFamily="2" charset="2"/>
              <a:buChar char="§"/>
            </a:pPr>
            <a:r>
              <a:rPr lang="en-US" dirty="0"/>
              <a:t>1+ steps that run after the trigger</a:t>
            </a:r>
          </a:p>
          <a:p>
            <a:pPr>
              <a:lnSpc>
                <a:spcPct val="100000"/>
              </a:lnSpc>
              <a:buFont typeface="Wingdings" panose="05000000000000000000" pitchFamily="2" charset="2"/>
              <a:buChar char="§"/>
            </a:pPr>
            <a:r>
              <a:rPr lang="en-US" dirty="0"/>
              <a:t>Connect to cloud service or on-prem via the on-prem data gateway</a:t>
            </a:r>
          </a:p>
          <a:p>
            <a:pPr>
              <a:lnSpc>
                <a:spcPct val="100000"/>
              </a:lnSpc>
              <a:buFont typeface="Wingdings" panose="05000000000000000000" pitchFamily="2" charset="2"/>
              <a:buChar char="§"/>
            </a:pPr>
            <a:r>
              <a:rPr lang="en-US" dirty="0"/>
              <a:t>Directly connect to HTTP endpoints if there’s no out-of-box connector</a:t>
            </a:r>
          </a:p>
          <a:p>
            <a:pPr>
              <a:lnSpc>
                <a:spcPct val="100000"/>
              </a:lnSpc>
              <a:buFont typeface="Wingdings" panose="05000000000000000000" pitchFamily="2" charset="2"/>
              <a:buChar char="§"/>
            </a:pPr>
            <a:r>
              <a:rPr lang="en-US" dirty="0"/>
              <a:t>Some actions may not even use connections – just manipulate data locally</a:t>
            </a:r>
          </a:p>
          <a:p>
            <a:pPr>
              <a:lnSpc>
                <a:spcPct val="100000"/>
              </a:lnSpc>
              <a:buFont typeface="Wingdings" panose="05000000000000000000" pitchFamily="2" charset="2"/>
              <a:buChar char="§"/>
            </a:pPr>
            <a:r>
              <a:rPr lang="en-US" dirty="0"/>
              <a:t>Custom connectors connect to your own cloud or on-prem REST services</a:t>
            </a:r>
          </a:p>
          <a:p>
            <a:pPr>
              <a:lnSpc>
                <a:spcPct val="100000"/>
              </a:lnSpc>
            </a:pPr>
            <a:endParaRPr lang="en-GB" dirty="0"/>
          </a:p>
        </p:txBody>
      </p:sp>
      <p:pic>
        <p:nvPicPr>
          <p:cNvPr id="6" name="Picture 5">
            <a:extLst>
              <a:ext uri="{FF2B5EF4-FFF2-40B4-BE49-F238E27FC236}">
                <a16:creationId xmlns:a16="http://schemas.microsoft.com/office/drawing/2014/main" id="{A09C7279-5539-4B9A-A0C8-3C3AEC07D809}"/>
              </a:ext>
            </a:extLst>
          </p:cNvPr>
          <p:cNvPicPr>
            <a:picLocks noChangeAspect="1"/>
          </p:cNvPicPr>
          <p:nvPr/>
        </p:nvPicPr>
        <p:blipFill>
          <a:blip r:embed="rId2"/>
          <a:stretch>
            <a:fillRect/>
          </a:stretch>
        </p:blipFill>
        <p:spPr>
          <a:xfrm>
            <a:off x="7739446" y="1033017"/>
            <a:ext cx="4317653" cy="4791967"/>
          </a:xfrm>
          <a:prstGeom prst="rect">
            <a:avLst/>
          </a:prstGeom>
        </p:spPr>
      </p:pic>
    </p:spTree>
    <p:extLst>
      <p:ext uri="{BB962C8B-B14F-4D97-AF65-F5344CB8AC3E}">
        <p14:creationId xmlns:p14="http://schemas.microsoft.com/office/powerpoint/2010/main" val="1517889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B9A3B2-B95F-44B4-B9C1-74F7BFFAEDFC}"/>
              </a:ext>
            </a:extLst>
          </p:cNvPr>
          <p:cNvSpPr/>
          <p:nvPr/>
        </p:nvSpPr>
        <p:spPr>
          <a:xfrm>
            <a:off x="7738917" y="0"/>
            <a:ext cx="4453084" cy="6858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Flowing data</a:t>
            </a:r>
            <a:endParaRPr lang="en-GB" sz="5400" spc="-50" dirty="0">
              <a:ln w="3175">
                <a:noFill/>
              </a:ln>
              <a:solidFill>
                <a:schemeClr val="accent1"/>
              </a:solidFill>
              <a:ea typeface="+mn-ea"/>
              <a:cs typeface="Segoe UI" pitchFamily="34" charset="0"/>
            </a:endParaRPr>
          </a:p>
        </p:txBody>
      </p:sp>
      <p:sp>
        <p:nvSpPr>
          <p:cNvPr id="6" name="Text Placeholder 6">
            <a:extLst>
              <a:ext uri="{FF2B5EF4-FFF2-40B4-BE49-F238E27FC236}">
                <a16:creationId xmlns:a16="http://schemas.microsoft.com/office/drawing/2014/main" id="{555EA6FF-0E8F-4FE4-A407-39349418B5DE}"/>
              </a:ext>
            </a:extLst>
          </p:cNvPr>
          <p:cNvSpPr>
            <a:spLocks noGrp="1"/>
          </p:cNvSpPr>
          <p:nvPr>
            <p:ph idx="1"/>
          </p:nvPr>
        </p:nvSpPr>
        <p:spPr>
          <a:xfrm>
            <a:off x="1003610" y="1690688"/>
            <a:ext cx="6705600" cy="4136517"/>
          </a:xfrm>
        </p:spPr>
        <p:txBody>
          <a:bodyPr>
            <a:normAutofit lnSpcReduction="10000"/>
          </a:bodyPr>
          <a:lstStyle/>
          <a:p>
            <a:pPr>
              <a:lnSpc>
                <a:spcPct val="100000"/>
              </a:lnSpc>
            </a:pPr>
            <a:r>
              <a:rPr lang="en-US" dirty="0"/>
              <a:t>Data ‘flows’ from each step and is available for all later steps</a:t>
            </a:r>
          </a:p>
          <a:p>
            <a:pPr>
              <a:lnSpc>
                <a:spcPct val="100000"/>
              </a:lnSpc>
            </a:pPr>
            <a:r>
              <a:rPr lang="en-US" dirty="0"/>
              <a:t>Use      Add Dynamic Content to select outputs from previous steps</a:t>
            </a:r>
          </a:p>
          <a:p>
            <a:pPr>
              <a:lnSpc>
                <a:spcPct val="100000"/>
              </a:lnSpc>
            </a:pPr>
            <a:r>
              <a:rPr lang="en-US" dirty="0"/>
              <a:t>Input types are matched to output types to show a subset of outputs by default</a:t>
            </a:r>
          </a:p>
          <a:p>
            <a:pPr>
              <a:lnSpc>
                <a:spcPct val="100000"/>
              </a:lnSpc>
            </a:pPr>
            <a:r>
              <a:rPr lang="en-US" dirty="0"/>
              <a:t>Expressions can be used to convert between data types or calculate derived values</a:t>
            </a:r>
          </a:p>
        </p:txBody>
      </p:sp>
      <p:grpSp>
        <p:nvGrpSpPr>
          <p:cNvPr id="7" name="Group 6">
            <a:extLst>
              <a:ext uri="{FF2B5EF4-FFF2-40B4-BE49-F238E27FC236}">
                <a16:creationId xmlns:a16="http://schemas.microsoft.com/office/drawing/2014/main" id="{89DC8485-7C53-409D-AF56-1019D170803A}"/>
              </a:ext>
            </a:extLst>
          </p:cNvPr>
          <p:cNvGrpSpPr/>
          <p:nvPr/>
        </p:nvGrpSpPr>
        <p:grpSpPr>
          <a:xfrm>
            <a:off x="7664744" y="291515"/>
            <a:ext cx="4357142" cy="1307285"/>
            <a:chOff x="7719692" y="296863"/>
            <a:chExt cx="4444512" cy="1333499"/>
          </a:xfrm>
        </p:grpSpPr>
        <p:sp>
          <p:nvSpPr>
            <p:cNvPr id="8" name="Rectangle 7">
              <a:extLst>
                <a:ext uri="{FF2B5EF4-FFF2-40B4-BE49-F238E27FC236}">
                  <a16:creationId xmlns:a16="http://schemas.microsoft.com/office/drawing/2014/main" id="{2C143E00-015D-40D2-BC81-469BD520C2CE}"/>
                </a:ext>
              </a:extLst>
            </p:cNvPr>
            <p:cNvSpPr/>
            <p:nvPr/>
          </p:nvSpPr>
          <p:spPr bwMode="auto">
            <a:xfrm>
              <a:off x="7850170" y="296863"/>
              <a:ext cx="4314034" cy="5333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Trigger</a:t>
              </a:r>
            </a:p>
          </p:txBody>
        </p:sp>
        <p:sp>
          <p:nvSpPr>
            <p:cNvPr id="9" name="Rectangle 8">
              <a:extLst>
                <a:ext uri="{FF2B5EF4-FFF2-40B4-BE49-F238E27FC236}">
                  <a16:creationId xmlns:a16="http://schemas.microsoft.com/office/drawing/2014/main" id="{F09D4C5A-6EB2-432D-B6D3-7728A73187FB}"/>
                </a:ext>
              </a:extLst>
            </p:cNvPr>
            <p:cNvSpPr/>
            <p:nvPr/>
          </p:nvSpPr>
          <p:spPr bwMode="auto">
            <a:xfrm>
              <a:off x="11349034" y="995792"/>
              <a:ext cx="815170" cy="6345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0" name="TextBox 9">
              <a:extLst>
                <a:ext uri="{FF2B5EF4-FFF2-40B4-BE49-F238E27FC236}">
                  <a16:creationId xmlns:a16="http://schemas.microsoft.com/office/drawing/2014/main" id="{18A11F6A-426C-47E2-B87F-B0E6653103FC}"/>
                </a:ext>
              </a:extLst>
            </p:cNvPr>
            <p:cNvSpPr txBox="1"/>
            <p:nvPr/>
          </p:nvSpPr>
          <p:spPr>
            <a:xfrm>
              <a:off x="7719692" y="842159"/>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11" name="Rectangle 10">
              <a:extLst>
                <a:ext uri="{FF2B5EF4-FFF2-40B4-BE49-F238E27FC236}">
                  <a16:creationId xmlns:a16="http://schemas.microsoft.com/office/drawing/2014/main" id="{8C802D19-D193-4254-BFDD-63EB597D7A78}"/>
                </a:ext>
              </a:extLst>
            </p:cNvPr>
            <p:cNvSpPr/>
            <p:nvPr/>
          </p:nvSpPr>
          <p:spPr bwMode="auto">
            <a:xfrm>
              <a:off x="10345735" y="9957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2" name="Rectangle 11">
              <a:extLst>
                <a:ext uri="{FF2B5EF4-FFF2-40B4-BE49-F238E27FC236}">
                  <a16:creationId xmlns:a16="http://schemas.microsoft.com/office/drawing/2014/main" id="{820705A8-514E-45D0-A22E-30B42788C921}"/>
                </a:ext>
              </a:extLst>
            </p:cNvPr>
            <p:cNvSpPr/>
            <p:nvPr/>
          </p:nvSpPr>
          <p:spPr bwMode="auto">
            <a:xfrm>
              <a:off x="9342437" y="995792"/>
              <a:ext cx="815170" cy="6345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13" name="Group 12">
            <a:extLst>
              <a:ext uri="{FF2B5EF4-FFF2-40B4-BE49-F238E27FC236}">
                <a16:creationId xmlns:a16="http://schemas.microsoft.com/office/drawing/2014/main" id="{1CE9FFB1-254A-4F41-9B9C-F00F82C0F003}"/>
              </a:ext>
            </a:extLst>
          </p:cNvPr>
          <p:cNvGrpSpPr/>
          <p:nvPr/>
        </p:nvGrpSpPr>
        <p:grpSpPr>
          <a:xfrm>
            <a:off x="7792656" y="4042623"/>
            <a:ext cx="4229228" cy="2523865"/>
            <a:chOff x="7850169" y="4123189"/>
            <a:chExt cx="4314033" cy="2574474"/>
          </a:xfrm>
        </p:grpSpPr>
        <p:sp>
          <p:nvSpPr>
            <p:cNvPr id="14" name="Rectangle 13">
              <a:extLst>
                <a:ext uri="{FF2B5EF4-FFF2-40B4-BE49-F238E27FC236}">
                  <a16:creationId xmlns:a16="http://schemas.microsoft.com/office/drawing/2014/main" id="{ADE93FA2-D4FE-4B67-9AA7-FC68C9428D34}"/>
                </a:ext>
              </a:extLst>
            </p:cNvPr>
            <p:cNvSpPr/>
            <p:nvPr/>
          </p:nvSpPr>
          <p:spPr bwMode="auto">
            <a:xfrm>
              <a:off x="7850169" y="4123189"/>
              <a:ext cx="4314033" cy="25744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2</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string field would see:</a:t>
              </a: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number field would only see:  </a:t>
              </a:r>
            </a:p>
          </p:txBody>
        </p:sp>
        <p:sp>
          <p:nvSpPr>
            <p:cNvPr id="15" name="Rectangle 14">
              <a:extLst>
                <a:ext uri="{FF2B5EF4-FFF2-40B4-BE49-F238E27FC236}">
                  <a16:creationId xmlns:a16="http://schemas.microsoft.com/office/drawing/2014/main" id="{6A39C2CB-4700-4A1E-88B8-2D8BECADAD3A}"/>
                </a:ext>
              </a:extLst>
            </p:cNvPr>
            <p:cNvSpPr/>
            <p:nvPr/>
          </p:nvSpPr>
          <p:spPr bwMode="auto">
            <a:xfrm>
              <a:off x="9641425" y="5021262"/>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6" name="Rectangle 15">
              <a:extLst>
                <a:ext uri="{FF2B5EF4-FFF2-40B4-BE49-F238E27FC236}">
                  <a16:creationId xmlns:a16="http://schemas.microsoft.com/office/drawing/2014/main" id="{48B6517F-D188-4815-8B3E-03A0810E5E7A}"/>
                </a:ext>
              </a:extLst>
            </p:cNvPr>
            <p:cNvSpPr/>
            <p:nvPr/>
          </p:nvSpPr>
          <p:spPr bwMode="auto">
            <a:xfrm>
              <a:off x="8817876"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7" name="Rectangle 16">
              <a:extLst>
                <a:ext uri="{FF2B5EF4-FFF2-40B4-BE49-F238E27FC236}">
                  <a16:creationId xmlns:a16="http://schemas.microsoft.com/office/drawing/2014/main" id="{D79A5731-0395-4515-BA94-D78C3535FF08}"/>
                </a:ext>
              </a:extLst>
            </p:cNvPr>
            <p:cNvSpPr/>
            <p:nvPr/>
          </p:nvSpPr>
          <p:spPr bwMode="auto">
            <a:xfrm>
              <a:off x="7994327"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sp>
          <p:nvSpPr>
            <p:cNvPr id="18" name="Rectangle 17">
              <a:extLst>
                <a:ext uri="{FF2B5EF4-FFF2-40B4-BE49-F238E27FC236}">
                  <a16:creationId xmlns:a16="http://schemas.microsoft.com/office/drawing/2014/main" id="{5B65DBF8-7424-4F98-993A-8180F389997A}"/>
                </a:ext>
              </a:extLst>
            </p:cNvPr>
            <p:cNvSpPr/>
            <p:nvPr/>
          </p:nvSpPr>
          <p:spPr bwMode="auto">
            <a:xfrm>
              <a:off x="11323730"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19" name="Rectangle 18">
              <a:extLst>
                <a:ext uri="{FF2B5EF4-FFF2-40B4-BE49-F238E27FC236}">
                  <a16:creationId xmlns:a16="http://schemas.microsoft.com/office/drawing/2014/main" id="{974F0ECF-EBD0-4214-A7E3-45C4A0ED8FC0}"/>
                </a:ext>
              </a:extLst>
            </p:cNvPr>
            <p:cNvSpPr/>
            <p:nvPr/>
          </p:nvSpPr>
          <p:spPr bwMode="auto">
            <a:xfrm>
              <a:off x="10482577"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0" name="Rectangle 19">
              <a:extLst>
                <a:ext uri="{FF2B5EF4-FFF2-40B4-BE49-F238E27FC236}">
                  <a16:creationId xmlns:a16="http://schemas.microsoft.com/office/drawing/2014/main" id="{CC31D02D-6A54-4063-B4CF-A77B54EA9C56}"/>
                </a:ext>
              </a:extLst>
            </p:cNvPr>
            <p:cNvSpPr/>
            <p:nvPr/>
          </p:nvSpPr>
          <p:spPr bwMode="auto">
            <a:xfrm>
              <a:off x="7994327" y="5940266"/>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1" name="Rectangle 20">
              <a:extLst>
                <a:ext uri="{FF2B5EF4-FFF2-40B4-BE49-F238E27FC236}">
                  <a16:creationId xmlns:a16="http://schemas.microsoft.com/office/drawing/2014/main" id="{12BDFCE9-B79A-4F24-BAA2-0C6CF6B924B9}"/>
                </a:ext>
              </a:extLst>
            </p:cNvPr>
            <p:cNvSpPr/>
            <p:nvPr/>
          </p:nvSpPr>
          <p:spPr bwMode="auto">
            <a:xfrm>
              <a:off x="8817876" y="5941223"/>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grpSp>
      <p:grpSp>
        <p:nvGrpSpPr>
          <p:cNvPr id="22" name="Group 21">
            <a:extLst>
              <a:ext uri="{FF2B5EF4-FFF2-40B4-BE49-F238E27FC236}">
                <a16:creationId xmlns:a16="http://schemas.microsoft.com/office/drawing/2014/main" id="{EC1EDF47-0F63-4FC9-AD31-795D734E678C}"/>
              </a:ext>
            </a:extLst>
          </p:cNvPr>
          <p:cNvGrpSpPr/>
          <p:nvPr/>
        </p:nvGrpSpPr>
        <p:grpSpPr>
          <a:xfrm>
            <a:off x="7664744" y="1746560"/>
            <a:ext cx="4372772" cy="2130653"/>
            <a:chOff x="7719692" y="1781085"/>
            <a:chExt cx="4460455" cy="2173377"/>
          </a:xfrm>
        </p:grpSpPr>
        <p:sp>
          <p:nvSpPr>
            <p:cNvPr id="23" name="Rectangle 22">
              <a:extLst>
                <a:ext uri="{FF2B5EF4-FFF2-40B4-BE49-F238E27FC236}">
                  <a16:creationId xmlns:a16="http://schemas.microsoft.com/office/drawing/2014/main" id="{887C0528-4F15-443A-BD85-AA044851E398}"/>
                </a:ext>
              </a:extLst>
            </p:cNvPr>
            <p:cNvSpPr/>
            <p:nvPr/>
          </p:nvSpPr>
          <p:spPr bwMode="auto">
            <a:xfrm>
              <a:off x="7834135" y="1781085"/>
              <a:ext cx="4346012" cy="1370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1</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binary field would see:</a:t>
              </a:r>
            </a:p>
          </p:txBody>
        </p:sp>
        <p:sp>
          <p:nvSpPr>
            <p:cNvPr id="24" name="TextBox 23">
              <a:extLst>
                <a:ext uri="{FF2B5EF4-FFF2-40B4-BE49-F238E27FC236}">
                  <a16:creationId xmlns:a16="http://schemas.microsoft.com/office/drawing/2014/main" id="{6131B585-9D66-4BDB-84FA-0E044D259F6D}"/>
                </a:ext>
              </a:extLst>
            </p:cNvPr>
            <p:cNvSpPr txBox="1"/>
            <p:nvPr/>
          </p:nvSpPr>
          <p:spPr>
            <a:xfrm>
              <a:off x="7719692" y="3161498"/>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25" name="Rectangle 24">
              <a:extLst>
                <a:ext uri="{FF2B5EF4-FFF2-40B4-BE49-F238E27FC236}">
                  <a16:creationId xmlns:a16="http://schemas.microsoft.com/office/drawing/2014/main" id="{56347978-4C37-447E-A8D9-1BB875C92697}"/>
                </a:ext>
              </a:extLst>
            </p:cNvPr>
            <p:cNvSpPr/>
            <p:nvPr/>
          </p:nvSpPr>
          <p:spPr bwMode="auto">
            <a:xfrm>
              <a:off x="9342437" y="3319892"/>
              <a:ext cx="815170" cy="63457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26" name="Rectangle 25">
              <a:extLst>
                <a:ext uri="{FF2B5EF4-FFF2-40B4-BE49-F238E27FC236}">
                  <a16:creationId xmlns:a16="http://schemas.microsoft.com/office/drawing/2014/main" id="{84722B33-DB55-4BE3-BAEA-94E1AD3FADE4}"/>
                </a:ext>
              </a:extLst>
            </p:cNvPr>
            <p:cNvSpPr/>
            <p:nvPr/>
          </p:nvSpPr>
          <p:spPr bwMode="auto">
            <a:xfrm>
              <a:off x="10345735" y="33198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7" name="Rectangle 26">
              <a:extLst>
                <a:ext uri="{FF2B5EF4-FFF2-40B4-BE49-F238E27FC236}">
                  <a16:creationId xmlns:a16="http://schemas.microsoft.com/office/drawing/2014/main" id="{9AED58EB-3A4F-4D2C-87B3-B64D9A3009E6}"/>
                </a:ext>
              </a:extLst>
            </p:cNvPr>
            <p:cNvSpPr/>
            <p:nvPr/>
          </p:nvSpPr>
          <p:spPr bwMode="auto">
            <a:xfrm>
              <a:off x="9641425" y="2611347"/>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28" name="Rectangle 27">
              <a:extLst>
                <a:ext uri="{FF2B5EF4-FFF2-40B4-BE49-F238E27FC236}">
                  <a16:creationId xmlns:a16="http://schemas.microsoft.com/office/drawing/2014/main" id="{A1348812-40BC-4978-A7CC-D4178A5BE329}"/>
                </a:ext>
              </a:extLst>
            </p:cNvPr>
            <p:cNvSpPr/>
            <p:nvPr/>
          </p:nvSpPr>
          <p:spPr bwMode="auto">
            <a:xfrm>
              <a:off x="8817876" y="2611347"/>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9" name="Rectangle 28">
              <a:extLst>
                <a:ext uri="{FF2B5EF4-FFF2-40B4-BE49-F238E27FC236}">
                  <a16:creationId xmlns:a16="http://schemas.microsoft.com/office/drawing/2014/main" id="{BE7F763E-B922-4842-AB72-228D51FE086E}"/>
                </a:ext>
              </a:extLst>
            </p:cNvPr>
            <p:cNvSpPr/>
            <p:nvPr/>
          </p:nvSpPr>
          <p:spPr bwMode="auto">
            <a:xfrm>
              <a:off x="7994327" y="2611347"/>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30" name="Group 29">
            <a:extLst>
              <a:ext uri="{FF2B5EF4-FFF2-40B4-BE49-F238E27FC236}">
                <a16:creationId xmlns:a16="http://schemas.microsoft.com/office/drawing/2014/main" id="{34761865-3C3D-4865-8615-ACFDEA4EBD9D}"/>
              </a:ext>
            </a:extLst>
          </p:cNvPr>
          <p:cNvGrpSpPr/>
          <p:nvPr/>
        </p:nvGrpSpPr>
        <p:grpSpPr>
          <a:xfrm>
            <a:off x="1926160" y="2717443"/>
            <a:ext cx="388451" cy="298808"/>
            <a:chOff x="5684837" y="3725862"/>
            <a:chExt cx="396240" cy="304800"/>
          </a:xfrm>
        </p:grpSpPr>
        <p:sp>
          <p:nvSpPr>
            <p:cNvPr id="31" name="Rectangle 30">
              <a:extLst>
                <a:ext uri="{FF2B5EF4-FFF2-40B4-BE49-F238E27FC236}">
                  <a16:creationId xmlns:a16="http://schemas.microsoft.com/office/drawing/2014/main" id="{0BC574A3-4F55-4E02-8529-3A86870EFE2F}"/>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A27891D-4628-4F59-A31C-C4BCD3658BBF}"/>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Plus Sign 32">
              <a:extLst>
                <a:ext uri="{FF2B5EF4-FFF2-40B4-BE49-F238E27FC236}">
                  <a16:creationId xmlns:a16="http://schemas.microsoft.com/office/drawing/2014/main" id="{91387B3D-4CE0-4EC2-985D-39DB6B9C85DB}"/>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33671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50"/>
                                        <p:tgtEl>
                                          <p:spTgt spid="13"/>
                                        </p:tgtEl>
                                      </p:cBhvr>
                                    </p:animEffect>
                                    <p:anim calcmode="lin" valueType="num">
                                      <p:cBhvr>
                                        <p:cTn id="15" dur="250" fill="hold"/>
                                        <p:tgtEl>
                                          <p:spTgt spid="13"/>
                                        </p:tgtEl>
                                        <p:attrNameLst>
                                          <p:attrName>ppt_x</p:attrName>
                                        </p:attrNameLst>
                                      </p:cBhvr>
                                      <p:tavLst>
                                        <p:tav tm="0">
                                          <p:val>
                                            <p:strVal val="#ppt_x"/>
                                          </p:val>
                                        </p:tav>
                                        <p:tav tm="100000">
                                          <p:val>
                                            <p:strVal val="#ppt_x"/>
                                          </p:val>
                                        </p:tav>
                                      </p:tavLst>
                                    </p:anim>
                                    <p:anim calcmode="lin" valueType="num">
                                      <p:cBhvr>
                                        <p:cTn id="16"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B4BAF8-2654-4075-9CD8-7321AD549AB0}"/>
              </a:ext>
            </a:extLst>
          </p:cNvPr>
          <p:cNvSpPr>
            <a:spLocks noGrp="1"/>
          </p:cNvSpPr>
          <p:nvPr>
            <p:ph type="title"/>
          </p:nvPr>
        </p:nvSpPr>
        <p:spPr>
          <a:xfrm>
            <a:off x="603505" y="767419"/>
            <a:ext cx="10780776" cy="3355848"/>
          </a:xfrm>
        </p:spPr>
        <p:txBody>
          <a:bodyPr wrap="square" anchor="b">
            <a:normAutofit/>
          </a:bodyPr>
          <a:lstStyle/>
          <a:p>
            <a:r>
              <a:rPr lang="en-GB" dirty="0"/>
              <a:t>Demo &amp; Hands-on</a:t>
            </a:r>
          </a:p>
        </p:txBody>
      </p:sp>
      <p:sp>
        <p:nvSpPr>
          <p:cNvPr id="14" name="Text Placeholder 2">
            <a:extLst>
              <a:ext uri="{FF2B5EF4-FFF2-40B4-BE49-F238E27FC236}">
                <a16:creationId xmlns:a16="http://schemas.microsoft.com/office/drawing/2014/main" id="{947907FD-A2A9-4AB7-A17D-E21AB6C6A26F}"/>
              </a:ext>
            </a:extLst>
          </p:cNvPr>
          <p:cNvSpPr>
            <a:spLocks noGrp="1"/>
          </p:cNvSpPr>
          <p:nvPr>
            <p:ph type="body" idx="1"/>
          </p:nvPr>
        </p:nvSpPr>
        <p:spPr>
          <a:xfrm>
            <a:off x="667512" y="4204209"/>
            <a:ext cx="9226296" cy="1645920"/>
          </a:xfrm>
        </p:spPr>
        <p:txBody>
          <a:bodyPr/>
          <a:lstStyle/>
          <a:p>
            <a:endParaRPr lang="en-US"/>
          </a:p>
        </p:txBody>
      </p:sp>
    </p:spTree>
    <p:extLst>
      <p:ext uri="{BB962C8B-B14F-4D97-AF65-F5344CB8AC3E}">
        <p14:creationId xmlns:p14="http://schemas.microsoft.com/office/powerpoint/2010/main" val="236209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3</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Adding conditions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Designing switches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Using apply to each</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Configuring do until logic</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Adding a scope</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595833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a:xfrm>
            <a:off x="838200" y="365126"/>
            <a:ext cx="10515600" cy="884736"/>
          </a:xfrm>
        </p:spPr>
        <p:txBody>
          <a:bodyPr/>
          <a:lstStyle/>
          <a:p>
            <a:r>
              <a:rPr lang="en-US" sz="5400" spc="-50" dirty="0">
                <a:ln w="3175">
                  <a:noFill/>
                </a:ln>
                <a:solidFill>
                  <a:schemeClr val="accent1"/>
                </a:solidFill>
                <a:ea typeface="+mn-ea"/>
                <a:cs typeface="Segoe UI" pitchFamily="34" charset="0"/>
              </a:rPr>
              <a:t>Using expressions </a:t>
            </a:r>
            <a:endParaRPr lang="en-GB" sz="5400" spc="-50" dirty="0">
              <a:ln w="3175">
                <a:noFill/>
              </a:ln>
              <a:solidFill>
                <a:schemeClr val="accent1"/>
              </a:solidFill>
              <a:ea typeface="+mn-ea"/>
              <a:cs typeface="Segoe UI" pitchFamily="34" charset="0"/>
            </a:endParaRPr>
          </a:p>
        </p:txBody>
      </p:sp>
      <p:sp>
        <p:nvSpPr>
          <p:cNvPr id="6" name="Text Placeholder 2">
            <a:extLst>
              <a:ext uri="{FF2B5EF4-FFF2-40B4-BE49-F238E27FC236}">
                <a16:creationId xmlns:a16="http://schemas.microsoft.com/office/drawing/2014/main" id="{9E4E93E1-0C0D-476C-9153-283E7B0EEE31}"/>
              </a:ext>
            </a:extLst>
          </p:cNvPr>
          <p:cNvSpPr>
            <a:spLocks noGrp="1"/>
          </p:cNvSpPr>
          <p:nvPr>
            <p:ph idx="1"/>
          </p:nvPr>
        </p:nvSpPr>
        <p:spPr>
          <a:xfrm>
            <a:off x="735039" y="1249862"/>
            <a:ext cx="6427724" cy="5243012"/>
          </a:xfrm>
        </p:spPr>
        <p:txBody>
          <a:bodyPr>
            <a:noAutofit/>
          </a:bodyPr>
          <a:lstStyle/>
          <a:p>
            <a:pPr marL="0" indent="0">
              <a:lnSpc>
                <a:spcPct val="100000"/>
              </a:lnSpc>
              <a:buNone/>
            </a:pPr>
            <a:r>
              <a:rPr lang="en-US" sz="2650" dirty="0"/>
              <a:t>Many reasons to use expressions:</a:t>
            </a:r>
          </a:p>
          <a:p>
            <a:pPr>
              <a:lnSpc>
                <a:spcPct val="100000"/>
              </a:lnSpc>
            </a:pPr>
            <a:r>
              <a:rPr lang="en-US" sz="2650" dirty="0"/>
              <a:t>Convert types</a:t>
            </a:r>
          </a:p>
          <a:p>
            <a:pPr>
              <a:lnSpc>
                <a:spcPct val="100000"/>
              </a:lnSpc>
            </a:pPr>
            <a:r>
              <a:rPr lang="en-US" sz="2650" dirty="0"/>
              <a:t>Perform simple, inline calculations </a:t>
            </a:r>
            <a:br>
              <a:rPr lang="en-US" sz="2650" dirty="0"/>
            </a:br>
            <a:r>
              <a:rPr lang="en-US" sz="2650" dirty="0"/>
              <a:t>like string manipulation or arithmetic, </a:t>
            </a:r>
            <a:br>
              <a:rPr lang="en-US" sz="2650" dirty="0"/>
            </a:br>
            <a:r>
              <a:rPr lang="en-US" sz="2650" dirty="0"/>
              <a:t>or date/time manipulation</a:t>
            </a:r>
          </a:p>
          <a:p>
            <a:pPr>
              <a:lnSpc>
                <a:spcPct val="100000"/>
              </a:lnSpc>
            </a:pPr>
            <a:r>
              <a:rPr lang="en-US" sz="2650" dirty="0"/>
              <a:t>Generate data like the current </a:t>
            </a:r>
            <a:br>
              <a:rPr lang="en-US" sz="2650" dirty="0"/>
            </a:br>
            <a:r>
              <a:rPr lang="en-US" sz="2650" dirty="0"/>
              <a:t>time, a GUID or a random number</a:t>
            </a:r>
          </a:p>
          <a:p>
            <a:pPr>
              <a:lnSpc>
                <a:spcPct val="100000"/>
              </a:lnSpc>
            </a:pPr>
            <a:r>
              <a:rPr lang="en-US" sz="2650" dirty="0"/>
              <a:t>Handling optional values</a:t>
            </a:r>
          </a:p>
          <a:p>
            <a:pPr>
              <a:lnSpc>
                <a:spcPct val="100000"/>
              </a:lnSpc>
            </a:pPr>
            <a:r>
              <a:rPr lang="en-US" sz="2650" dirty="0"/>
              <a:t>“If” conditional statements / control flow</a:t>
            </a:r>
          </a:p>
          <a:p>
            <a:pPr>
              <a:lnSpc>
                <a:spcPct val="100000"/>
              </a:lnSpc>
            </a:pPr>
            <a:r>
              <a:rPr lang="en-US" sz="2650" dirty="0"/>
              <a:t>Working with lists </a:t>
            </a:r>
          </a:p>
        </p:txBody>
      </p:sp>
      <p:sp>
        <p:nvSpPr>
          <p:cNvPr id="7" name="arrow_16">
            <a:extLst>
              <a:ext uri="{FF2B5EF4-FFF2-40B4-BE49-F238E27FC236}">
                <a16:creationId xmlns:a16="http://schemas.microsoft.com/office/drawing/2014/main" id="{1475E8CB-F1DC-452D-87BB-1594BF28B3D5}"/>
              </a:ext>
            </a:extLst>
          </p:cNvPr>
          <p:cNvSpPr>
            <a:spLocks noChangeAspect="1" noEditPoints="1"/>
          </p:cNvSpPr>
          <p:nvPr/>
        </p:nvSpPr>
        <p:spPr bwMode="auto">
          <a:xfrm>
            <a:off x="232840" y="1912450"/>
            <a:ext cx="292646" cy="215695"/>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sp>
        <p:nvSpPr>
          <p:cNvPr id="8" name="math">
            <a:extLst>
              <a:ext uri="{FF2B5EF4-FFF2-40B4-BE49-F238E27FC236}">
                <a16:creationId xmlns:a16="http://schemas.microsoft.com/office/drawing/2014/main" id="{B25BCCA2-F1EA-4003-91F5-8BDD2B4B5113}"/>
              </a:ext>
            </a:extLst>
          </p:cNvPr>
          <p:cNvSpPr>
            <a:spLocks noChangeAspect="1" noEditPoints="1"/>
          </p:cNvSpPr>
          <p:nvPr/>
        </p:nvSpPr>
        <p:spPr bwMode="auto">
          <a:xfrm>
            <a:off x="238273" y="2568978"/>
            <a:ext cx="267237" cy="251820"/>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9" name="Beaker_F196">
            <a:extLst>
              <a:ext uri="{FF2B5EF4-FFF2-40B4-BE49-F238E27FC236}">
                <a16:creationId xmlns:a16="http://schemas.microsoft.com/office/drawing/2014/main" id="{DC6E795A-E11D-496B-A339-3DFB529C7DA5}"/>
              </a:ext>
            </a:extLst>
          </p:cNvPr>
          <p:cNvSpPr>
            <a:spLocks noChangeAspect="1" noEditPoints="1"/>
          </p:cNvSpPr>
          <p:nvPr/>
        </p:nvSpPr>
        <p:spPr bwMode="auto">
          <a:xfrm>
            <a:off x="231939" y="3763897"/>
            <a:ext cx="241425" cy="27895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Trackers_EADF">
            <a:extLst>
              <a:ext uri="{FF2B5EF4-FFF2-40B4-BE49-F238E27FC236}">
                <a16:creationId xmlns:a16="http://schemas.microsoft.com/office/drawing/2014/main" id="{60BCFF53-6CC8-49DD-9C99-7319BA4C59A3}"/>
              </a:ext>
            </a:extLst>
          </p:cNvPr>
          <p:cNvSpPr>
            <a:spLocks noChangeAspect="1" noEditPoints="1"/>
          </p:cNvSpPr>
          <p:nvPr/>
        </p:nvSpPr>
        <p:spPr bwMode="auto">
          <a:xfrm>
            <a:off x="239830" y="567860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1" name="Relationship_F003">
            <a:extLst>
              <a:ext uri="{FF2B5EF4-FFF2-40B4-BE49-F238E27FC236}">
                <a16:creationId xmlns:a16="http://schemas.microsoft.com/office/drawing/2014/main" id="{DBFD0287-4056-4357-8D5A-73513D70E9C7}"/>
              </a:ext>
            </a:extLst>
          </p:cNvPr>
          <p:cNvSpPr>
            <a:spLocks noChangeAspect="1" noEditPoints="1"/>
          </p:cNvSpPr>
          <p:nvPr/>
        </p:nvSpPr>
        <p:spPr bwMode="auto">
          <a:xfrm>
            <a:off x="205359" y="514861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TextBox 11">
            <a:extLst>
              <a:ext uri="{FF2B5EF4-FFF2-40B4-BE49-F238E27FC236}">
                <a16:creationId xmlns:a16="http://schemas.microsoft.com/office/drawing/2014/main" id="{16E6F629-C2A3-4823-8E1B-8EB5DEF8665D}"/>
              </a:ext>
            </a:extLst>
          </p:cNvPr>
          <p:cNvSpPr txBox="1"/>
          <p:nvPr/>
        </p:nvSpPr>
        <p:spPr>
          <a:xfrm>
            <a:off x="308482" y="4642894"/>
            <a:ext cx="251842" cy="369332"/>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a:t>
            </a:r>
          </a:p>
        </p:txBody>
      </p:sp>
      <p:pic>
        <p:nvPicPr>
          <p:cNvPr id="13" name="Picture 12">
            <a:extLst>
              <a:ext uri="{FF2B5EF4-FFF2-40B4-BE49-F238E27FC236}">
                <a16:creationId xmlns:a16="http://schemas.microsoft.com/office/drawing/2014/main" id="{779E65B3-9CA1-415F-ABB6-4AA31BE3CFF2}"/>
              </a:ext>
            </a:extLst>
          </p:cNvPr>
          <p:cNvPicPr>
            <a:picLocks noChangeAspect="1"/>
          </p:cNvPicPr>
          <p:nvPr/>
        </p:nvPicPr>
        <p:blipFill rotWithShape="1">
          <a:blip r:embed="rId2"/>
          <a:srcRect t="3813"/>
          <a:stretch/>
        </p:blipFill>
        <p:spPr>
          <a:xfrm>
            <a:off x="7440639" y="487"/>
            <a:ext cx="4751362" cy="6857027"/>
          </a:xfrm>
          <a:prstGeom prst="rect">
            <a:avLst/>
          </a:prstGeom>
        </p:spPr>
      </p:pic>
    </p:spTree>
    <p:extLst>
      <p:ext uri="{BB962C8B-B14F-4D97-AF65-F5344CB8AC3E}">
        <p14:creationId xmlns:p14="http://schemas.microsoft.com/office/powerpoint/2010/main" val="1356592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EF49562-6FDC-4BD6-8897-DEAE61D47089}"/>
              </a:ext>
            </a:extLst>
          </p:cNvPr>
          <p:cNvGrpSpPr/>
          <p:nvPr/>
        </p:nvGrpSpPr>
        <p:grpSpPr>
          <a:xfrm>
            <a:off x="1172270" y="2457873"/>
            <a:ext cx="4345932" cy="2838679"/>
            <a:chOff x="489760" y="3802062"/>
            <a:chExt cx="4433077" cy="2895600"/>
          </a:xfrm>
        </p:grpSpPr>
        <p:sp>
          <p:nvSpPr>
            <p:cNvPr id="25" name="Flowchart: Document 24">
              <a:extLst>
                <a:ext uri="{FF2B5EF4-FFF2-40B4-BE49-F238E27FC236}">
                  <a16:creationId xmlns:a16="http://schemas.microsoft.com/office/drawing/2014/main" id="{01951EAD-DBCC-4B2D-B872-0C6A17EA30C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26" name="TextBox 25">
              <a:extLst>
                <a:ext uri="{FF2B5EF4-FFF2-40B4-BE49-F238E27FC236}">
                  <a16:creationId xmlns:a16="http://schemas.microsoft.com/office/drawing/2014/main" id="{334265AD-B57E-45E8-9E6A-9EBE867BDBA0}"/>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a:lnSpc>
                  <a:spcPct val="90000"/>
                </a:lnSpc>
                <a:spcAft>
                  <a:spcPts val="588"/>
                </a:spcAft>
                <a:defRPr/>
              </a:pPr>
              <a:r>
                <a:rPr lang="en-US" sz="1961" dirty="0">
                  <a:gradFill>
                    <a:gsLst>
                      <a:gs pos="2917">
                        <a:srgbClr val="353535"/>
                      </a:gs>
                      <a:gs pos="30000">
                        <a:srgbClr val="353535"/>
                      </a:gs>
                    </a:gsLst>
                    <a:lin ang="5400000" scaled="0"/>
                  </a:gradFill>
                  <a:latin typeface="Segoe UI Semilight"/>
                </a:rPr>
                <a:t>Expression</a:t>
              </a:r>
            </a:p>
          </p:txBody>
        </p:sp>
        <p:sp>
          <p:nvSpPr>
            <p:cNvPr id="27" name="TextBox 26">
              <a:extLst>
                <a:ext uri="{FF2B5EF4-FFF2-40B4-BE49-F238E27FC236}">
                  <a16:creationId xmlns:a16="http://schemas.microsoft.com/office/drawing/2014/main" id="{3F92B476-78CB-4D9D-8513-253B3527898E}"/>
                </a:ext>
              </a:extLst>
            </p:cNvPr>
            <p:cNvSpPr txBox="1"/>
            <p:nvPr/>
          </p:nvSpPr>
          <p:spPr>
            <a:xfrm>
              <a:off x="489760" y="3819253"/>
              <a:ext cx="2233240" cy="572464"/>
            </a:xfrm>
            <a:prstGeom prst="rect">
              <a:avLst/>
            </a:prstGeom>
            <a:noFill/>
          </p:spPr>
          <p:txBody>
            <a:bodyPr wrap="none" lIns="179285" tIns="143428" rIns="179285" bIns="143428" rtlCol="0">
              <a:spAutoFit/>
            </a:bodyPr>
            <a:lstStyle/>
            <a:p>
              <a:pPr>
                <a:lnSpc>
                  <a:spcPct val="90000"/>
                </a:lnSpc>
                <a:spcAft>
                  <a:spcPts val="588"/>
                </a:spcAft>
                <a:defRPr/>
              </a:pPr>
              <a:r>
                <a:rPr lang="en-US" sz="1961" b="1" dirty="0">
                  <a:gradFill>
                    <a:gsLst>
                      <a:gs pos="2917">
                        <a:srgbClr val="353535"/>
                      </a:gs>
                      <a:gs pos="30000">
                        <a:srgbClr val="353535"/>
                      </a:gs>
                    </a:gsLst>
                    <a:lin ang="5400000" scaled="0"/>
                  </a:gradFill>
                  <a:latin typeface="Segoe UI Semilight"/>
                </a:rPr>
                <a:t>Dynamic content</a:t>
              </a:r>
            </a:p>
          </p:txBody>
        </p:sp>
        <p:sp>
          <p:nvSpPr>
            <p:cNvPr id="28" name="Rectangle 27">
              <a:extLst>
                <a:ext uri="{FF2B5EF4-FFF2-40B4-BE49-F238E27FC236}">
                  <a16:creationId xmlns:a16="http://schemas.microsoft.com/office/drawing/2014/main" id="{3F8595FD-0670-410E-84BD-3A3151FF6198}"/>
                </a:ext>
              </a:extLst>
            </p:cNvPr>
            <p:cNvSpPr/>
            <p:nvPr/>
          </p:nvSpPr>
          <p:spPr bwMode="auto">
            <a:xfrm>
              <a:off x="503237" y="4420453"/>
              <a:ext cx="4419600" cy="6909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A661C53-8D3D-40F8-BD82-735EEFECA3C7}"/>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621627A9-E228-44A3-B560-B993ED7785A4}"/>
                </a:ext>
              </a:extLst>
            </p:cNvPr>
            <p:cNvCxnSpPr>
              <a:cxnSpLocks/>
              <a:endCxn id="28" idx="0"/>
            </p:cNvCxnSpPr>
            <p:nvPr/>
          </p:nvCxnSpPr>
          <p:spPr>
            <a:xfrm>
              <a:off x="552538" y="4411662"/>
              <a:ext cx="2160499" cy="879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ext Placeholder 2">
            <a:extLst>
              <a:ext uri="{FF2B5EF4-FFF2-40B4-BE49-F238E27FC236}">
                <a16:creationId xmlns:a16="http://schemas.microsoft.com/office/drawing/2014/main" id="{2637B031-7839-4770-8584-B6F45E58F649}"/>
              </a:ext>
            </a:extLst>
          </p:cNvPr>
          <p:cNvSpPr>
            <a:spLocks noGrp="1"/>
          </p:cNvSpPr>
          <p:nvPr>
            <p:ph type="body" sz="quarter" idx="4294967295"/>
          </p:nvPr>
        </p:nvSpPr>
        <p:spPr>
          <a:xfrm>
            <a:off x="1185482" y="1588817"/>
            <a:ext cx="4630738" cy="482600"/>
          </a:xfrm>
        </p:spPr>
        <p:txBody>
          <a:bodyPr>
            <a:normAutofit fontScale="92500" lnSpcReduction="10000"/>
          </a:bodyPr>
          <a:lstStyle/>
          <a:p>
            <a:r>
              <a:rPr lang="en-US" sz="3137" b="1" dirty="0">
                <a:solidFill>
                  <a:schemeClr val="accent1"/>
                </a:solidFill>
              </a:rPr>
              <a:t>    Add Dynamic Content</a:t>
            </a:r>
            <a:endParaRPr lang="en-US" sz="3137" dirty="0">
              <a:solidFill>
                <a:schemeClr val="accent1"/>
              </a:solidFill>
            </a:endParaRPr>
          </a:p>
        </p:txBody>
      </p:sp>
      <p:grpSp>
        <p:nvGrpSpPr>
          <p:cNvPr id="4" name="Group 3">
            <a:extLst>
              <a:ext uri="{FF2B5EF4-FFF2-40B4-BE49-F238E27FC236}">
                <a16:creationId xmlns:a16="http://schemas.microsoft.com/office/drawing/2014/main" id="{2001C624-5B9F-406C-B0B9-6D8719B5C5FB}"/>
              </a:ext>
            </a:extLst>
          </p:cNvPr>
          <p:cNvGrpSpPr/>
          <p:nvPr/>
        </p:nvGrpSpPr>
        <p:grpSpPr>
          <a:xfrm>
            <a:off x="1240364" y="1655344"/>
            <a:ext cx="388451" cy="298808"/>
            <a:chOff x="5684837" y="3725862"/>
            <a:chExt cx="396240" cy="304800"/>
          </a:xfrm>
        </p:grpSpPr>
        <p:sp>
          <p:nvSpPr>
            <p:cNvPr id="5" name="Rectangle 4">
              <a:extLst>
                <a:ext uri="{FF2B5EF4-FFF2-40B4-BE49-F238E27FC236}">
                  <a16:creationId xmlns:a16="http://schemas.microsoft.com/office/drawing/2014/main" id="{0534C06B-C047-416B-99EE-512FE37878BE}"/>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50D0E90E-16F3-4F8C-820E-0FE9247AA03D}"/>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Plus Sign 6">
              <a:extLst>
                <a:ext uri="{FF2B5EF4-FFF2-40B4-BE49-F238E27FC236}">
                  <a16:creationId xmlns:a16="http://schemas.microsoft.com/office/drawing/2014/main" id="{824AE5B3-5232-43C6-A0F6-CBAB409780AF}"/>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0D6F6CA0-A941-433A-8C47-BC88190B2836}"/>
              </a:ext>
            </a:extLst>
          </p:cNvPr>
          <p:cNvGrpSpPr/>
          <p:nvPr/>
        </p:nvGrpSpPr>
        <p:grpSpPr>
          <a:xfrm>
            <a:off x="1168362" y="2457873"/>
            <a:ext cx="4345932" cy="2838679"/>
            <a:chOff x="489760" y="3802062"/>
            <a:chExt cx="4433077" cy="2895600"/>
          </a:xfrm>
        </p:grpSpPr>
        <p:sp>
          <p:nvSpPr>
            <p:cNvPr id="9" name="Flowchart: Document 8">
              <a:extLst>
                <a:ext uri="{FF2B5EF4-FFF2-40B4-BE49-F238E27FC236}">
                  <a16:creationId xmlns:a16="http://schemas.microsoft.com/office/drawing/2014/main" id="{94835DF9-4AF4-44AC-957C-7FD1F4F5FA1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10" name="TextBox 9">
              <a:extLst>
                <a:ext uri="{FF2B5EF4-FFF2-40B4-BE49-F238E27FC236}">
                  <a16:creationId xmlns:a16="http://schemas.microsoft.com/office/drawing/2014/main" id="{394F3179-6A6D-435B-B5DE-64BEDBD88717}"/>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a:lnSpc>
                  <a:spcPct val="90000"/>
                </a:lnSpc>
                <a:spcAft>
                  <a:spcPts val="588"/>
                </a:spcAft>
                <a:defRPr/>
              </a:pPr>
              <a:r>
                <a:rPr lang="en-US" sz="1961" b="1" dirty="0">
                  <a:gradFill>
                    <a:gsLst>
                      <a:gs pos="2917">
                        <a:srgbClr val="353535"/>
                      </a:gs>
                      <a:gs pos="30000">
                        <a:srgbClr val="353535"/>
                      </a:gs>
                    </a:gsLst>
                    <a:lin ang="5400000" scaled="0"/>
                  </a:gradFill>
                  <a:latin typeface="Segoe UI Semilight"/>
                </a:rPr>
                <a:t>Expression</a:t>
              </a:r>
            </a:p>
          </p:txBody>
        </p:sp>
        <p:sp>
          <p:nvSpPr>
            <p:cNvPr id="11" name="TextBox 10">
              <a:extLst>
                <a:ext uri="{FF2B5EF4-FFF2-40B4-BE49-F238E27FC236}">
                  <a16:creationId xmlns:a16="http://schemas.microsoft.com/office/drawing/2014/main" id="{ACE699C5-A78A-4F4B-AAC4-9C014EC268B3}"/>
                </a:ext>
              </a:extLst>
            </p:cNvPr>
            <p:cNvSpPr txBox="1"/>
            <p:nvPr/>
          </p:nvSpPr>
          <p:spPr>
            <a:xfrm>
              <a:off x="489760" y="3819253"/>
              <a:ext cx="2233240" cy="572464"/>
            </a:xfrm>
            <a:prstGeom prst="rect">
              <a:avLst/>
            </a:prstGeom>
            <a:noFill/>
          </p:spPr>
          <p:txBody>
            <a:bodyPr wrap="none" lIns="179285" tIns="143428" rIns="179285" bIns="143428" rtlCol="0">
              <a:spAutoFit/>
            </a:bodyPr>
            <a:lstStyle/>
            <a:p>
              <a:pPr>
                <a:lnSpc>
                  <a:spcPct val="90000"/>
                </a:lnSpc>
                <a:spcAft>
                  <a:spcPts val="588"/>
                </a:spcAft>
                <a:defRPr/>
              </a:pPr>
              <a:r>
                <a:rPr lang="en-US" sz="1961" dirty="0">
                  <a:gradFill>
                    <a:gsLst>
                      <a:gs pos="2917">
                        <a:srgbClr val="353535"/>
                      </a:gs>
                      <a:gs pos="30000">
                        <a:srgbClr val="353535"/>
                      </a:gs>
                    </a:gsLst>
                    <a:lin ang="5400000" scaled="0"/>
                  </a:gradFill>
                  <a:latin typeface="Segoe UI Semilight"/>
                </a:rPr>
                <a:t>Dynamic content</a:t>
              </a:r>
            </a:p>
          </p:txBody>
        </p:sp>
        <p:sp>
          <p:nvSpPr>
            <p:cNvPr id="12" name="Rectangle 11">
              <a:extLst>
                <a:ext uri="{FF2B5EF4-FFF2-40B4-BE49-F238E27FC236}">
                  <a16:creationId xmlns:a16="http://schemas.microsoft.com/office/drawing/2014/main" id="{ACD17ACA-A0DF-42E8-BEC0-DB301712032F}"/>
                </a:ext>
              </a:extLst>
            </p:cNvPr>
            <p:cNvSpPr/>
            <p:nvPr/>
          </p:nvSpPr>
          <p:spPr bwMode="auto">
            <a:xfrm>
              <a:off x="503237" y="4420453"/>
              <a:ext cx="4419600" cy="121920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46B06A-F129-4F8B-BB2E-1A59812310B1}"/>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TextBox 17">
              <a:extLst>
                <a:ext uri="{FF2B5EF4-FFF2-40B4-BE49-F238E27FC236}">
                  <a16:creationId xmlns:a16="http://schemas.microsoft.com/office/drawing/2014/main" id="{EB662CE5-B431-489F-8B7B-8067EF843A9F}"/>
                </a:ext>
              </a:extLst>
            </p:cNvPr>
            <p:cNvSpPr txBox="1"/>
            <p:nvPr/>
          </p:nvSpPr>
          <p:spPr>
            <a:xfrm>
              <a:off x="635476" y="4428132"/>
              <a:ext cx="669094" cy="683264"/>
            </a:xfrm>
            <a:prstGeom prst="rect">
              <a:avLst/>
            </a:prstGeom>
            <a:noFill/>
          </p:spPr>
          <p:txBody>
            <a:bodyPr wrap="none" lIns="179285" tIns="143428" rIns="179285" bIns="143428" rtlCol="0">
              <a:spAutoFit/>
            </a:bodyPr>
            <a:lstStyle/>
            <a:p>
              <a:pPr>
                <a:lnSpc>
                  <a:spcPct val="90000"/>
                </a:lnSpc>
                <a:spcAft>
                  <a:spcPts val="588"/>
                </a:spcAft>
                <a:defRPr/>
              </a:pPr>
              <a:r>
                <a:rPr lang="en-US" sz="2745" b="1" i="1" dirty="0" err="1">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rPr>
                <a:t>fx</a:t>
              </a:r>
              <a:endParaRPr lang="en-US" sz="2745" b="1" i="1" dirty="0">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D8701CCC-B0D6-4E48-A27E-5AF1F3760559}"/>
                </a:ext>
              </a:extLst>
            </p:cNvPr>
            <p:cNvCxnSpPr/>
            <p:nvPr/>
          </p:nvCxnSpPr>
          <p:spPr>
            <a:xfrm>
              <a:off x="2865437" y="4411662"/>
              <a:ext cx="152650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EFE5DC1-1286-4334-8816-E6DE8D425862}"/>
                </a:ext>
              </a:extLst>
            </p:cNvPr>
            <p:cNvSpPr/>
            <p:nvPr/>
          </p:nvSpPr>
          <p:spPr bwMode="auto">
            <a:xfrm>
              <a:off x="3551237" y="5103193"/>
              <a:ext cx="1285823" cy="471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OK</a:t>
              </a:r>
            </a:p>
          </p:txBody>
        </p:sp>
      </p:grpSp>
      <p:sp>
        <p:nvSpPr>
          <p:cNvPr id="36" name="Oval 35">
            <a:extLst>
              <a:ext uri="{FF2B5EF4-FFF2-40B4-BE49-F238E27FC236}">
                <a16:creationId xmlns:a16="http://schemas.microsoft.com/office/drawing/2014/main" id="{A2AC1102-7BAA-4F0A-99B7-20FFD58FA371}"/>
              </a:ext>
            </a:extLst>
          </p:cNvPr>
          <p:cNvSpPr/>
          <p:nvPr/>
        </p:nvSpPr>
        <p:spPr bwMode="auto">
          <a:xfrm>
            <a:off x="343941" y="1561448"/>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1</a:t>
            </a:r>
          </a:p>
        </p:txBody>
      </p:sp>
      <p:sp>
        <p:nvSpPr>
          <p:cNvPr id="37" name="Oval 36">
            <a:extLst>
              <a:ext uri="{FF2B5EF4-FFF2-40B4-BE49-F238E27FC236}">
                <a16:creationId xmlns:a16="http://schemas.microsoft.com/office/drawing/2014/main" id="{8C3E0336-49EC-4242-8AF2-9A1414055AAC}"/>
              </a:ext>
            </a:extLst>
          </p:cNvPr>
          <p:cNvSpPr/>
          <p:nvPr/>
        </p:nvSpPr>
        <p:spPr bwMode="auto">
          <a:xfrm>
            <a:off x="343941" y="2540304"/>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2</a:t>
            </a:r>
          </a:p>
        </p:txBody>
      </p:sp>
      <p:sp>
        <p:nvSpPr>
          <p:cNvPr id="38" name="Oval 37">
            <a:extLst>
              <a:ext uri="{FF2B5EF4-FFF2-40B4-BE49-F238E27FC236}">
                <a16:creationId xmlns:a16="http://schemas.microsoft.com/office/drawing/2014/main" id="{C36527C6-8989-4041-9BE1-F9E799DE09F2}"/>
              </a:ext>
            </a:extLst>
          </p:cNvPr>
          <p:cNvSpPr/>
          <p:nvPr/>
        </p:nvSpPr>
        <p:spPr bwMode="auto">
          <a:xfrm>
            <a:off x="343941" y="5819466"/>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3</a:t>
            </a:r>
          </a:p>
        </p:txBody>
      </p:sp>
      <p:sp>
        <p:nvSpPr>
          <p:cNvPr id="39" name="TextBox 38">
            <a:extLst>
              <a:ext uri="{FF2B5EF4-FFF2-40B4-BE49-F238E27FC236}">
                <a16:creationId xmlns:a16="http://schemas.microsoft.com/office/drawing/2014/main" id="{7D3686A6-F114-4B2B-845D-ABEF3DA2CE49}"/>
              </a:ext>
            </a:extLst>
          </p:cNvPr>
          <p:cNvSpPr txBox="1"/>
          <p:nvPr/>
        </p:nvSpPr>
        <p:spPr>
          <a:xfrm>
            <a:off x="1837982" y="3132795"/>
            <a:ext cx="3721945" cy="534056"/>
          </a:xfrm>
          <a:prstGeom prst="rect">
            <a:avLst/>
          </a:prstGeom>
          <a:noFill/>
        </p:spPr>
        <p:txBody>
          <a:bodyPr wrap="square" lIns="179285" tIns="143428" rIns="179285" bIns="143428" rtlCol="0">
            <a:spAutoFit/>
          </a:bodyPr>
          <a:lstStyle/>
          <a:p>
            <a:pPr>
              <a:lnSpc>
                <a:spcPct val="90000"/>
              </a:lnSpc>
              <a:spcAft>
                <a:spcPts val="588"/>
              </a:spcAft>
              <a:defRPr/>
            </a:pPr>
            <a:r>
              <a:rPr lang="en-US" dirty="0">
                <a:gradFill>
                  <a:gsLst>
                    <a:gs pos="2917">
                      <a:srgbClr val="353535"/>
                    </a:gs>
                    <a:gs pos="30000">
                      <a:srgbClr val="353535"/>
                    </a:gs>
                  </a:gsLst>
                  <a:lin ang="5400000" scaled="0"/>
                </a:gradFill>
                <a:latin typeface="Consolas" panose="020B0609020204030204" pitchFamily="49" charset="0"/>
              </a:rPr>
              <a:t>replace(body('</a:t>
            </a:r>
            <a:r>
              <a:rPr lang="en-US" dirty="0" err="1">
                <a:gradFill>
                  <a:gsLst>
                    <a:gs pos="2917">
                      <a:srgbClr val="353535"/>
                    </a:gs>
                    <a:gs pos="30000">
                      <a:srgbClr val="353535"/>
                    </a:gs>
                  </a:gsLst>
                  <a:lin ang="5400000" scaled="0"/>
                </a:gradFill>
                <a:latin typeface="Consolas" panose="020B0609020204030204" pitchFamily="49" charset="0"/>
              </a:rPr>
              <a:t>Get_record</a:t>
            </a:r>
            <a:r>
              <a:rPr lang="en-US" dirty="0">
                <a:gradFill>
                  <a:gsLst>
                    <a:gs pos="2917">
                      <a:srgbClr val="353535"/>
                    </a:gs>
                    <a:gs pos="30000">
                      <a:srgbClr val="353535"/>
                    </a:gs>
                  </a:gsLst>
                  <a:lin ang="5400000" scaled="0"/>
                </a:gradFill>
                <a:latin typeface="Consolas" panose="020B0609020204030204" pitchFamily="49" charset="0"/>
              </a:rPr>
              <a:t>')?</a:t>
            </a:r>
          </a:p>
        </p:txBody>
      </p:sp>
      <p:grpSp>
        <p:nvGrpSpPr>
          <p:cNvPr id="52" name="Group 51">
            <a:extLst>
              <a:ext uri="{FF2B5EF4-FFF2-40B4-BE49-F238E27FC236}">
                <a16:creationId xmlns:a16="http://schemas.microsoft.com/office/drawing/2014/main" id="{593273BF-42CF-45BB-A5C5-92D299176A5A}"/>
              </a:ext>
            </a:extLst>
          </p:cNvPr>
          <p:cNvGrpSpPr/>
          <p:nvPr/>
        </p:nvGrpSpPr>
        <p:grpSpPr>
          <a:xfrm>
            <a:off x="1178876" y="5503920"/>
            <a:ext cx="8285322" cy="1248133"/>
            <a:chOff x="1202514" y="5613788"/>
            <a:chExt cx="8451460" cy="1273161"/>
          </a:xfrm>
        </p:grpSpPr>
        <p:sp>
          <p:nvSpPr>
            <p:cNvPr id="40" name="Rectangle 39">
              <a:extLst>
                <a:ext uri="{FF2B5EF4-FFF2-40B4-BE49-F238E27FC236}">
                  <a16:creationId xmlns:a16="http://schemas.microsoft.com/office/drawing/2014/main" id="{B144C966-0114-4E4A-9FC4-5FDB00B1F267}"/>
                </a:ext>
              </a:extLst>
            </p:cNvPr>
            <p:cNvSpPr/>
            <p:nvPr/>
          </p:nvSpPr>
          <p:spPr bwMode="auto">
            <a:xfrm>
              <a:off x="1202514" y="5613788"/>
              <a:ext cx="8444723" cy="1273161"/>
            </a:xfrm>
            <a:prstGeom prst="rec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43" name="Rectangle 42">
              <a:extLst>
                <a:ext uri="{FF2B5EF4-FFF2-40B4-BE49-F238E27FC236}">
                  <a16:creationId xmlns:a16="http://schemas.microsoft.com/office/drawing/2014/main" id="{CB2B0221-81EC-4F69-AE64-B7854C29A4CD}"/>
                </a:ext>
              </a:extLst>
            </p:cNvPr>
            <p:cNvSpPr/>
            <p:nvPr/>
          </p:nvSpPr>
          <p:spPr bwMode="auto">
            <a:xfrm>
              <a:off x="1209252" y="5614161"/>
              <a:ext cx="612648" cy="612648"/>
            </a:xfrm>
            <a:prstGeom prst="rect">
              <a:avLst/>
            </a:prstGeom>
            <a:solidFill>
              <a:srgbClr val="8C6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7918DA54-CA3A-4B42-A182-6D1A71ECBE19}"/>
                </a:ext>
              </a:extLst>
            </p:cNvPr>
            <p:cNvSpPr/>
            <p:nvPr/>
          </p:nvSpPr>
          <p:spPr bwMode="auto">
            <a:xfrm>
              <a:off x="1828637" y="5614161"/>
              <a:ext cx="7825337" cy="612648"/>
            </a:xfrm>
            <a:prstGeom prst="rect">
              <a:avLst/>
            </a:prstGeom>
            <a:solidFill>
              <a:srgbClr val="EEE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353535"/>
                  </a:solidFill>
                  <a:latin typeface="Segoe UI Semilight"/>
                  <a:ea typeface="Segoe UI" pitchFamily="34" charset="0"/>
                  <a:cs typeface="Segoe UI" pitchFamily="34" charset="0"/>
                </a:rPr>
                <a:t>Action name</a:t>
              </a:r>
            </a:p>
          </p:txBody>
        </p:sp>
        <p:sp>
          <p:nvSpPr>
            <p:cNvPr id="45" name="TextBox 44">
              <a:extLst>
                <a:ext uri="{FF2B5EF4-FFF2-40B4-BE49-F238E27FC236}">
                  <a16:creationId xmlns:a16="http://schemas.microsoft.com/office/drawing/2014/main" id="{A8FDAEAD-4688-4F6B-8B35-9F3639538BEC}"/>
                </a:ext>
              </a:extLst>
            </p:cNvPr>
            <p:cNvSpPr txBox="1"/>
            <p:nvPr/>
          </p:nvSpPr>
          <p:spPr>
            <a:xfrm>
              <a:off x="1258553" y="6296702"/>
              <a:ext cx="912750" cy="517065"/>
            </a:xfrm>
            <a:prstGeom prst="rect">
              <a:avLst/>
            </a:prstGeom>
            <a:noFill/>
          </p:spPr>
          <p:txBody>
            <a:bodyPr wrap="none" lIns="179285" tIns="143428" rIns="179285" bIns="143428" rtlCol="0">
              <a:spAutoFit/>
            </a:bodyPr>
            <a:lstStyle/>
            <a:p>
              <a:pPr>
                <a:lnSpc>
                  <a:spcPct val="90000"/>
                </a:lnSpc>
                <a:spcAft>
                  <a:spcPts val="588"/>
                </a:spcAft>
                <a:defRPr/>
              </a:pPr>
              <a:r>
                <a:rPr lang="en-US" sz="1568" dirty="0">
                  <a:gradFill>
                    <a:gsLst>
                      <a:gs pos="2917">
                        <a:srgbClr val="353535"/>
                      </a:gs>
                      <a:gs pos="30000">
                        <a:srgbClr val="353535"/>
                      </a:gs>
                    </a:gsLst>
                    <a:lin ang="5400000" scaled="0"/>
                  </a:gradFill>
                  <a:latin typeface="Segoe UI Semilight"/>
                </a:rPr>
                <a:t>Inputs</a:t>
              </a:r>
            </a:p>
          </p:txBody>
        </p:sp>
        <p:sp>
          <p:nvSpPr>
            <p:cNvPr id="46" name="Rectangle 45">
              <a:extLst>
                <a:ext uri="{FF2B5EF4-FFF2-40B4-BE49-F238E27FC236}">
                  <a16:creationId xmlns:a16="http://schemas.microsoft.com/office/drawing/2014/main" id="{A8F286CA-94A2-4A60-A9F8-C49F7D0A98F3}"/>
                </a:ext>
              </a:extLst>
            </p:cNvPr>
            <p:cNvSpPr/>
            <p:nvPr/>
          </p:nvSpPr>
          <p:spPr bwMode="auto">
            <a:xfrm>
              <a:off x="2408237" y="6316662"/>
              <a:ext cx="7080869" cy="477160"/>
            </a:xfrm>
            <a:prstGeom prst="rect">
              <a:avLst/>
            </a:prstGeom>
            <a:solidFill>
              <a:schemeClr val="bg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15EDAED9-686C-4468-B812-D8A2B88F3B48}"/>
              </a:ext>
            </a:extLst>
          </p:cNvPr>
          <p:cNvGrpSpPr/>
          <p:nvPr/>
        </p:nvGrpSpPr>
        <p:grpSpPr>
          <a:xfrm>
            <a:off x="2435599" y="6249521"/>
            <a:ext cx="1942254" cy="358570"/>
            <a:chOff x="2484437" y="6374340"/>
            <a:chExt cx="1981200" cy="365760"/>
          </a:xfrm>
        </p:grpSpPr>
        <p:sp>
          <p:nvSpPr>
            <p:cNvPr id="48" name="Rectangle 47">
              <a:extLst>
                <a:ext uri="{FF2B5EF4-FFF2-40B4-BE49-F238E27FC236}">
                  <a16:creationId xmlns:a16="http://schemas.microsoft.com/office/drawing/2014/main" id="{9D3F7A0C-EC98-4E43-A9F0-3E8046B9CB51}"/>
                </a:ext>
              </a:extLst>
            </p:cNvPr>
            <p:cNvSpPr/>
            <p:nvPr/>
          </p:nvSpPr>
          <p:spPr bwMode="auto">
            <a:xfrm>
              <a:off x="2484437" y="6374340"/>
              <a:ext cx="365760" cy="365760"/>
            </a:xfrm>
            <a:prstGeom prst="rect">
              <a:avLst/>
            </a:prstGeom>
            <a:solidFill>
              <a:srgbClr val="AD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b="1" i="1" dirty="0" err="1">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rPr>
                <a:t>fx</a:t>
              </a:r>
              <a:endParaRPr lang="en-US" sz="1961" b="1" i="1" dirty="0">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6201A6A2-9DDF-4181-A2DE-3B10F3E27F79}"/>
                </a:ext>
              </a:extLst>
            </p:cNvPr>
            <p:cNvSpPr/>
            <p:nvPr/>
          </p:nvSpPr>
          <p:spPr bwMode="auto">
            <a:xfrm>
              <a:off x="2850197" y="6374340"/>
              <a:ext cx="1615440" cy="365760"/>
            </a:xfrm>
            <a:prstGeom prst="rect">
              <a:avLst/>
            </a:prstGeom>
            <a:solidFill>
              <a:srgbClr val="F3D9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353535"/>
                  </a:solidFill>
                  <a:latin typeface="Segoe UI Semilight"/>
                  <a:ea typeface="Segoe UI" panose="020B0502040204020203" pitchFamily="34" charset="0"/>
                  <a:cs typeface="Segoe UI" panose="020B0502040204020203" pitchFamily="34" charset="0"/>
                </a:rPr>
                <a:t>replace(…)</a:t>
              </a:r>
            </a:p>
          </p:txBody>
        </p:sp>
        <p:sp>
          <p:nvSpPr>
            <p:cNvPr id="50" name="Multiplication Sign 49">
              <a:extLst>
                <a:ext uri="{FF2B5EF4-FFF2-40B4-BE49-F238E27FC236}">
                  <a16:creationId xmlns:a16="http://schemas.microsoft.com/office/drawing/2014/main" id="{D7480C1B-CD52-4136-AA8A-F48F4CF102D0}"/>
                </a:ext>
              </a:extLst>
            </p:cNvPr>
            <p:cNvSpPr/>
            <p:nvPr/>
          </p:nvSpPr>
          <p:spPr bwMode="auto">
            <a:xfrm>
              <a:off x="4206616" y="6460513"/>
              <a:ext cx="225391" cy="225124"/>
            </a:xfrm>
            <a:prstGeom prst="mathMultiply">
              <a:avLst>
                <a:gd name="adj1" fmla="val 66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rgbClr val="353535"/>
                </a:solidFill>
                <a:latin typeface="Segoe UI Semilight"/>
                <a:ea typeface="Segoe UI" pitchFamily="34" charset="0"/>
                <a:cs typeface="Segoe UI" pitchFamily="34" charset="0"/>
              </a:endParaRPr>
            </a:p>
          </p:txBody>
        </p:sp>
      </p:grpSp>
      <p:sp>
        <p:nvSpPr>
          <p:cNvPr id="41" name="Title 3">
            <a:extLst>
              <a:ext uri="{FF2B5EF4-FFF2-40B4-BE49-F238E27FC236}">
                <a16:creationId xmlns:a16="http://schemas.microsoft.com/office/drawing/2014/main" id="{920DB732-B21F-4974-9A7F-3AC8BB2CC79D}"/>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How to create expressions </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23518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50"/>
                                        <p:tgtEl>
                                          <p:spTgt spid="3">
                                            <p:txEl>
                                              <p:pRg st="0" end="0"/>
                                            </p:txEl>
                                          </p:spTgt>
                                        </p:tgtEl>
                                      </p:cBhvr>
                                    </p:animEffect>
                                    <p:anim calcmode="lin" valueType="num">
                                      <p:cBhvr>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50"/>
                                        <p:tgtEl>
                                          <p:spTgt spid="36"/>
                                        </p:tgtEl>
                                      </p:cBhvr>
                                    </p:animEffect>
                                    <p:anim calcmode="lin" valueType="num">
                                      <p:cBhvr>
                                        <p:cTn id="18" dur="250" fill="hold"/>
                                        <p:tgtEl>
                                          <p:spTgt spid="36"/>
                                        </p:tgtEl>
                                        <p:attrNameLst>
                                          <p:attrName>ppt_x</p:attrName>
                                        </p:attrNameLst>
                                      </p:cBhvr>
                                      <p:tavLst>
                                        <p:tav tm="0">
                                          <p:val>
                                            <p:strVal val="#ppt_x"/>
                                          </p:val>
                                        </p:tav>
                                        <p:tav tm="100000">
                                          <p:val>
                                            <p:strVal val="#ppt_x"/>
                                          </p:val>
                                        </p:tav>
                                      </p:tavLst>
                                    </p:anim>
                                    <p:anim calcmode="lin" valueType="num">
                                      <p:cBhvr>
                                        <p:cTn id="19" dur="25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250"/>
                                        <p:tgtEl>
                                          <p:spTgt spid="37"/>
                                        </p:tgtEl>
                                      </p:cBhvr>
                                    </p:animEffect>
                                    <p:anim calcmode="lin" valueType="num">
                                      <p:cBhvr>
                                        <p:cTn id="25" dur="250" fill="hold"/>
                                        <p:tgtEl>
                                          <p:spTgt spid="37"/>
                                        </p:tgtEl>
                                        <p:attrNameLst>
                                          <p:attrName>ppt_x</p:attrName>
                                        </p:attrNameLst>
                                      </p:cBhvr>
                                      <p:tavLst>
                                        <p:tav tm="0">
                                          <p:val>
                                            <p:strVal val="#ppt_x"/>
                                          </p:val>
                                        </p:tav>
                                        <p:tav tm="100000">
                                          <p:val>
                                            <p:strVal val="#ppt_x"/>
                                          </p:val>
                                        </p:tav>
                                      </p:tavLst>
                                    </p:anim>
                                    <p:anim calcmode="lin" valueType="num">
                                      <p:cBhvr>
                                        <p:cTn id="26" dur="250" fill="hold"/>
                                        <p:tgtEl>
                                          <p:spTgt spid="3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250"/>
                                        <p:tgtEl>
                                          <p:spTgt spid="24"/>
                                        </p:tgtEl>
                                      </p:cBhvr>
                                    </p:animEffect>
                                    <p:anim calcmode="lin" valueType="num">
                                      <p:cBhvr>
                                        <p:cTn id="30" dur="250" fill="hold"/>
                                        <p:tgtEl>
                                          <p:spTgt spid="24"/>
                                        </p:tgtEl>
                                        <p:attrNameLst>
                                          <p:attrName>ppt_x</p:attrName>
                                        </p:attrNameLst>
                                      </p:cBhvr>
                                      <p:tavLst>
                                        <p:tav tm="0">
                                          <p:val>
                                            <p:strVal val="#ppt_x"/>
                                          </p:val>
                                        </p:tav>
                                        <p:tav tm="100000">
                                          <p:val>
                                            <p:strVal val="#ppt_x"/>
                                          </p:val>
                                        </p:tav>
                                      </p:tavLst>
                                    </p:anim>
                                    <p:anim calcmode="lin" valueType="num">
                                      <p:cBhvr>
                                        <p:cTn id="31" dur="2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50"/>
                                        <p:tgtEl>
                                          <p:spTgt spid="52"/>
                                        </p:tgtEl>
                                      </p:cBhvr>
                                    </p:animEffect>
                                    <p:anim calcmode="lin" valueType="num">
                                      <p:cBhvr>
                                        <p:cTn id="46" dur="250" fill="hold"/>
                                        <p:tgtEl>
                                          <p:spTgt spid="52"/>
                                        </p:tgtEl>
                                        <p:attrNameLst>
                                          <p:attrName>ppt_x</p:attrName>
                                        </p:attrNameLst>
                                      </p:cBhvr>
                                      <p:tavLst>
                                        <p:tav tm="0">
                                          <p:val>
                                            <p:strVal val="#ppt_x"/>
                                          </p:val>
                                        </p:tav>
                                        <p:tav tm="100000">
                                          <p:val>
                                            <p:strVal val="#ppt_x"/>
                                          </p:val>
                                        </p:tav>
                                      </p:tavLst>
                                    </p:anim>
                                    <p:anim calcmode="lin" valueType="num">
                                      <p:cBhvr>
                                        <p:cTn id="47" dur="250" fill="hold"/>
                                        <p:tgtEl>
                                          <p:spTgt spid="5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250"/>
                                        <p:tgtEl>
                                          <p:spTgt spid="51"/>
                                        </p:tgtEl>
                                      </p:cBhvr>
                                    </p:animEffect>
                                    <p:anim calcmode="lin" valueType="num">
                                      <p:cBhvr>
                                        <p:cTn id="51" dur="250" fill="hold"/>
                                        <p:tgtEl>
                                          <p:spTgt spid="51"/>
                                        </p:tgtEl>
                                        <p:attrNameLst>
                                          <p:attrName>ppt_x</p:attrName>
                                        </p:attrNameLst>
                                      </p:cBhvr>
                                      <p:tavLst>
                                        <p:tav tm="0">
                                          <p:val>
                                            <p:strVal val="#ppt_x"/>
                                          </p:val>
                                        </p:tav>
                                        <p:tav tm="100000">
                                          <p:val>
                                            <p:strVal val="#ppt_x"/>
                                          </p:val>
                                        </p:tav>
                                      </p:tavLst>
                                    </p:anim>
                                    <p:anim calcmode="lin" valueType="num">
                                      <p:cBhvr>
                                        <p:cTn id="52" dur="250" fill="hold"/>
                                        <p:tgtEl>
                                          <p:spTgt spid="5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250"/>
                                        <p:tgtEl>
                                          <p:spTgt spid="38"/>
                                        </p:tgtEl>
                                      </p:cBhvr>
                                    </p:animEffect>
                                    <p:anim calcmode="lin" valueType="num">
                                      <p:cBhvr>
                                        <p:cTn id="56" dur="250" fill="hold"/>
                                        <p:tgtEl>
                                          <p:spTgt spid="38"/>
                                        </p:tgtEl>
                                        <p:attrNameLst>
                                          <p:attrName>ppt_x</p:attrName>
                                        </p:attrNameLst>
                                      </p:cBhvr>
                                      <p:tavLst>
                                        <p:tav tm="0">
                                          <p:val>
                                            <p:strVal val="#ppt_x"/>
                                          </p:val>
                                        </p:tav>
                                        <p:tav tm="100000">
                                          <p:val>
                                            <p:strVal val="#ppt_x"/>
                                          </p:val>
                                        </p:tav>
                                      </p:tavLst>
                                    </p:anim>
                                    <p:anim calcmode="lin" valueType="num">
                                      <p:cBhvr>
                                        <p:cTn id="57" dur="2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6" grpId="0" animBg="1"/>
      <p:bldP spid="37" grpId="0" animBg="1"/>
      <p:bldP spid="38" grpId="0" animBg="1"/>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CE8743-7F93-4E2D-986B-D6293134EB5A}"/>
              </a:ext>
            </a:extLst>
          </p:cNvPr>
          <p:cNvSpPr/>
          <p:nvPr/>
        </p:nvSpPr>
        <p:spPr bwMode="auto">
          <a:xfrm>
            <a:off x="0" y="1778322"/>
            <a:ext cx="12192001" cy="91615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EA00E5-6886-40FA-B3DC-DF718C004177}"/>
              </a:ext>
            </a:extLst>
          </p:cNvPr>
          <p:cNvSpPr/>
          <p:nvPr/>
        </p:nvSpPr>
        <p:spPr bwMode="auto">
          <a:xfrm>
            <a:off x="119835" y="1900927"/>
            <a:ext cx="11953490" cy="6698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TextBox 9">
            <a:extLst>
              <a:ext uri="{FF2B5EF4-FFF2-40B4-BE49-F238E27FC236}">
                <a16:creationId xmlns:a16="http://schemas.microsoft.com/office/drawing/2014/main" id="{FBB9B83E-A2B2-49A1-BABB-9478BAF62867}"/>
              </a:ext>
            </a:extLst>
          </p:cNvPr>
          <p:cNvSpPr txBox="1"/>
          <p:nvPr/>
        </p:nvSpPr>
        <p:spPr>
          <a:xfrm>
            <a:off x="812766" y="1906345"/>
            <a:ext cx="11281171" cy="669826"/>
          </a:xfrm>
          <a:prstGeom prst="rect">
            <a:avLst/>
          </a:prstGeom>
          <a:noFill/>
        </p:spPr>
        <p:txBody>
          <a:bodyPr wrap="square" lIns="179285" tIns="143428" rIns="179285" bIns="143428" rtlCol="0">
            <a:spAutoFit/>
          </a:bodyPr>
          <a:lstStyle/>
          <a:p>
            <a:pPr>
              <a:lnSpc>
                <a:spcPct val="90000"/>
              </a:lnSpc>
              <a:spcAft>
                <a:spcPts val="588"/>
              </a:spcAft>
              <a:defRPr/>
            </a:pPr>
            <a:r>
              <a:rPr lang="en-US" sz="2745" dirty="0">
                <a:gradFill>
                  <a:gsLst>
                    <a:gs pos="2917">
                      <a:srgbClr val="353535"/>
                    </a:gs>
                    <a:gs pos="30000">
                      <a:srgbClr val="353535"/>
                    </a:gs>
                  </a:gsLst>
                  <a:lin ang="5400000" scaled="0"/>
                </a:gradFill>
                <a:latin typeface="Consolas" panose="020B0609020204030204" pitchFamily="49" charset="0"/>
              </a:rPr>
              <a:t>replace('Title: placeholder', 'placeholder', 'Flow')</a:t>
            </a:r>
          </a:p>
        </p:txBody>
      </p:sp>
      <p:sp>
        <p:nvSpPr>
          <p:cNvPr id="17" name="TextBox 16">
            <a:extLst>
              <a:ext uri="{FF2B5EF4-FFF2-40B4-BE49-F238E27FC236}">
                <a16:creationId xmlns:a16="http://schemas.microsoft.com/office/drawing/2014/main" id="{778FD364-E6DB-4C5E-B6CC-86DB41E2745F}"/>
              </a:ext>
            </a:extLst>
          </p:cNvPr>
          <p:cNvSpPr txBox="1"/>
          <p:nvPr/>
        </p:nvSpPr>
        <p:spPr>
          <a:xfrm>
            <a:off x="268080" y="3357725"/>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Tx/>
              <a:buAutoNum type="arabicPeriod"/>
              <a:defRPr/>
            </a:pPr>
            <a:r>
              <a:rPr lang="en-US" sz="2353" dirty="0">
                <a:gradFill>
                  <a:gsLst>
                    <a:gs pos="2917">
                      <a:srgbClr val="353535"/>
                    </a:gs>
                    <a:gs pos="30000">
                      <a:srgbClr val="353535"/>
                    </a:gs>
                  </a:gsLst>
                  <a:lin ang="5400000" scaled="0"/>
                </a:gradFill>
                <a:latin typeface="Segoe UI Semilight"/>
              </a:rPr>
              <a:t>Expression name: </a:t>
            </a:r>
            <a:r>
              <a:rPr lang="en-US" sz="2353" dirty="0">
                <a:gradFill>
                  <a:gsLst>
                    <a:gs pos="2917">
                      <a:srgbClr val="353535"/>
                    </a:gs>
                    <a:gs pos="30000">
                      <a:srgbClr val="353535"/>
                    </a:gs>
                  </a:gsLst>
                  <a:lin ang="5400000" scaled="0"/>
                </a:gradFill>
                <a:latin typeface="Consolas" panose="020B0609020204030204" pitchFamily="49" charset="0"/>
              </a:rPr>
              <a:t>replace</a:t>
            </a:r>
            <a:endParaRPr lang="en-US" sz="2353" dirty="0">
              <a:gradFill>
                <a:gsLst>
                  <a:gs pos="2917">
                    <a:srgbClr val="353535"/>
                  </a:gs>
                  <a:gs pos="30000">
                    <a:srgbClr val="353535"/>
                  </a:gs>
                </a:gsLst>
                <a:lin ang="5400000" scaled="0"/>
              </a:gradFill>
              <a:latin typeface="Segoe UI Semilight"/>
            </a:endParaRPr>
          </a:p>
        </p:txBody>
      </p:sp>
      <p:sp>
        <p:nvSpPr>
          <p:cNvPr id="26" name="TextBox 25">
            <a:extLst>
              <a:ext uri="{FF2B5EF4-FFF2-40B4-BE49-F238E27FC236}">
                <a16:creationId xmlns:a16="http://schemas.microsoft.com/office/drawing/2014/main" id="{EDE222EE-739E-49B5-B6D8-0086D4A77121}"/>
              </a:ext>
            </a:extLst>
          </p:cNvPr>
          <p:cNvSpPr txBox="1"/>
          <p:nvPr/>
        </p:nvSpPr>
        <p:spPr>
          <a:xfrm>
            <a:off x="268080" y="3891781"/>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2"/>
              <a:defRPr/>
            </a:pPr>
            <a:r>
              <a:rPr lang="en-US" sz="2353" dirty="0">
                <a:gradFill>
                  <a:gsLst>
                    <a:gs pos="2917">
                      <a:srgbClr val="353535"/>
                    </a:gs>
                    <a:gs pos="30000">
                      <a:srgbClr val="353535"/>
                    </a:gs>
                  </a:gsLst>
                  <a:lin ang="5400000" scaled="0"/>
                </a:gradFill>
                <a:latin typeface="Segoe UI Semilight"/>
              </a:rPr>
              <a:t>One or more parameters, separated by commas</a:t>
            </a:r>
          </a:p>
        </p:txBody>
      </p:sp>
      <p:sp>
        <p:nvSpPr>
          <p:cNvPr id="27" name="TextBox 26">
            <a:extLst>
              <a:ext uri="{FF2B5EF4-FFF2-40B4-BE49-F238E27FC236}">
                <a16:creationId xmlns:a16="http://schemas.microsoft.com/office/drawing/2014/main" id="{3BD799BC-FE1D-4A80-969C-D8A90C1833A2}"/>
              </a:ext>
            </a:extLst>
          </p:cNvPr>
          <p:cNvSpPr txBox="1"/>
          <p:nvPr/>
        </p:nvSpPr>
        <p:spPr>
          <a:xfrm>
            <a:off x="268080" y="4452993"/>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3"/>
              <a:defRPr/>
            </a:pPr>
            <a:r>
              <a:rPr lang="en-US" sz="2353" dirty="0">
                <a:gradFill>
                  <a:gsLst>
                    <a:gs pos="2917">
                      <a:srgbClr val="353535"/>
                    </a:gs>
                    <a:gs pos="30000">
                      <a:srgbClr val="353535"/>
                    </a:gs>
                  </a:gsLst>
                  <a:lin ang="5400000" scaled="0"/>
                </a:gradFill>
                <a:latin typeface="Segoe UI Semilight"/>
              </a:rPr>
              <a:t>Use single quotes around static text</a:t>
            </a:r>
            <a:endParaRPr lang="en-US" sz="2353" i="1" dirty="0">
              <a:gradFill>
                <a:gsLst>
                  <a:gs pos="2917">
                    <a:srgbClr val="353535"/>
                  </a:gs>
                  <a:gs pos="30000">
                    <a:srgbClr val="353535"/>
                  </a:gs>
                </a:gsLst>
                <a:lin ang="5400000" scaled="0"/>
              </a:gradFill>
              <a:latin typeface="Segoe UI Semilight"/>
            </a:endParaRPr>
          </a:p>
        </p:txBody>
      </p:sp>
      <p:sp>
        <p:nvSpPr>
          <p:cNvPr id="30" name="TextBox 29">
            <a:extLst>
              <a:ext uri="{FF2B5EF4-FFF2-40B4-BE49-F238E27FC236}">
                <a16:creationId xmlns:a16="http://schemas.microsoft.com/office/drawing/2014/main" id="{A046F0DA-21DC-4176-A5E6-F192BC6875B0}"/>
              </a:ext>
            </a:extLst>
          </p:cNvPr>
          <p:cNvSpPr txBox="1"/>
          <p:nvPr/>
        </p:nvSpPr>
        <p:spPr>
          <a:xfrm>
            <a:off x="268080" y="5058010"/>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4"/>
              <a:defRPr/>
            </a:pPr>
            <a:r>
              <a:rPr lang="en-US" sz="2353" dirty="0">
                <a:gradFill>
                  <a:gsLst>
                    <a:gs pos="2917">
                      <a:srgbClr val="353535"/>
                    </a:gs>
                    <a:gs pos="30000">
                      <a:srgbClr val="353535"/>
                    </a:gs>
                  </a:gsLst>
                  <a:lin ang="5400000" scaled="0"/>
                </a:gradFill>
                <a:latin typeface="Segoe UI Semilight"/>
              </a:rPr>
              <a:t>Include expressions in other expressions</a:t>
            </a:r>
            <a:endParaRPr lang="en-US" sz="2353" i="1" dirty="0">
              <a:gradFill>
                <a:gsLst>
                  <a:gs pos="2917">
                    <a:srgbClr val="353535"/>
                  </a:gs>
                  <a:gs pos="30000">
                    <a:srgbClr val="353535"/>
                  </a:gs>
                </a:gsLst>
                <a:lin ang="5400000" scaled="0"/>
              </a:gradFill>
              <a:latin typeface="Consolas" panose="020B0609020204030204" pitchFamily="49" charset="0"/>
            </a:endParaRPr>
          </a:p>
        </p:txBody>
      </p:sp>
      <p:sp>
        <p:nvSpPr>
          <p:cNvPr id="4" name="TextBox 3">
            <a:extLst>
              <a:ext uri="{FF2B5EF4-FFF2-40B4-BE49-F238E27FC236}">
                <a16:creationId xmlns:a16="http://schemas.microsoft.com/office/drawing/2014/main" id="{295B6C9C-09EF-4AE7-B6A7-02B776015460}"/>
              </a:ext>
            </a:extLst>
          </p:cNvPr>
          <p:cNvSpPr txBox="1"/>
          <p:nvPr/>
        </p:nvSpPr>
        <p:spPr>
          <a:xfrm>
            <a:off x="194538" y="1839769"/>
            <a:ext cx="739230" cy="778454"/>
          </a:xfrm>
          <a:prstGeom prst="rect">
            <a:avLst/>
          </a:prstGeom>
          <a:noFill/>
        </p:spPr>
        <p:txBody>
          <a:bodyPr wrap="none" lIns="179285" tIns="143428" rIns="179285" bIns="143428" rtlCol="0">
            <a:spAutoFit/>
          </a:bodyPr>
          <a:lstStyle/>
          <a:p>
            <a:pPr>
              <a:lnSpc>
                <a:spcPct val="90000"/>
              </a:lnSpc>
              <a:spcAft>
                <a:spcPts val="588"/>
              </a:spcAft>
              <a:defRPr/>
            </a:pPr>
            <a:r>
              <a:rPr lang="en-US" sz="3529" b="1" i="1" dirty="0" err="1">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rPr>
              <a:t>fx</a:t>
            </a:r>
            <a:endParaRPr lang="en-US" sz="3529" b="1" i="1" dirty="0">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endParaRPr>
          </a:p>
        </p:txBody>
      </p:sp>
      <p:sp>
        <p:nvSpPr>
          <p:cNvPr id="12" name="Title 3">
            <a:extLst>
              <a:ext uri="{FF2B5EF4-FFF2-40B4-BE49-F238E27FC236}">
                <a16:creationId xmlns:a16="http://schemas.microsoft.com/office/drawing/2014/main" id="{5C98BE7A-EB99-4D83-A137-FE92E2272DE5}"/>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Anatomy of an expression </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409370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342357"/>
            <a:ext cx="5413248" cy="5392739"/>
          </a:xfrm>
        </p:spPr>
        <p:txBody>
          <a:bodyPr>
            <a:noAutofit/>
          </a:bodyPr>
          <a:lstStyle/>
          <a:p>
            <a:pPr>
              <a:lnSpc>
                <a:spcPct val="100000"/>
              </a:lnSpc>
            </a:pPr>
            <a:r>
              <a:rPr lang="en-US" b="1" dirty="0"/>
              <a:t>body(</a:t>
            </a:r>
            <a:r>
              <a:rPr lang="en-US" b="1" dirty="0" err="1"/>
              <a:t>stepName</a:t>
            </a:r>
            <a:r>
              <a:rPr lang="en-US" b="1" dirty="0"/>
              <a:t>)</a:t>
            </a:r>
          </a:p>
          <a:p>
            <a:pPr lvl="1">
              <a:lnSpc>
                <a:spcPct val="100000"/>
              </a:lnSpc>
            </a:pPr>
            <a:r>
              <a:rPr lang="en-US" dirty="0"/>
              <a:t>Returns an object with all properties of a different action</a:t>
            </a:r>
          </a:p>
          <a:p>
            <a:pPr>
              <a:lnSpc>
                <a:spcPct val="100000"/>
              </a:lnSpc>
            </a:pPr>
            <a:r>
              <a:rPr lang="en-US" b="1" dirty="0" err="1"/>
              <a:t>triggerBody</a:t>
            </a:r>
            <a:r>
              <a:rPr lang="en-US" b="1" dirty="0"/>
              <a:t>()</a:t>
            </a:r>
          </a:p>
          <a:p>
            <a:pPr lvl="1">
              <a:lnSpc>
                <a:spcPct val="100000"/>
              </a:lnSpc>
            </a:pPr>
            <a:r>
              <a:rPr lang="en-US" dirty="0"/>
              <a:t>Like body() but for trigger output.</a:t>
            </a:r>
          </a:p>
          <a:p>
            <a:pPr>
              <a:lnSpc>
                <a:spcPct val="100000"/>
              </a:lnSpc>
            </a:pPr>
            <a:r>
              <a:rPr lang="en-US" b="1" dirty="0"/>
              <a:t>item()</a:t>
            </a:r>
          </a:p>
          <a:p>
            <a:pPr lvl="1">
              <a:lnSpc>
                <a:spcPct val="100000"/>
              </a:lnSpc>
            </a:pPr>
            <a:r>
              <a:rPr lang="en-US" dirty="0"/>
              <a:t>Used to reference the current item in </a:t>
            </a:r>
            <a:r>
              <a:rPr lang="en-US" i="1" dirty="0"/>
              <a:t>Apply to each</a:t>
            </a:r>
            <a:endParaRPr lang="en-US" dirty="0"/>
          </a:p>
          <a:p>
            <a:pPr lvl="1">
              <a:lnSpc>
                <a:spcPct val="100000"/>
              </a:lnSpc>
            </a:pPr>
            <a:r>
              <a:rPr lang="en-US" dirty="0"/>
              <a:t>Also used for actions that take an array and manipulate them</a:t>
            </a:r>
          </a:p>
          <a:p>
            <a:pPr>
              <a:lnSpc>
                <a:spcPct val="100000"/>
              </a:lnSpc>
            </a:pPr>
            <a:r>
              <a:rPr lang="en-US" b="1" dirty="0"/>
              <a:t>variables(</a:t>
            </a:r>
            <a:r>
              <a:rPr lang="en-US" b="1" dirty="0" err="1"/>
              <a:t>variableName</a:t>
            </a:r>
            <a:r>
              <a:rPr lang="en-US" b="1" dirty="0"/>
              <a:t>)</a:t>
            </a:r>
          </a:p>
          <a:p>
            <a:pPr lvl="1">
              <a:lnSpc>
                <a:spcPct val="100000"/>
              </a:lnSpc>
            </a:pPr>
            <a:r>
              <a:rPr lang="en-US" dirty="0"/>
              <a:t>Reference a variable</a:t>
            </a:r>
          </a:p>
          <a:p>
            <a:pPr marL="0" indent="0">
              <a:lnSpc>
                <a:spcPct val="100000"/>
              </a:lnSpc>
              <a:buNone/>
            </a:pPr>
            <a:endParaRPr lang="en-US" dirty="0">
              <a:gradFill>
                <a:gsLst>
                  <a:gs pos="2917">
                    <a:srgbClr val="353535"/>
                  </a:gs>
                  <a:gs pos="30000">
                    <a:srgbClr val="353535"/>
                  </a:gs>
                </a:gsLst>
                <a:lin ang="5400000" scaled="0"/>
              </a:gradFill>
            </a:endParaRPr>
          </a:p>
        </p:txBody>
      </p:sp>
      <p:sp>
        <p:nvSpPr>
          <p:cNvPr id="4" name="Title 3">
            <a:extLst>
              <a:ext uri="{FF2B5EF4-FFF2-40B4-BE49-F238E27FC236}">
                <a16:creationId xmlns:a16="http://schemas.microsoft.com/office/drawing/2014/main" id="{606ABE92-D211-4281-8319-46C345B811C2}"/>
              </a:ext>
            </a:extLst>
          </p:cNvPr>
          <p:cNvSpPr txBox="1">
            <a:spLocks/>
          </p:cNvSpPr>
          <p:nvPr/>
        </p:nvSpPr>
        <p:spPr>
          <a:xfrm>
            <a:off x="612649" y="457622"/>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Other expressions</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296395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2616-6045-AD45-A172-3FE18756B26D}"/>
              </a:ext>
            </a:extLst>
          </p:cNvPr>
          <p:cNvSpPr>
            <a:spLocks noGrp="1"/>
          </p:cNvSpPr>
          <p:nvPr>
            <p:ph type="title"/>
          </p:nvPr>
        </p:nvSpPr>
        <p:spPr/>
        <p:txBody>
          <a:bodyPr>
            <a:normAutofit/>
          </a:bodyPr>
          <a:lstStyle/>
          <a:p>
            <a:r>
              <a:rPr lang="en-US" sz="5400" spc="-50" dirty="0">
                <a:ln w="3175">
                  <a:noFill/>
                </a:ln>
                <a:solidFill>
                  <a:schemeClr val="accent1"/>
                </a:solidFill>
                <a:latin typeface="+mn-lt"/>
                <a:ea typeface="+mn-ea"/>
                <a:cs typeface="Segoe UI" pitchFamily="34" charset="0"/>
              </a:rPr>
              <a:t>Data types and formats</a:t>
            </a:r>
          </a:p>
        </p:txBody>
      </p:sp>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836436"/>
            <a:ext cx="5413248" cy="4563942"/>
          </a:xfrm>
        </p:spPr>
        <p:txBody>
          <a:bodyPr>
            <a:noAutofit/>
          </a:bodyPr>
          <a:lstStyle/>
          <a:p>
            <a:pPr marL="0" indent="0">
              <a:buNone/>
            </a:pPr>
            <a:r>
              <a:rPr lang="en-US" b="1" dirty="0"/>
              <a:t>Strings – aka text</a:t>
            </a:r>
          </a:p>
          <a:p>
            <a:r>
              <a:rPr lang="en-US" dirty="0"/>
              <a:t>Normal – 'Example string'</a:t>
            </a:r>
          </a:p>
          <a:p>
            <a:r>
              <a:rPr lang="en-US" dirty="0"/>
              <a:t>Email, URL, phone number, </a:t>
            </a:r>
            <a:r>
              <a:rPr lang="en-US" dirty="0" err="1"/>
              <a:t>etc</a:t>
            </a:r>
            <a:r>
              <a:rPr lang="en-US" dirty="0"/>
              <a:t>…</a:t>
            </a:r>
          </a:p>
          <a:p>
            <a:r>
              <a:rPr lang="en-US" dirty="0"/>
              <a:t>Base64</a:t>
            </a:r>
          </a:p>
          <a:p>
            <a:r>
              <a:rPr lang="en-US" dirty="0"/>
              <a:t>Binary content</a:t>
            </a:r>
          </a:p>
          <a:p>
            <a:r>
              <a:rPr lang="en-US" dirty="0"/>
              <a:t>Data URI</a:t>
            </a:r>
          </a:p>
          <a:p>
            <a:r>
              <a:rPr lang="en-US" dirty="0"/>
              <a:t>URI component</a:t>
            </a:r>
          </a:p>
          <a:p>
            <a:endParaRPr lang="en-US" dirty="0"/>
          </a:p>
          <a:p>
            <a:pPr marL="0" indent="0">
              <a:buNone/>
            </a:pPr>
            <a:r>
              <a:rPr lang="en-US" dirty="0">
                <a:gradFill>
                  <a:gsLst>
                    <a:gs pos="2917">
                      <a:srgbClr val="353535"/>
                    </a:gs>
                    <a:gs pos="30000">
                      <a:srgbClr val="353535"/>
                    </a:gs>
                  </a:gsLst>
                  <a:lin ang="5400000" scaled="0"/>
                </a:gradFill>
              </a:rPr>
              <a:t>For strings use single quotes</a:t>
            </a:r>
          </a:p>
        </p:txBody>
      </p:sp>
      <p:sp>
        <p:nvSpPr>
          <p:cNvPr id="21" name="Content Placeholder 20">
            <a:extLst>
              <a:ext uri="{FF2B5EF4-FFF2-40B4-BE49-F238E27FC236}">
                <a16:creationId xmlns:a16="http://schemas.microsoft.com/office/drawing/2014/main" id="{1315106A-BEC2-4EC7-84BF-E33C8AE8F38A}"/>
              </a:ext>
            </a:extLst>
          </p:cNvPr>
          <p:cNvSpPr>
            <a:spLocks noGrp="1"/>
          </p:cNvSpPr>
          <p:nvPr>
            <p:ph sz="half" idx="2"/>
          </p:nvPr>
        </p:nvSpPr>
        <p:spPr>
          <a:xfrm>
            <a:off x="6172200" y="1825625"/>
            <a:ext cx="5181600" cy="4667250"/>
          </a:xfrm>
        </p:spPr>
        <p:txBody>
          <a:bodyPr>
            <a:noAutofit/>
          </a:bodyPr>
          <a:lstStyle/>
          <a:p>
            <a:pPr marL="0" indent="0">
              <a:buNone/>
            </a:pPr>
            <a:r>
              <a:rPr lang="en-US" b="1" dirty="0"/>
              <a:t>Non-text</a:t>
            </a:r>
            <a:endParaRPr lang="en-US" dirty="0"/>
          </a:p>
          <a:p>
            <a:r>
              <a:rPr lang="en-US" dirty="0"/>
              <a:t>Floating-point number – 9.0</a:t>
            </a:r>
          </a:p>
          <a:p>
            <a:r>
              <a:rPr lang="en-US" dirty="0"/>
              <a:t>Integer number – 137</a:t>
            </a:r>
          </a:p>
          <a:p>
            <a:r>
              <a:rPr lang="en-US" dirty="0"/>
              <a:t>Boolean – true or false</a:t>
            </a:r>
          </a:p>
          <a:p>
            <a:r>
              <a:rPr lang="en-US" dirty="0"/>
              <a:t>Array – a list of items</a:t>
            </a:r>
          </a:p>
          <a:p>
            <a:r>
              <a:rPr lang="en-US" dirty="0"/>
              <a:t>Object – a record with key-value pairs</a:t>
            </a:r>
          </a:p>
          <a:p>
            <a:endParaRPr lang="en-US" dirty="0"/>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rPr>
              <a:t>Do </a:t>
            </a:r>
            <a:r>
              <a:rPr lang="en-US" sz="2000" i="1" dirty="0">
                <a:gradFill>
                  <a:gsLst>
                    <a:gs pos="2917">
                      <a:srgbClr val="353535"/>
                    </a:gs>
                    <a:gs pos="30000">
                      <a:srgbClr val="353535"/>
                    </a:gs>
                  </a:gsLst>
                  <a:lin ang="5400000" scaled="0"/>
                </a:gradFill>
              </a:rPr>
              <a:t>not</a:t>
            </a:r>
            <a:r>
              <a:rPr lang="en-US" sz="2000" dirty="0">
                <a:gradFill>
                  <a:gsLst>
                    <a:gs pos="2917">
                      <a:srgbClr val="353535"/>
                    </a:gs>
                    <a:gs pos="30000">
                      <a:srgbClr val="353535"/>
                    </a:gs>
                  </a:gsLst>
                  <a:lin ang="5400000" scaled="0"/>
                </a:gradFill>
              </a:rPr>
              <a:t> use single quotes for numbers, integers or Booleans:</a:t>
            </a:r>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latin typeface="Consolas" panose="020B0609020204030204" pitchFamily="49" charset="0"/>
              </a:rPr>
              <a:t>'true'</a:t>
            </a:r>
            <a:r>
              <a:rPr lang="en-US" sz="2000" dirty="0">
                <a:gradFill>
                  <a:gsLst>
                    <a:gs pos="2917">
                      <a:srgbClr val="353535"/>
                    </a:gs>
                    <a:gs pos="30000">
                      <a:srgbClr val="353535"/>
                    </a:gs>
                  </a:gsLst>
                  <a:lin ang="5400000" scaled="0"/>
                </a:gradFill>
              </a:rPr>
              <a:t> </a:t>
            </a:r>
            <a:r>
              <a:rPr lang="en-US" sz="2000" i="1" dirty="0">
                <a:gradFill>
                  <a:gsLst>
                    <a:gs pos="2917">
                      <a:srgbClr val="353535"/>
                    </a:gs>
                    <a:gs pos="30000">
                      <a:srgbClr val="353535"/>
                    </a:gs>
                  </a:gsLst>
                  <a:lin ang="5400000" scaled="0"/>
                </a:gradFill>
              </a:rPr>
              <a:t>does not equal </a:t>
            </a:r>
            <a:r>
              <a:rPr lang="en-US" sz="2000" dirty="0">
                <a:gradFill>
                  <a:gsLst>
                    <a:gs pos="2917">
                      <a:srgbClr val="353535"/>
                    </a:gs>
                    <a:gs pos="30000">
                      <a:srgbClr val="353535"/>
                    </a:gs>
                  </a:gsLst>
                  <a:lin ang="5400000" scaled="0"/>
                </a:gradFill>
                <a:latin typeface="Consolas" panose="020B0609020204030204" pitchFamily="49" charset="0"/>
              </a:rPr>
              <a:t>true</a:t>
            </a:r>
          </a:p>
        </p:txBody>
      </p:sp>
      <p:sp>
        <p:nvSpPr>
          <p:cNvPr id="4" name="calculator">
            <a:extLst>
              <a:ext uri="{FF2B5EF4-FFF2-40B4-BE49-F238E27FC236}">
                <a16:creationId xmlns:a16="http://schemas.microsoft.com/office/drawing/2014/main" id="{8A9914B4-2595-4973-9554-C6BE1714BBC8}"/>
              </a:ext>
            </a:extLst>
          </p:cNvPr>
          <p:cNvSpPr>
            <a:spLocks noChangeAspect="1" noEditPoints="1"/>
          </p:cNvSpPr>
          <p:nvPr/>
        </p:nvSpPr>
        <p:spPr bwMode="auto">
          <a:xfrm>
            <a:off x="6010994" y="2823370"/>
            <a:ext cx="198018" cy="291064"/>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gradFill>
              <a:latin typeface="Segoe UI Semilight"/>
            </a:endParaRPr>
          </a:p>
        </p:txBody>
      </p:sp>
      <p:sp>
        <p:nvSpPr>
          <p:cNvPr id="5" name="binary">
            <a:extLst>
              <a:ext uri="{FF2B5EF4-FFF2-40B4-BE49-F238E27FC236}">
                <a16:creationId xmlns:a16="http://schemas.microsoft.com/office/drawing/2014/main" id="{4F845EA9-C235-41A2-BD38-4C6174458A9E}"/>
              </a:ext>
            </a:extLst>
          </p:cNvPr>
          <p:cNvSpPr>
            <a:spLocks noChangeAspect="1" noEditPoints="1"/>
          </p:cNvSpPr>
          <p:nvPr/>
        </p:nvSpPr>
        <p:spPr bwMode="auto">
          <a:xfrm>
            <a:off x="144822" y="3691605"/>
            <a:ext cx="268125" cy="23152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7" name="Devices3_EA6C">
            <a:extLst>
              <a:ext uri="{FF2B5EF4-FFF2-40B4-BE49-F238E27FC236}">
                <a16:creationId xmlns:a16="http://schemas.microsoft.com/office/drawing/2014/main" id="{B0575CB1-DCF4-437D-9567-8979673C5A16}"/>
              </a:ext>
            </a:extLst>
          </p:cNvPr>
          <p:cNvSpPr>
            <a:spLocks noChangeAspect="1" noEditPoints="1"/>
          </p:cNvSpPr>
          <p:nvPr/>
        </p:nvSpPr>
        <p:spPr bwMode="auto">
          <a:xfrm>
            <a:off x="131235" y="2830487"/>
            <a:ext cx="283757" cy="196581"/>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Semilight"/>
            </a:endParaRPr>
          </a:p>
        </p:txBody>
      </p:sp>
      <p:sp>
        <p:nvSpPr>
          <p:cNvPr id="8" name="server">
            <a:extLst>
              <a:ext uri="{FF2B5EF4-FFF2-40B4-BE49-F238E27FC236}">
                <a16:creationId xmlns:a16="http://schemas.microsoft.com/office/drawing/2014/main" id="{CD755654-7AAE-43C4-9488-1413F4FD3569}"/>
              </a:ext>
            </a:extLst>
          </p:cNvPr>
          <p:cNvSpPr>
            <a:spLocks noChangeAspect="1" noEditPoints="1"/>
          </p:cNvSpPr>
          <p:nvPr/>
        </p:nvSpPr>
        <p:spPr bwMode="auto">
          <a:xfrm>
            <a:off x="146311" y="2361823"/>
            <a:ext cx="253606" cy="2705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9" name="Browser">
            <a:extLst>
              <a:ext uri="{FF2B5EF4-FFF2-40B4-BE49-F238E27FC236}">
                <a16:creationId xmlns:a16="http://schemas.microsoft.com/office/drawing/2014/main" id="{723C92F0-2345-4B7B-8FA8-3A231AF11437}"/>
              </a:ext>
            </a:extLst>
          </p:cNvPr>
          <p:cNvSpPr>
            <a:spLocks noChangeAspect="1" noEditPoints="1"/>
          </p:cNvSpPr>
          <p:nvPr/>
        </p:nvSpPr>
        <p:spPr bwMode="auto">
          <a:xfrm>
            <a:off x="121794" y="4097509"/>
            <a:ext cx="289914" cy="23202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IoT">
            <a:extLst>
              <a:ext uri="{FF2B5EF4-FFF2-40B4-BE49-F238E27FC236}">
                <a16:creationId xmlns:a16="http://schemas.microsoft.com/office/drawing/2014/main" id="{8A26054F-5C76-4996-80A5-F961765A7F53}"/>
              </a:ext>
            </a:extLst>
          </p:cNvPr>
          <p:cNvSpPr>
            <a:spLocks noChangeAspect="1" noEditPoints="1"/>
          </p:cNvSpPr>
          <p:nvPr/>
        </p:nvSpPr>
        <p:spPr bwMode="auto">
          <a:xfrm>
            <a:off x="142013" y="3208814"/>
            <a:ext cx="281890" cy="28234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Segoe UI Semilight"/>
            </a:endParaRPr>
          </a:p>
        </p:txBody>
      </p:sp>
      <p:sp>
        <p:nvSpPr>
          <p:cNvPr id="11" name="gear">
            <a:extLst>
              <a:ext uri="{FF2B5EF4-FFF2-40B4-BE49-F238E27FC236}">
                <a16:creationId xmlns:a16="http://schemas.microsoft.com/office/drawing/2014/main" id="{1A8D5285-EA0F-49E3-8B86-866E4A4A97D0}"/>
              </a:ext>
            </a:extLst>
          </p:cNvPr>
          <p:cNvSpPr>
            <a:spLocks noChangeAspect="1" noEditPoints="1"/>
          </p:cNvSpPr>
          <p:nvPr/>
        </p:nvSpPr>
        <p:spPr bwMode="auto">
          <a:xfrm>
            <a:off x="104724" y="4503910"/>
            <a:ext cx="306984" cy="305656"/>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gradFill>
              <a:latin typeface="Segoe UI Semilight"/>
            </a:endParaRPr>
          </a:p>
        </p:txBody>
      </p:sp>
      <p:sp>
        <p:nvSpPr>
          <p:cNvPr id="12" name="math">
            <a:extLst>
              <a:ext uri="{FF2B5EF4-FFF2-40B4-BE49-F238E27FC236}">
                <a16:creationId xmlns:a16="http://schemas.microsoft.com/office/drawing/2014/main" id="{FE7BF595-00FB-464A-AD03-9FA5F4E3A842}"/>
              </a:ext>
            </a:extLst>
          </p:cNvPr>
          <p:cNvSpPr>
            <a:spLocks noChangeAspect="1" noEditPoints="1"/>
          </p:cNvSpPr>
          <p:nvPr/>
        </p:nvSpPr>
        <p:spPr bwMode="auto">
          <a:xfrm>
            <a:off x="5981387" y="2397509"/>
            <a:ext cx="257233" cy="242393"/>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3" name="TextBox 2">
            <a:extLst>
              <a:ext uri="{FF2B5EF4-FFF2-40B4-BE49-F238E27FC236}">
                <a16:creationId xmlns:a16="http://schemas.microsoft.com/office/drawing/2014/main" id="{F9CBF43C-6761-4375-87E2-D2EC3FDCDA88}"/>
              </a:ext>
            </a:extLst>
          </p:cNvPr>
          <p:cNvSpPr txBox="1"/>
          <p:nvPr/>
        </p:nvSpPr>
        <p:spPr>
          <a:xfrm>
            <a:off x="5840325" y="3976779"/>
            <a:ext cx="692158" cy="561211"/>
          </a:xfrm>
          <a:prstGeom prst="rect">
            <a:avLst/>
          </a:prstGeom>
          <a:noFill/>
        </p:spPr>
        <p:txBody>
          <a:bodyPr wrap="square" lIns="179285" tIns="143428" rIns="179285" bIns="143428" rtlCol="0">
            <a:spAutoFit/>
          </a:bodyPr>
          <a:lstStyle/>
          <a:p>
            <a:pPr>
              <a:lnSpc>
                <a:spcPct val="90000"/>
              </a:lnSpc>
              <a:spcAft>
                <a:spcPts val="588"/>
              </a:spcAft>
              <a:defRPr/>
            </a:pPr>
            <a:r>
              <a:rPr lang="en-US" sz="1961" b="1" dirty="0">
                <a:solidFill>
                  <a:schemeClr val="tx2"/>
                </a:solidFill>
                <a:latin typeface="Segoe UI Light"/>
              </a:rPr>
              <a:t>{ }</a:t>
            </a:r>
          </a:p>
        </p:txBody>
      </p:sp>
      <p:sp>
        <p:nvSpPr>
          <p:cNvPr id="16" name="Relationship_F003">
            <a:extLst>
              <a:ext uri="{FF2B5EF4-FFF2-40B4-BE49-F238E27FC236}">
                <a16:creationId xmlns:a16="http://schemas.microsoft.com/office/drawing/2014/main" id="{AC711A54-F9BA-43D8-8475-984183F490E5}"/>
              </a:ext>
            </a:extLst>
          </p:cNvPr>
          <p:cNvSpPr>
            <a:spLocks noChangeAspect="1" noEditPoints="1"/>
          </p:cNvSpPr>
          <p:nvPr/>
        </p:nvSpPr>
        <p:spPr bwMode="auto">
          <a:xfrm>
            <a:off x="5945975" y="324304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8" name="TextBox 17">
            <a:extLst>
              <a:ext uri="{FF2B5EF4-FFF2-40B4-BE49-F238E27FC236}">
                <a16:creationId xmlns:a16="http://schemas.microsoft.com/office/drawing/2014/main" id="{582020FE-C0B0-4784-94AA-D46F402C5E1B}"/>
              </a:ext>
            </a:extLst>
          </p:cNvPr>
          <p:cNvSpPr txBox="1"/>
          <p:nvPr/>
        </p:nvSpPr>
        <p:spPr>
          <a:xfrm>
            <a:off x="5839429" y="3519350"/>
            <a:ext cx="692158" cy="561211"/>
          </a:xfrm>
          <a:prstGeom prst="rect">
            <a:avLst/>
          </a:prstGeom>
          <a:noFill/>
        </p:spPr>
        <p:txBody>
          <a:bodyPr wrap="square" lIns="179285" tIns="143428" rIns="179285" bIns="143428" rtlCol="0">
            <a:spAutoFit/>
          </a:bodyPr>
          <a:lstStyle/>
          <a:p>
            <a:pPr>
              <a:lnSpc>
                <a:spcPct val="90000"/>
              </a:lnSpc>
              <a:spcAft>
                <a:spcPts val="588"/>
              </a:spcAft>
              <a:defRPr/>
            </a:pPr>
            <a:r>
              <a:rPr lang="en-US" sz="1961" b="1" dirty="0">
                <a:solidFill>
                  <a:schemeClr val="tx2"/>
                </a:solidFill>
                <a:latin typeface="Segoe UI Light"/>
              </a:rPr>
              <a:t>[ ]</a:t>
            </a:r>
          </a:p>
        </p:txBody>
      </p:sp>
    </p:spTree>
    <p:extLst>
      <p:ext uri="{BB962C8B-B14F-4D97-AF65-F5344CB8AC3E}">
        <p14:creationId xmlns:p14="http://schemas.microsoft.com/office/powerpoint/2010/main" val="283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F8199C0-642C-3E4B-8523-5B18A2D61BDE}"/>
              </a:ext>
            </a:extLst>
          </p:cNvPr>
          <p:cNvSpPr>
            <a:spLocks noGrp="1"/>
          </p:cNvSpPr>
          <p:nvPr>
            <p:ph idx="1"/>
          </p:nvPr>
        </p:nvSpPr>
        <p:spPr>
          <a:xfrm>
            <a:off x="457201" y="1855894"/>
            <a:ext cx="6705600" cy="3804118"/>
          </a:xfrm>
        </p:spPr>
        <p:txBody>
          <a:bodyPr>
            <a:normAutofit fontScale="85000" lnSpcReduction="20000"/>
          </a:bodyPr>
          <a:lstStyle/>
          <a:p>
            <a:pPr>
              <a:lnSpc>
                <a:spcPct val="120000"/>
              </a:lnSpc>
            </a:pPr>
            <a:r>
              <a:rPr lang="en-US" dirty="0"/>
              <a:t>Some conversion is automatic (i.e. integer input into string field)</a:t>
            </a:r>
          </a:p>
          <a:p>
            <a:pPr>
              <a:lnSpc>
                <a:spcPct val="120000"/>
              </a:lnSpc>
            </a:pPr>
            <a:r>
              <a:rPr lang="en-US" dirty="0"/>
              <a:t>In some cases, a conversion expression is automatically added by the UI</a:t>
            </a:r>
          </a:p>
          <a:p>
            <a:pPr>
              <a:lnSpc>
                <a:spcPct val="120000"/>
              </a:lnSpc>
            </a:pPr>
            <a:r>
              <a:rPr lang="en-US" dirty="0"/>
              <a:t>Other conversions you’ll need to author an expression for directly</a:t>
            </a:r>
          </a:p>
          <a:p>
            <a:pPr lvl="1">
              <a:lnSpc>
                <a:spcPct val="120000"/>
              </a:lnSpc>
            </a:pPr>
            <a:r>
              <a:rPr lang="en-US" dirty="0"/>
              <a:t>The expression is named for the destination type</a:t>
            </a:r>
          </a:p>
          <a:p>
            <a:pPr lvl="1">
              <a:lnSpc>
                <a:spcPct val="120000"/>
              </a:lnSpc>
            </a:pPr>
            <a:r>
              <a:rPr lang="en-US" dirty="0"/>
              <a:t>For example to convert to base 64, use the base64() expression</a:t>
            </a:r>
          </a:p>
        </p:txBody>
      </p:sp>
      <p:grpSp>
        <p:nvGrpSpPr>
          <p:cNvPr id="8" name="Group 7">
            <a:extLst>
              <a:ext uri="{FF2B5EF4-FFF2-40B4-BE49-F238E27FC236}">
                <a16:creationId xmlns:a16="http://schemas.microsoft.com/office/drawing/2014/main" id="{9FF0787B-9CF2-43AA-9771-9FA3EF151F20}"/>
              </a:ext>
            </a:extLst>
          </p:cNvPr>
          <p:cNvGrpSpPr/>
          <p:nvPr/>
        </p:nvGrpSpPr>
        <p:grpSpPr>
          <a:xfrm>
            <a:off x="7590041" y="-250526"/>
            <a:ext cx="4601959" cy="9498506"/>
            <a:chOff x="8047036" y="0"/>
            <a:chExt cx="4389439" cy="9059862"/>
          </a:xfrm>
        </p:grpSpPr>
        <p:grpSp>
          <p:nvGrpSpPr>
            <p:cNvPr id="6" name="Group 5">
              <a:extLst>
                <a:ext uri="{FF2B5EF4-FFF2-40B4-BE49-F238E27FC236}">
                  <a16:creationId xmlns:a16="http://schemas.microsoft.com/office/drawing/2014/main" id="{33FE7247-5539-4887-9DB9-BEF205985025}"/>
                </a:ext>
              </a:extLst>
            </p:cNvPr>
            <p:cNvGrpSpPr/>
            <p:nvPr/>
          </p:nvGrpSpPr>
          <p:grpSpPr>
            <a:xfrm>
              <a:off x="8047036" y="0"/>
              <a:ext cx="4389439" cy="9059861"/>
              <a:chOff x="8047036" y="0"/>
              <a:chExt cx="4389439" cy="4866238"/>
            </a:xfrm>
          </p:grpSpPr>
          <p:sp>
            <p:nvSpPr>
              <p:cNvPr id="4" name="Rectangle 3">
                <a:extLst>
                  <a:ext uri="{FF2B5EF4-FFF2-40B4-BE49-F238E27FC236}">
                    <a16:creationId xmlns:a16="http://schemas.microsoft.com/office/drawing/2014/main" id="{C0FFFBA3-FA65-4220-9B55-E72DDD9710B2}"/>
                  </a:ext>
                </a:extLst>
              </p:cNvPr>
              <p:cNvSpPr/>
              <p:nvPr/>
            </p:nvSpPr>
            <p:spPr bwMode="auto">
              <a:xfrm>
                <a:off x="8047036" y="0"/>
                <a:ext cx="4389439" cy="48662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4DDD3A18-7A83-49E7-81EF-2A04132EDE3A}"/>
                  </a:ext>
                </a:extLst>
              </p:cNvPr>
              <p:cNvCxnSpPr>
                <a:cxnSpLocks/>
              </p:cNvCxnSpPr>
              <p:nvPr/>
            </p:nvCxnSpPr>
            <p:spPr>
              <a:xfrm>
                <a:off x="8047036" y="0"/>
                <a:ext cx="0" cy="486623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6A73F7E-72E1-4C99-A4C6-48A3CB49A3E7}"/>
                </a:ext>
              </a:extLst>
            </p:cNvPr>
            <p:cNvGrpSpPr/>
            <p:nvPr/>
          </p:nvGrpSpPr>
          <p:grpSpPr>
            <a:xfrm>
              <a:off x="8140268" y="295274"/>
              <a:ext cx="4023935" cy="8764588"/>
              <a:chOff x="8019786" y="-1678284"/>
              <a:chExt cx="4023935" cy="8764588"/>
            </a:xfrm>
          </p:grpSpPr>
          <p:pic>
            <p:nvPicPr>
              <p:cNvPr id="12" name="Picture 3">
                <a:extLst>
                  <a:ext uri="{FF2B5EF4-FFF2-40B4-BE49-F238E27FC236}">
                    <a16:creationId xmlns:a16="http://schemas.microsoft.com/office/drawing/2014/main" id="{4B254121-1BBA-4AB8-86A5-FBAEA00EFC14}"/>
                  </a:ext>
                </a:extLst>
              </p:cNvPr>
              <p:cNvPicPr>
                <a:picLocks noChangeAspect="1"/>
              </p:cNvPicPr>
              <p:nvPr/>
            </p:nvPicPr>
            <p:blipFill rotWithShape="1">
              <a:blip r:embed="rId3"/>
              <a:srcRect l="65661" t="55353" r="7064" b="14165"/>
              <a:stretch/>
            </p:blipFill>
            <p:spPr>
              <a:xfrm>
                <a:off x="8039993" y="-1678284"/>
                <a:ext cx="4003728" cy="3356568"/>
              </a:xfrm>
              <a:prstGeom prst="rect">
                <a:avLst/>
              </a:prstGeom>
            </p:spPr>
          </p:pic>
          <p:pic>
            <p:nvPicPr>
              <p:cNvPr id="13" name="Picture 5">
                <a:extLst>
                  <a:ext uri="{FF2B5EF4-FFF2-40B4-BE49-F238E27FC236}">
                    <a16:creationId xmlns:a16="http://schemas.microsoft.com/office/drawing/2014/main" id="{68725584-BBAF-40CD-A86A-0597DFBBEBBF}"/>
                  </a:ext>
                </a:extLst>
              </p:cNvPr>
              <p:cNvPicPr>
                <a:picLocks noChangeAspect="1"/>
              </p:cNvPicPr>
              <p:nvPr/>
            </p:nvPicPr>
            <p:blipFill rotWithShape="1">
              <a:blip r:embed="rId4"/>
              <a:srcRect l="66439" t="57445" r="7019" b="11077"/>
              <a:stretch/>
            </p:blipFill>
            <p:spPr>
              <a:xfrm>
                <a:off x="8039993" y="1678284"/>
                <a:ext cx="4003728" cy="3562162"/>
              </a:xfrm>
              <a:prstGeom prst="rect">
                <a:avLst/>
              </a:prstGeom>
            </p:spPr>
          </p:pic>
          <p:pic>
            <p:nvPicPr>
              <p:cNvPr id="14" name="Picture 7">
                <a:extLst>
                  <a:ext uri="{FF2B5EF4-FFF2-40B4-BE49-F238E27FC236}">
                    <a16:creationId xmlns:a16="http://schemas.microsoft.com/office/drawing/2014/main" id="{932B55CB-812A-4A18-B2AF-D4E668FF0FC2}"/>
                  </a:ext>
                </a:extLst>
              </p:cNvPr>
              <p:cNvPicPr>
                <a:picLocks noChangeAspect="1"/>
              </p:cNvPicPr>
              <p:nvPr/>
            </p:nvPicPr>
            <p:blipFill rotWithShape="1">
              <a:blip r:embed="rId5"/>
              <a:srcRect l="68953" t="71012" r="3649" b="10916"/>
              <a:stretch/>
            </p:blipFill>
            <p:spPr>
              <a:xfrm>
                <a:off x="8019786" y="5105103"/>
                <a:ext cx="4003728" cy="1981201"/>
              </a:xfrm>
              <a:prstGeom prst="rect">
                <a:avLst/>
              </a:prstGeom>
            </p:spPr>
          </p:pic>
        </p:grpSp>
      </p:grpSp>
      <p:sp>
        <p:nvSpPr>
          <p:cNvPr id="2" name="Title 1">
            <a:extLst>
              <a:ext uri="{FF2B5EF4-FFF2-40B4-BE49-F238E27FC236}">
                <a16:creationId xmlns:a16="http://schemas.microsoft.com/office/drawing/2014/main" id="{7697D1ED-50A4-B74E-8D95-D38ACC5700A7}"/>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content conversion</a:t>
            </a:r>
          </a:p>
        </p:txBody>
      </p:sp>
    </p:spTree>
    <p:extLst>
      <p:ext uri="{BB962C8B-B14F-4D97-AF65-F5344CB8AC3E}">
        <p14:creationId xmlns:p14="http://schemas.microsoft.com/office/powerpoint/2010/main" val="35286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path" presetSubtype="0" accel="38000" decel="62000" fill="hold" nodeType="afterEffect">
                                  <p:stCondLst>
                                    <p:cond delay="0"/>
                                  </p:stCondLst>
                                  <p:childTnLst>
                                    <p:animMotion origin="layout" path="M 2.4432E-6 -3.74035E-6 L 2.4432E-6 -0.28915 " pathEditMode="relative" rAng="0" ptsTypes="AA">
                                      <p:cBhvr>
                                        <p:cTn id="11" dur="4000" fill="hold"/>
                                        <p:tgtEl>
                                          <p:spTgt spid="8"/>
                                        </p:tgtEl>
                                        <p:attrNameLst>
                                          <p:attrName>ppt_x</p:attrName>
                                          <p:attrName>ppt_y</p:attrName>
                                        </p:attrNameLst>
                                      </p:cBhvr>
                                      <p:rCtr x="0" y="-14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1426-2C41-7149-ACE8-4CBE067F0FFA}"/>
              </a:ext>
            </a:extLst>
          </p:cNvPr>
          <p:cNvSpPr>
            <a:spLocks noGrp="1"/>
          </p:cNvSpPr>
          <p:nvPr>
            <p:ph type="title"/>
          </p:nvPr>
        </p:nvSpPr>
        <p:spPr>
          <a:xfrm>
            <a:off x="838200" y="0"/>
            <a:ext cx="10515600" cy="1325563"/>
          </a:xfrm>
        </p:spPr>
        <p:txBody>
          <a:bodyPr>
            <a:normAutofit/>
          </a:bodyPr>
          <a:lstStyle/>
          <a:p>
            <a:r>
              <a:rPr lang="en-US" spc="-50" dirty="0">
                <a:ln w="3175">
                  <a:noFill/>
                </a:ln>
                <a:solidFill>
                  <a:schemeClr val="accent1"/>
                </a:solidFill>
                <a:latin typeface="+mn-lt"/>
                <a:ea typeface="+mn-ea"/>
                <a:cs typeface="Segoe UI" pitchFamily="34" charset="0"/>
              </a:rPr>
              <a:t>The if() expression</a:t>
            </a:r>
          </a:p>
        </p:txBody>
      </p:sp>
      <p:sp>
        <p:nvSpPr>
          <p:cNvPr id="3" name="Text Placeholder 2">
            <a:extLst>
              <a:ext uri="{FF2B5EF4-FFF2-40B4-BE49-F238E27FC236}">
                <a16:creationId xmlns:a16="http://schemas.microsoft.com/office/drawing/2014/main" id="{9FE30301-2337-4A4A-A3D6-4F0D51E8CB06}"/>
              </a:ext>
            </a:extLst>
          </p:cNvPr>
          <p:cNvSpPr>
            <a:spLocks noGrp="1"/>
          </p:cNvSpPr>
          <p:nvPr>
            <p:ph type="body" sz="quarter" idx="4294967295"/>
          </p:nvPr>
        </p:nvSpPr>
        <p:spPr>
          <a:xfrm>
            <a:off x="838200" y="1189038"/>
            <a:ext cx="11353800" cy="1119187"/>
          </a:xfrm>
        </p:spPr>
        <p:txBody>
          <a:bodyPr/>
          <a:lstStyle/>
          <a:p>
            <a:pPr>
              <a:spcBef>
                <a:spcPts val="1176"/>
              </a:spcBef>
            </a:pPr>
            <a:r>
              <a:rPr lang="en-US" sz="3137" dirty="0">
                <a:latin typeface="+mn-lt"/>
              </a:rPr>
              <a:t>Why use the </a:t>
            </a:r>
            <a:r>
              <a:rPr lang="en-US" sz="3137" dirty="0">
                <a:latin typeface="Consolas" panose="020B0609020204030204" pitchFamily="49" charset="0"/>
              </a:rPr>
              <a:t>if()</a:t>
            </a:r>
            <a:r>
              <a:rPr lang="en-US" sz="3137" dirty="0">
                <a:latin typeface="+mn-lt"/>
              </a:rPr>
              <a:t> expression if you can use a condition?</a:t>
            </a:r>
          </a:p>
          <a:p>
            <a:pPr>
              <a:spcBef>
                <a:spcPts val="1176"/>
              </a:spcBef>
            </a:pPr>
            <a:r>
              <a:rPr lang="en-US" sz="3137" dirty="0">
                <a:latin typeface="+mn-lt"/>
              </a:rPr>
              <a:t>Avoid multiple nested conditions just to set a field</a:t>
            </a:r>
          </a:p>
        </p:txBody>
      </p:sp>
      <p:pic>
        <p:nvPicPr>
          <p:cNvPr id="4" name="Picture 3"/>
          <p:cNvPicPr>
            <a:picLocks noChangeAspect="1"/>
          </p:cNvPicPr>
          <p:nvPr/>
        </p:nvPicPr>
        <p:blipFill>
          <a:blip r:embed="rId3"/>
          <a:stretch>
            <a:fillRect/>
          </a:stretch>
        </p:blipFill>
        <p:spPr>
          <a:xfrm>
            <a:off x="1978268" y="2514601"/>
            <a:ext cx="7343369" cy="3054060"/>
          </a:xfrm>
          <a:prstGeom prst="rect">
            <a:avLst/>
          </a:prstGeom>
        </p:spPr>
      </p:pic>
      <p:sp>
        <p:nvSpPr>
          <p:cNvPr id="5" name="Rectangle 4"/>
          <p:cNvSpPr/>
          <p:nvPr/>
        </p:nvSpPr>
        <p:spPr>
          <a:xfrm>
            <a:off x="269239" y="6078744"/>
            <a:ext cx="11655079" cy="784488"/>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Caution:</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The if does not ‘short circuit’ which can result in errors if you try to reference a missing property in one branch</a:t>
            </a:r>
          </a:p>
        </p:txBody>
      </p:sp>
    </p:spTree>
    <p:extLst>
      <p:ext uri="{BB962C8B-B14F-4D97-AF65-F5344CB8AC3E}">
        <p14:creationId xmlns:p14="http://schemas.microsoft.com/office/powerpoint/2010/main" val="395206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Low Code Evolution</a:t>
            </a:r>
          </a:p>
        </p:txBody>
      </p:sp>
    </p:spTree>
    <p:extLst>
      <p:ext uri="{BB962C8B-B14F-4D97-AF65-F5344CB8AC3E}">
        <p14:creationId xmlns:p14="http://schemas.microsoft.com/office/powerpoint/2010/main" val="2518827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1FAB-9A1F-1142-8EA9-6F5496A79384}"/>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optional values</a:t>
            </a:r>
          </a:p>
        </p:txBody>
      </p:sp>
      <p:sp>
        <p:nvSpPr>
          <p:cNvPr id="3" name="Text Placeholder 2">
            <a:extLst>
              <a:ext uri="{FF2B5EF4-FFF2-40B4-BE49-F238E27FC236}">
                <a16:creationId xmlns:a16="http://schemas.microsoft.com/office/drawing/2014/main" id="{8AC49C29-2017-1B4D-A19E-4B235FE88E5B}"/>
              </a:ext>
            </a:extLst>
          </p:cNvPr>
          <p:cNvSpPr>
            <a:spLocks noGrp="1"/>
          </p:cNvSpPr>
          <p:nvPr>
            <p:ph idx="1"/>
          </p:nvPr>
        </p:nvSpPr>
        <p:spPr>
          <a:xfrm>
            <a:off x="970157" y="1690688"/>
            <a:ext cx="10136458" cy="3471720"/>
          </a:xfrm>
        </p:spPr>
        <p:txBody>
          <a:bodyPr/>
          <a:lstStyle/>
          <a:p>
            <a:pPr>
              <a:lnSpc>
                <a:spcPct val="100000"/>
              </a:lnSpc>
            </a:pPr>
            <a:r>
              <a:rPr lang="en-US" dirty="0"/>
              <a:t>Caution: trying to use a property that’s not set – aka “null” --  will cause the flow to fail</a:t>
            </a:r>
          </a:p>
          <a:p>
            <a:pPr>
              <a:lnSpc>
                <a:spcPct val="100000"/>
              </a:lnSpc>
            </a:pPr>
            <a:r>
              <a:rPr lang="en-US" dirty="0"/>
              <a:t>Two steps to handle:</a:t>
            </a:r>
          </a:p>
          <a:p>
            <a:pPr lvl="1">
              <a:lnSpc>
                <a:spcPct val="100000"/>
              </a:lnSpc>
            </a:pPr>
            <a:r>
              <a:rPr lang="en-US" dirty="0"/>
              <a:t>Use the “?” character after selecting the property (this happens automatically). Use when chaining access to sub properties.</a:t>
            </a:r>
          </a:p>
          <a:p>
            <a:pPr lvl="1">
              <a:lnSpc>
                <a:spcPct val="100000"/>
              </a:lnSpc>
            </a:pPr>
            <a:r>
              <a:rPr lang="en-US" dirty="0"/>
              <a:t>Then, use the coalesce() function to provide a default value</a:t>
            </a:r>
          </a:p>
        </p:txBody>
      </p:sp>
      <p:sp>
        <p:nvSpPr>
          <p:cNvPr id="10" name="TextBox 9">
            <a:extLst>
              <a:ext uri="{FF2B5EF4-FFF2-40B4-BE49-F238E27FC236}">
                <a16:creationId xmlns:a16="http://schemas.microsoft.com/office/drawing/2014/main" id="{BC80B832-C6AF-461B-B824-2EFC60615DED}"/>
              </a:ext>
            </a:extLst>
          </p:cNvPr>
          <p:cNvSpPr txBox="1"/>
          <p:nvPr/>
        </p:nvSpPr>
        <p:spPr>
          <a:xfrm>
            <a:off x="453628" y="5717516"/>
            <a:ext cx="11281171" cy="566656"/>
          </a:xfrm>
          <a:prstGeom prst="rect">
            <a:avLst/>
          </a:prstGeom>
          <a:noFill/>
        </p:spPr>
        <p:txBody>
          <a:bodyPr wrap="square" lIns="179285" tIns="143428" rIns="179285" bIns="143428" rtlCol="0">
            <a:spAutoFit/>
          </a:bodyPr>
          <a:lstStyle/>
          <a:p>
            <a:pPr>
              <a:lnSpc>
                <a:spcPct val="90000"/>
              </a:lnSpc>
              <a:spcAft>
                <a:spcPts val="588"/>
              </a:spcAft>
              <a:defRPr/>
            </a:pPr>
            <a:r>
              <a:rPr lang="en-US" sz="2000" i="1" dirty="0">
                <a:gradFill>
                  <a:gsLst>
                    <a:gs pos="2917">
                      <a:srgbClr val="353535"/>
                    </a:gs>
                    <a:gs pos="30000">
                      <a:srgbClr val="353535"/>
                    </a:gs>
                  </a:gsLst>
                  <a:lin ang="5400000" scaled="0"/>
                </a:gradFill>
                <a:latin typeface="Consolas" panose="020B0609020204030204" pitchFamily="49" charset="0"/>
              </a:rPr>
              <a:t>coalesce(body('</a:t>
            </a:r>
            <a:r>
              <a:rPr lang="en-US" sz="2000" i="1" dirty="0" err="1">
                <a:gradFill>
                  <a:gsLst>
                    <a:gs pos="2917">
                      <a:srgbClr val="353535"/>
                    </a:gs>
                    <a:gs pos="30000">
                      <a:srgbClr val="353535"/>
                    </a:gs>
                  </a:gsLst>
                  <a:lin ang="5400000" scaled="0"/>
                </a:gradFill>
                <a:latin typeface="Consolas" panose="020B0609020204030204" pitchFamily="49" charset="0"/>
              </a:rPr>
              <a:t>Get_record</a:t>
            </a:r>
            <a:r>
              <a:rPr lang="en-US" sz="2000" i="1" dirty="0">
                <a:gradFill>
                  <a:gsLst>
                    <a:gs pos="2917">
                      <a:srgbClr val="353535"/>
                    </a:gs>
                    <a:gs pos="30000">
                      <a:srgbClr val="353535"/>
                    </a:gs>
                  </a:gsLst>
                  <a:lin ang="5400000" scaled="0"/>
                </a:gradFill>
                <a:latin typeface="Consolas" panose="020B0609020204030204" pitchFamily="49" charset="0"/>
              </a:rPr>
              <a:t>')?['parent']?['child'],'Default Value')</a:t>
            </a:r>
          </a:p>
        </p:txBody>
      </p:sp>
    </p:spTree>
    <p:extLst>
      <p:ext uri="{BB962C8B-B14F-4D97-AF65-F5344CB8AC3E}">
        <p14:creationId xmlns:p14="http://schemas.microsoft.com/office/powerpoint/2010/main" val="151281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Working with Arrays</a:t>
            </a:r>
          </a:p>
        </p:txBody>
      </p:sp>
    </p:spTree>
    <p:extLst>
      <p:ext uri="{BB962C8B-B14F-4D97-AF65-F5344CB8AC3E}">
        <p14:creationId xmlns:p14="http://schemas.microsoft.com/office/powerpoint/2010/main" val="19894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1408EA-A745-49EA-86FD-DD37C0E288C7}"/>
              </a:ext>
            </a:extLst>
          </p:cNvPr>
          <p:cNvSpPr/>
          <p:nvPr/>
        </p:nvSpPr>
        <p:spPr bwMode="auto">
          <a:xfrm>
            <a:off x="7058722" y="487"/>
            <a:ext cx="5133279"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1">
            <a:extLst>
              <a:ext uri="{FF2B5EF4-FFF2-40B4-BE49-F238E27FC236}">
                <a16:creationId xmlns:a16="http://schemas.microsoft.com/office/drawing/2014/main" id="{7B5B16FA-15E9-4D25-8EBE-2135A8CA8EA3}"/>
              </a:ext>
            </a:extLst>
          </p:cNvPr>
          <p:cNvSpPr>
            <a:spLocks noGrp="1"/>
          </p:cNvSpPr>
          <p:nvPr>
            <p:ph type="title"/>
          </p:nvPr>
        </p:nvSpPr>
        <p:spPr>
          <a:xfrm>
            <a:off x="457201" y="534502"/>
            <a:ext cx="6705600" cy="553998"/>
          </a:xfrm>
        </p:spPr>
        <p:txBody>
          <a:bodyPr>
            <a:noAutofit/>
          </a:bodyPr>
          <a:lstStyle/>
          <a:p>
            <a:r>
              <a:rPr lang="en-US" spc="-50" dirty="0">
                <a:ln w="3175">
                  <a:noFill/>
                </a:ln>
                <a:solidFill>
                  <a:schemeClr val="accent1"/>
                </a:solidFill>
                <a:latin typeface="+mn-lt"/>
                <a:ea typeface="+mn-ea"/>
                <a:cs typeface="Segoe UI" pitchFamily="34" charset="0"/>
              </a:rPr>
              <a:t>What are Arrays?</a:t>
            </a:r>
          </a:p>
        </p:txBody>
      </p:sp>
      <p:sp>
        <p:nvSpPr>
          <p:cNvPr id="8" name="Text Placeholder 3">
            <a:extLst>
              <a:ext uri="{FF2B5EF4-FFF2-40B4-BE49-F238E27FC236}">
                <a16:creationId xmlns:a16="http://schemas.microsoft.com/office/drawing/2014/main" id="{A1AADE63-B9D6-45B7-B4F9-78B163DB4565}"/>
              </a:ext>
            </a:extLst>
          </p:cNvPr>
          <p:cNvSpPr>
            <a:spLocks noGrp="1"/>
          </p:cNvSpPr>
          <p:nvPr>
            <p:ph idx="1"/>
          </p:nvPr>
        </p:nvSpPr>
        <p:spPr>
          <a:xfrm>
            <a:off x="457201" y="1855894"/>
            <a:ext cx="6705600" cy="3447098"/>
          </a:xfrm>
        </p:spPr>
        <p:txBody>
          <a:bodyPr/>
          <a:lstStyle/>
          <a:p>
            <a:r>
              <a:rPr lang="en-US" dirty="0"/>
              <a:t>A few different classes </a:t>
            </a:r>
            <a:br>
              <a:rPr lang="en-US" dirty="0"/>
            </a:br>
            <a:r>
              <a:rPr lang="en-US" dirty="0"/>
              <a:t>of things you may need:</a:t>
            </a:r>
          </a:p>
          <a:p>
            <a:pPr lvl="1"/>
            <a:r>
              <a:rPr lang="en-US" sz="2800" dirty="0"/>
              <a:t>Repeat an action over each list item</a:t>
            </a:r>
          </a:p>
          <a:p>
            <a:pPr lvl="1"/>
            <a:r>
              <a:rPr lang="en-US" sz="2800" dirty="0"/>
              <a:t>Get a single item from a list</a:t>
            </a:r>
          </a:p>
          <a:p>
            <a:pPr lvl="1"/>
            <a:r>
              <a:rPr lang="en-US" sz="2800" dirty="0"/>
              <a:t>Filter a list down</a:t>
            </a:r>
          </a:p>
          <a:p>
            <a:pPr lvl="1"/>
            <a:r>
              <a:rPr lang="en-US" sz="2800" dirty="0"/>
              <a:t>Make a list work with a different action</a:t>
            </a:r>
          </a:p>
          <a:p>
            <a:pPr lvl="1"/>
            <a:endParaRPr lang="en-US" sz="2800" dirty="0"/>
          </a:p>
        </p:txBody>
      </p:sp>
      <p:sp>
        <p:nvSpPr>
          <p:cNvPr id="9" name="Trackers_EADF">
            <a:extLst>
              <a:ext uri="{FF2B5EF4-FFF2-40B4-BE49-F238E27FC236}">
                <a16:creationId xmlns:a16="http://schemas.microsoft.com/office/drawing/2014/main" id="{3992EAE3-106D-454C-AA8D-FECFE32B8612}"/>
              </a:ext>
            </a:extLst>
          </p:cNvPr>
          <p:cNvSpPr>
            <a:spLocks noChangeAspect="1" noEditPoints="1"/>
          </p:cNvSpPr>
          <p:nvPr/>
        </p:nvSpPr>
        <p:spPr bwMode="auto">
          <a:xfrm>
            <a:off x="381495" y="335103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transform_2">
            <a:extLst>
              <a:ext uri="{FF2B5EF4-FFF2-40B4-BE49-F238E27FC236}">
                <a16:creationId xmlns:a16="http://schemas.microsoft.com/office/drawing/2014/main" id="{94ACB275-3D04-4461-BFF1-D38D0E107729}"/>
              </a:ext>
            </a:extLst>
          </p:cNvPr>
          <p:cNvSpPr>
            <a:spLocks noChangeAspect="1" noEditPoints="1"/>
          </p:cNvSpPr>
          <p:nvPr/>
        </p:nvSpPr>
        <p:spPr bwMode="auto">
          <a:xfrm>
            <a:off x="381495" y="4364736"/>
            <a:ext cx="283229" cy="262336"/>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11" name="LightningBolt_E945">
            <a:extLst>
              <a:ext uri="{FF2B5EF4-FFF2-40B4-BE49-F238E27FC236}">
                <a16:creationId xmlns:a16="http://schemas.microsoft.com/office/drawing/2014/main" id="{FD2D7C78-A2FF-4996-AADB-1DFA79F02DAE}"/>
              </a:ext>
            </a:extLst>
          </p:cNvPr>
          <p:cNvSpPr>
            <a:spLocks noChangeAspect="1"/>
          </p:cNvSpPr>
          <p:nvPr/>
        </p:nvSpPr>
        <p:spPr bwMode="auto">
          <a:xfrm>
            <a:off x="326443" y="2836685"/>
            <a:ext cx="203977" cy="28464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Funnel">
            <a:extLst>
              <a:ext uri="{FF2B5EF4-FFF2-40B4-BE49-F238E27FC236}">
                <a16:creationId xmlns:a16="http://schemas.microsoft.com/office/drawing/2014/main" id="{DC309978-DF31-4640-A79C-B385D9AC9B13}"/>
              </a:ext>
            </a:extLst>
          </p:cNvPr>
          <p:cNvSpPr>
            <a:spLocks noChangeAspect="1"/>
          </p:cNvSpPr>
          <p:nvPr/>
        </p:nvSpPr>
        <p:spPr bwMode="auto">
          <a:xfrm>
            <a:off x="399661" y="3918241"/>
            <a:ext cx="266170" cy="230117"/>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grpSp>
        <p:nvGrpSpPr>
          <p:cNvPr id="13" name="Group 12">
            <a:extLst>
              <a:ext uri="{FF2B5EF4-FFF2-40B4-BE49-F238E27FC236}">
                <a16:creationId xmlns:a16="http://schemas.microsoft.com/office/drawing/2014/main" id="{0F633792-7C17-4A9E-948D-5F53133AB7E3}"/>
              </a:ext>
            </a:extLst>
          </p:cNvPr>
          <p:cNvGrpSpPr/>
          <p:nvPr/>
        </p:nvGrpSpPr>
        <p:grpSpPr>
          <a:xfrm>
            <a:off x="7220341" y="1855894"/>
            <a:ext cx="1195232" cy="2104463"/>
            <a:chOff x="475278" y="1167205"/>
            <a:chExt cx="1219199" cy="2146662"/>
          </a:xfrm>
        </p:grpSpPr>
        <p:sp>
          <p:nvSpPr>
            <p:cNvPr id="14" name="Rectangle 13">
              <a:extLst>
                <a:ext uri="{FF2B5EF4-FFF2-40B4-BE49-F238E27FC236}">
                  <a16:creationId xmlns:a16="http://schemas.microsoft.com/office/drawing/2014/main" id="{466A08E4-330C-46DB-837B-9158843BEEC0}"/>
                </a:ext>
              </a:extLst>
            </p:cNvPr>
            <p:cNvSpPr/>
            <p:nvPr/>
          </p:nvSpPr>
          <p:spPr bwMode="auto">
            <a:xfrm>
              <a:off x="475278" y="1167205"/>
              <a:ext cx="1219199"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Jane</a:t>
              </a:r>
            </a:p>
          </p:txBody>
        </p:sp>
        <p:sp>
          <p:nvSpPr>
            <p:cNvPr id="15" name="Rectangle 14">
              <a:extLst>
                <a:ext uri="{FF2B5EF4-FFF2-40B4-BE49-F238E27FC236}">
                  <a16:creationId xmlns:a16="http://schemas.microsoft.com/office/drawing/2014/main" id="{C72936B7-9558-487F-8103-9F509948B76F}"/>
                </a:ext>
              </a:extLst>
            </p:cNvPr>
            <p:cNvSpPr/>
            <p:nvPr/>
          </p:nvSpPr>
          <p:spPr bwMode="auto">
            <a:xfrm>
              <a:off x="475278" y="1897636"/>
              <a:ext cx="1219199"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Dan</a:t>
              </a:r>
            </a:p>
          </p:txBody>
        </p:sp>
        <p:sp>
          <p:nvSpPr>
            <p:cNvPr id="16" name="Rectangle 15">
              <a:extLst>
                <a:ext uri="{FF2B5EF4-FFF2-40B4-BE49-F238E27FC236}">
                  <a16:creationId xmlns:a16="http://schemas.microsoft.com/office/drawing/2014/main" id="{192BDC3A-9B92-4A42-8D13-F3E37B867C0F}"/>
                </a:ext>
              </a:extLst>
            </p:cNvPr>
            <p:cNvSpPr/>
            <p:nvPr/>
          </p:nvSpPr>
          <p:spPr bwMode="auto">
            <a:xfrm>
              <a:off x="475278" y="2628067"/>
              <a:ext cx="1219199"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Steve</a:t>
              </a:r>
            </a:p>
          </p:txBody>
        </p:sp>
      </p:grpSp>
      <p:grpSp>
        <p:nvGrpSpPr>
          <p:cNvPr id="17" name="Group 16">
            <a:extLst>
              <a:ext uri="{FF2B5EF4-FFF2-40B4-BE49-F238E27FC236}">
                <a16:creationId xmlns:a16="http://schemas.microsoft.com/office/drawing/2014/main" id="{66D10B78-EBB6-49C9-A060-A5082B307FA8}"/>
              </a:ext>
            </a:extLst>
          </p:cNvPr>
          <p:cNvGrpSpPr/>
          <p:nvPr/>
        </p:nvGrpSpPr>
        <p:grpSpPr>
          <a:xfrm>
            <a:off x="8896192" y="1855894"/>
            <a:ext cx="1189567" cy="2104463"/>
            <a:chOff x="2184734" y="1167205"/>
            <a:chExt cx="1213420" cy="2146662"/>
          </a:xfrm>
        </p:grpSpPr>
        <p:sp>
          <p:nvSpPr>
            <p:cNvPr id="18" name="Rectangle 17">
              <a:extLst>
                <a:ext uri="{FF2B5EF4-FFF2-40B4-BE49-F238E27FC236}">
                  <a16:creationId xmlns:a16="http://schemas.microsoft.com/office/drawing/2014/main" id="{EE4B1742-A234-4D5F-9288-F750E8CE76BF}"/>
                </a:ext>
              </a:extLst>
            </p:cNvPr>
            <p:cNvSpPr/>
            <p:nvPr/>
          </p:nvSpPr>
          <p:spPr bwMode="auto">
            <a:xfrm>
              <a:off x="2184734"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8.29</a:t>
              </a:r>
            </a:p>
          </p:txBody>
        </p:sp>
        <p:sp>
          <p:nvSpPr>
            <p:cNvPr id="19" name="Rectangle 18">
              <a:extLst>
                <a:ext uri="{FF2B5EF4-FFF2-40B4-BE49-F238E27FC236}">
                  <a16:creationId xmlns:a16="http://schemas.microsoft.com/office/drawing/2014/main" id="{9C18B198-BB16-4D4B-9C92-744740109083}"/>
                </a:ext>
              </a:extLst>
            </p:cNvPr>
            <p:cNvSpPr/>
            <p:nvPr/>
          </p:nvSpPr>
          <p:spPr bwMode="auto">
            <a:xfrm>
              <a:off x="2184734"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4.89</a:t>
              </a:r>
            </a:p>
          </p:txBody>
        </p:sp>
        <p:sp>
          <p:nvSpPr>
            <p:cNvPr id="20" name="Rectangle 19">
              <a:extLst>
                <a:ext uri="{FF2B5EF4-FFF2-40B4-BE49-F238E27FC236}">
                  <a16:creationId xmlns:a16="http://schemas.microsoft.com/office/drawing/2014/main" id="{C42D75FC-9FC0-4DEA-911D-C4245D876BB2}"/>
                </a:ext>
              </a:extLst>
            </p:cNvPr>
            <p:cNvSpPr/>
            <p:nvPr/>
          </p:nvSpPr>
          <p:spPr bwMode="auto">
            <a:xfrm>
              <a:off x="2184734"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0.28</a:t>
              </a:r>
            </a:p>
          </p:txBody>
        </p:sp>
      </p:grpSp>
      <p:grpSp>
        <p:nvGrpSpPr>
          <p:cNvPr id="21" name="Group 20">
            <a:extLst>
              <a:ext uri="{FF2B5EF4-FFF2-40B4-BE49-F238E27FC236}">
                <a16:creationId xmlns:a16="http://schemas.microsoft.com/office/drawing/2014/main" id="{64B0E8F3-EE39-4076-A36D-BA80574F0D46}"/>
              </a:ext>
            </a:extLst>
          </p:cNvPr>
          <p:cNvGrpSpPr/>
          <p:nvPr/>
        </p:nvGrpSpPr>
        <p:grpSpPr>
          <a:xfrm>
            <a:off x="10566379" y="1855894"/>
            <a:ext cx="1189567" cy="2104463"/>
            <a:chOff x="3888411" y="1167205"/>
            <a:chExt cx="1213420" cy="2146662"/>
          </a:xfrm>
        </p:grpSpPr>
        <p:sp>
          <p:nvSpPr>
            <p:cNvPr id="22" name="Rectangle 21">
              <a:extLst>
                <a:ext uri="{FF2B5EF4-FFF2-40B4-BE49-F238E27FC236}">
                  <a16:creationId xmlns:a16="http://schemas.microsoft.com/office/drawing/2014/main" id="{8323C7C1-6899-4D04-B2DE-E4C87C70361D}"/>
                </a:ext>
              </a:extLst>
            </p:cNvPr>
            <p:cNvSpPr/>
            <p:nvPr/>
          </p:nvSpPr>
          <p:spPr bwMode="auto">
            <a:xfrm>
              <a:off x="3888411"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123</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Jane</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J@a.c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23" name="Rectangle 22">
              <a:extLst>
                <a:ext uri="{FF2B5EF4-FFF2-40B4-BE49-F238E27FC236}">
                  <a16:creationId xmlns:a16="http://schemas.microsoft.com/office/drawing/2014/main" id="{FFAB42B4-BC8A-4780-ABB3-26DBBB9C2E5C}"/>
                </a:ext>
              </a:extLst>
            </p:cNvPr>
            <p:cNvSpPr/>
            <p:nvPr/>
          </p:nvSpPr>
          <p:spPr bwMode="auto">
            <a:xfrm>
              <a:off x="3888411"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888</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Bob</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24" name="Rectangle 23">
              <a:extLst>
                <a:ext uri="{FF2B5EF4-FFF2-40B4-BE49-F238E27FC236}">
                  <a16:creationId xmlns:a16="http://schemas.microsoft.com/office/drawing/2014/main" id="{F5B225E2-58FE-44F6-BB4F-3262266AFF8E}"/>
                </a:ext>
              </a:extLst>
            </p:cNvPr>
            <p:cNvSpPr/>
            <p:nvPr/>
          </p:nvSpPr>
          <p:spPr bwMode="auto">
            <a:xfrm>
              <a:off x="3888411"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456</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Dave</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grpSp>
    </p:spTree>
    <p:extLst>
      <p:ext uri="{BB962C8B-B14F-4D97-AF65-F5344CB8AC3E}">
        <p14:creationId xmlns:p14="http://schemas.microsoft.com/office/powerpoint/2010/main" val="77279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A3A934-0E0A-4439-AE94-7D1DD5B54F76}"/>
              </a:ext>
            </a:extLst>
          </p:cNvPr>
          <p:cNvSpPr>
            <a:spLocks noGrp="1"/>
          </p:cNvSpPr>
          <p:nvPr>
            <p:ph type="title"/>
          </p:nvPr>
        </p:nvSpPr>
        <p:spPr>
          <a:xfrm>
            <a:off x="457201" y="624468"/>
            <a:ext cx="6705600" cy="553998"/>
          </a:xfrm>
        </p:spPr>
        <p:txBody>
          <a:bodyPr>
            <a:noAutofit/>
          </a:bodyPr>
          <a:lstStyle/>
          <a:p>
            <a:r>
              <a:rPr lang="en-US" spc="-50" dirty="0">
                <a:ln w="3175">
                  <a:noFill/>
                </a:ln>
                <a:solidFill>
                  <a:schemeClr val="accent1"/>
                </a:solidFill>
                <a:latin typeface="+mn-lt"/>
                <a:ea typeface="+mn-ea"/>
                <a:cs typeface="Segoe UI" pitchFamily="34" charset="0"/>
              </a:rPr>
              <a:t>Apply to each</a:t>
            </a:r>
          </a:p>
        </p:txBody>
      </p:sp>
      <p:sp>
        <p:nvSpPr>
          <p:cNvPr id="7" name="Text Placeholder 2">
            <a:extLst>
              <a:ext uri="{FF2B5EF4-FFF2-40B4-BE49-F238E27FC236}">
                <a16:creationId xmlns:a16="http://schemas.microsoft.com/office/drawing/2014/main" id="{E1B053BF-B476-4084-9117-F37D08ED79E3}"/>
              </a:ext>
            </a:extLst>
          </p:cNvPr>
          <p:cNvSpPr>
            <a:spLocks noGrp="1"/>
          </p:cNvSpPr>
          <p:nvPr>
            <p:ph idx="1"/>
          </p:nvPr>
        </p:nvSpPr>
        <p:spPr>
          <a:xfrm>
            <a:off x="457201" y="1855894"/>
            <a:ext cx="6705600" cy="3373231"/>
          </a:xfrm>
        </p:spPr>
        <p:txBody>
          <a:bodyPr>
            <a:normAutofit fontScale="92500"/>
          </a:bodyPr>
          <a:lstStyle/>
          <a:p>
            <a:pPr>
              <a:lnSpc>
                <a:spcPct val="110000"/>
              </a:lnSpc>
            </a:pPr>
            <a:r>
              <a:rPr lang="en-US" dirty="0"/>
              <a:t>Automatically added when you try to use an output that’s part of a list</a:t>
            </a:r>
          </a:p>
          <a:p>
            <a:pPr>
              <a:lnSpc>
                <a:spcPct val="110000"/>
              </a:lnSpc>
            </a:pPr>
            <a:r>
              <a:rPr lang="en-US" dirty="0"/>
              <a:t>Destination step to repeats over every list item</a:t>
            </a:r>
          </a:p>
          <a:p>
            <a:pPr>
              <a:lnSpc>
                <a:spcPct val="110000"/>
              </a:lnSpc>
            </a:pPr>
            <a:r>
              <a:rPr lang="en-US" dirty="0"/>
              <a:t>If you do NOT want this you can:</a:t>
            </a:r>
          </a:p>
          <a:p>
            <a:pPr lvl="1">
              <a:lnSpc>
                <a:spcPct val="110000"/>
              </a:lnSpc>
            </a:pPr>
            <a:r>
              <a:rPr lang="en-US" dirty="0"/>
              <a:t>Get only one list item using an expression, or,</a:t>
            </a:r>
          </a:p>
          <a:p>
            <a:pPr lvl="1">
              <a:lnSpc>
                <a:spcPct val="110000"/>
              </a:lnSpc>
            </a:pPr>
            <a:r>
              <a:rPr lang="en-US" dirty="0"/>
              <a:t>Convert the whole list to a string in the form of a list or a table</a:t>
            </a:r>
          </a:p>
        </p:txBody>
      </p:sp>
      <p:pic>
        <p:nvPicPr>
          <p:cNvPr id="8" name="Picture 7">
            <a:extLst>
              <a:ext uri="{FF2B5EF4-FFF2-40B4-BE49-F238E27FC236}">
                <a16:creationId xmlns:a16="http://schemas.microsoft.com/office/drawing/2014/main" id="{AF369C8B-A536-44A1-9426-3C604C6A7F9B}"/>
              </a:ext>
            </a:extLst>
          </p:cNvPr>
          <p:cNvPicPr>
            <a:picLocks noChangeAspect="1"/>
          </p:cNvPicPr>
          <p:nvPr/>
        </p:nvPicPr>
        <p:blipFill>
          <a:blip r:embed="rId2"/>
          <a:stretch>
            <a:fillRect/>
          </a:stretch>
        </p:blipFill>
        <p:spPr>
          <a:xfrm>
            <a:off x="7830092" y="366216"/>
            <a:ext cx="4316776" cy="1926634"/>
          </a:xfrm>
          <a:prstGeom prst="rect">
            <a:avLst/>
          </a:prstGeom>
        </p:spPr>
      </p:pic>
      <p:pic>
        <p:nvPicPr>
          <p:cNvPr id="9" name="Picture 8">
            <a:extLst>
              <a:ext uri="{FF2B5EF4-FFF2-40B4-BE49-F238E27FC236}">
                <a16:creationId xmlns:a16="http://schemas.microsoft.com/office/drawing/2014/main" id="{066D3E3E-C208-43E0-8793-A80992AA4DAD}"/>
              </a:ext>
            </a:extLst>
          </p:cNvPr>
          <p:cNvPicPr>
            <a:picLocks noChangeAspect="1"/>
          </p:cNvPicPr>
          <p:nvPr/>
        </p:nvPicPr>
        <p:blipFill>
          <a:blip r:embed="rId3"/>
          <a:stretch>
            <a:fillRect/>
          </a:stretch>
        </p:blipFill>
        <p:spPr>
          <a:xfrm>
            <a:off x="8187657" y="3130191"/>
            <a:ext cx="3441135" cy="2477286"/>
          </a:xfrm>
          <a:prstGeom prst="rect">
            <a:avLst/>
          </a:prstGeom>
        </p:spPr>
      </p:pic>
      <p:sp>
        <p:nvSpPr>
          <p:cNvPr id="10" name="arrow_15">
            <a:extLst>
              <a:ext uri="{FF2B5EF4-FFF2-40B4-BE49-F238E27FC236}">
                <a16:creationId xmlns:a16="http://schemas.microsoft.com/office/drawing/2014/main" id="{FAD5CE59-1DEC-428E-8F4E-B6844D100349}"/>
              </a:ext>
            </a:extLst>
          </p:cNvPr>
          <p:cNvSpPr>
            <a:spLocks noChangeAspect="1" noEditPoints="1"/>
          </p:cNvSpPr>
          <p:nvPr/>
        </p:nvSpPr>
        <p:spPr bwMode="auto">
          <a:xfrm rot="5400000">
            <a:off x="9728121" y="253223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2288550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D25C5F-9801-4299-9BFF-13A8C88A06CC}"/>
              </a:ext>
            </a:extLst>
          </p:cNvPr>
          <p:cNvSpPr>
            <a:spLocks noGrp="1"/>
          </p:cNvSpPr>
          <p:nvPr>
            <p:ph type="title"/>
          </p:nvPr>
        </p:nvSpPr>
        <p:spPr>
          <a:xfrm>
            <a:off x="418643" y="289394"/>
            <a:ext cx="6705600" cy="553998"/>
          </a:xfrm>
        </p:spPr>
        <p:txBody>
          <a:bodyPr>
            <a:noAutofit/>
          </a:bodyPr>
          <a:lstStyle/>
          <a:p>
            <a:r>
              <a:rPr lang="en-US" spc="-50" dirty="0">
                <a:ln w="3175">
                  <a:noFill/>
                </a:ln>
                <a:solidFill>
                  <a:schemeClr val="accent1"/>
                </a:solidFill>
                <a:latin typeface="+mn-lt"/>
                <a:ea typeface="+mn-ea"/>
                <a:cs typeface="Segoe UI" pitchFamily="34" charset="0"/>
              </a:rPr>
              <a:t>Getting certain list items </a:t>
            </a:r>
          </a:p>
        </p:txBody>
      </p:sp>
      <p:sp>
        <p:nvSpPr>
          <p:cNvPr id="7" name="Text Placeholder 2">
            <a:extLst>
              <a:ext uri="{FF2B5EF4-FFF2-40B4-BE49-F238E27FC236}">
                <a16:creationId xmlns:a16="http://schemas.microsoft.com/office/drawing/2014/main" id="{1B99618A-B5C2-489C-8687-7AA9AC4A458F}"/>
              </a:ext>
            </a:extLst>
          </p:cNvPr>
          <p:cNvSpPr>
            <a:spLocks noGrp="1"/>
          </p:cNvSpPr>
          <p:nvPr>
            <p:ph idx="1"/>
          </p:nvPr>
        </p:nvSpPr>
        <p:spPr>
          <a:xfrm>
            <a:off x="1831147" y="1218995"/>
            <a:ext cx="5175414" cy="3188565"/>
          </a:xfrm>
        </p:spPr>
        <p:txBody>
          <a:bodyPr/>
          <a:lstStyle/>
          <a:p>
            <a:r>
              <a:rPr lang="en-US" dirty="0"/>
              <a:t>Use the first() expression to get the first item from a list</a:t>
            </a:r>
          </a:p>
          <a:p>
            <a:r>
              <a:rPr lang="en-US" dirty="0"/>
              <a:t>Use square brackets and a number (starts at 0) to get a certain item, for example [2]</a:t>
            </a:r>
          </a:p>
          <a:p>
            <a:r>
              <a:rPr lang="en-US" dirty="0"/>
              <a:t>Use the last() expression to get the final item</a:t>
            </a:r>
          </a:p>
        </p:txBody>
      </p:sp>
      <p:pic>
        <p:nvPicPr>
          <p:cNvPr id="8" name="Picture 7">
            <a:extLst>
              <a:ext uri="{FF2B5EF4-FFF2-40B4-BE49-F238E27FC236}">
                <a16:creationId xmlns:a16="http://schemas.microsoft.com/office/drawing/2014/main" id="{FC85CA70-E05D-4E93-9CF9-3091739D06F6}"/>
              </a:ext>
            </a:extLst>
          </p:cNvPr>
          <p:cNvPicPr>
            <a:picLocks noChangeAspect="1"/>
          </p:cNvPicPr>
          <p:nvPr/>
        </p:nvPicPr>
        <p:blipFill rotWithShape="1">
          <a:blip r:embed="rId2"/>
          <a:srcRect t="3813"/>
          <a:stretch/>
        </p:blipFill>
        <p:spPr>
          <a:xfrm>
            <a:off x="7440639" y="487"/>
            <a:ext cx="4751362" cy="6857027"/>
          </a:xfrm>
          <a:prstGeom prst="rect">
            <a:avLst/>
          </a:prstGeom>
        </p:spPr>
      </p:pic>
      <p:cxnSp>
        <p:nvCxnSpPr>
          <p:cNvPr id="9" name="Straight Connector 8">
            <a:extLst>
              <a:ext uri="{FF2B5EF4-FFF2-40B4-BE49-F238E27FC236}">
                <a16:creationId xmlns:a16="http://schemas.microsoft.com/office/drawing/2014/main" id="{77667411-08F1-40DA-AE1F-5547D7011946}"/>
              </a:ext>
            </a:extLst>
          </p:cNvPr>
          <p:cNvCxnSpPr>
            <a:cxnSpLocks/>
          </p:cNvCxnSpPr>
          <p:nvPr/>
        </p:nvCxnSpPr>
        <p:spPr>
          <a:xfrm>
            <a:off x="7440638" y="487"/>
            <a:ext cx="0" cy="6857027"/>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CA7E1D2-AAFC-4D30-8E9B-99703C16F177}"/>
              </a:ext>
            </a:extLst>
          </p:cNvPr>
          <p:cNvSpPr/>
          <p:nvPr/>
        </p:nvSpPr>
        <p:spPr bwMode="auto">
          <a:xfrm>
            <a:off x="418643" y="1189494"/>
            <a:ext cx="672319" cy="67231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0</a:t>
            </a:r>
          </a:p>
        </p:txBody>
      </p:sp>
      <p:sp>
        <p:nvSpPr>
          <p:cNvPr id="11" name="Rectangle 10">
            <a:extLst>
              <a:ext uri="{FF2B5EF4-FFF2-40B4-BE49-F238E27FC236}">
                <a16:creationId xmlns:a16="http://schemas.microsoft.com/office/drawing/2014/main" id="{E0746C09-1E72-4791-A7A7-8744E220D960}"/>
              </a:ext>
            </a:extLst>
          </p:cNvPr>
          <p:cNvSpPr/>
          <p:nvPr/>
        </p:nvSpPr>
        <p:spPr bwMode="auto">
          <a:xfrm>
            <a:off x="418643" y="1905566"/>
            <a:ext cx="672319" cy="67231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1</a:t>
            </a:r>
          </a:p>
        </p:txBody>
      </p:sp>
      <p:sp>
        <p:nvSpPr>
          <p:cNvPr id="12" name="Rectangle 11">
            <a:extLst>
              <a:ext uri="{FF2B5EF4-FFF2-40B4-BE49-F238E27FC236}">
                <a16:creationId xmlns:a16="http://schemas.microsoft.com/office/drawing/2014/main" id="{3D658B72-AB5A-4556-B886-748DDECE5F35}"/>
              </a:ext>
            </a:extLst>
          </p:cNvPr>
          <p:cNvSpPr/>
          <p:nvPr/>
        </p:nvSpPr>
        <p:spPr bwMode="auto">
          <a:xfrm>
            <a:off x="418643" y="2621638"/>
            <a:ext cx="672319" cy="672319"/>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2</a:t>
            </a:r>
          </a:p>
        </p:txBody>
      </p:sp>
      <p:sp>
        <p:nvSpPr>
          <p:cNvPr id="13" name="Rectangle 12">
            <a:extLst>
              <a:ext uri="{FF2B5EF4-FFF2-40B4-BE49-F238E27FC236}">
                <a16:creationId xmlns:a16="http://schemas.microsoft.com/office/drawing/2014/main" id="{7D4C43F0-B387-4BBD-B204-5B9B59BC5BA6}"/>
              </a:ext>
            </a:extLst>
          </p:cNvPr>
          <p:cNvSpPr/>
          <p:nvPr/>
        </p:nvSpPr>
        <p:spPr bwMode="auto">
          <a:xfrm>
            <a:off x="418643" y="3337710"/>
            <a:ext cx="672319" cy="67231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3</a:t>
            </a:r>
          </a:p>
        </p:txBody>
      </p:sp>
      <p:cxnSp>
        <p:nvCxnSpPr>
          <p:cNvPr id="14" name="Connector: Elbow 13">
            <a:extLst>
              <a:ext uri="{FF2B5EF4-FFF2-40B4-BE49-F238E27FC236}">
                <a16:creationId xmlns:a16="http://schemas.microsoft.com/office/drawing/2014/main" id="{05A3ADD0-E575-4A41-ABF4-C6976A4D6208}"/>
              </a:ext>
            </a:extLst>
          </p:cNvPr>
          <p:cNvCxnSpPr>
            <a:cxnSpLocks/>
            <a:endCxn id="10" idx="3"/>
          </p:cNvCxnSpPr>
          <p:nvPr/>
        </p:nvCxnSpPr>
        <p:spPr>
          <a:xfrm rot="10800000" flipV="1">
            <a:off x="1090961" y="1401314"/>
            <a:ext cx="747021" cy="12433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DFA959-CF77-4471-BDA7-15395DA98E72}"/>
              </a:ext>
            </a:extLst>
          </p:cNvPr>
          <p:cNvCxnSpPr>
            <a:cxnSpLocks/>
            <a:endCxn id="13" idx="3"/>
          </p:cNvCxnSpPr>
          <p:nvPr/>
        </p:nvCxnSpPr>
        <p:spPr>
          <a:xfrm rot="10800000">
            <a:off x="1090961" y="3673871"/>
            <a:ext cx="747021" cy="21061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CE73ECE-8411-4EEB-B056-CF1072CFB277}"/>
              </a:ext>
            </a:extLst>
          </p:cNvPr>
          <p:cNvCxnSpPr>
            <a:cxnSpLocks/>
            <a:endCxn id="12" idx="3"/>
          </p:cNvCxnSpPr>
          <p:nvPr/>
        </p:nvCxnSpPr>
        <p:spPr>
          <a:xfrm rot="10800000" flipV="1">
            <a:off x="1090961" y="2423660"/>
            <a:ext cx="747021" cy="53413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BFFA3E1-35A8-4D7D-9A22-D9FB8AC30BDB}"/>
              </a:ext>
            </a:extLst>
          </p:cNvPr>
          <p:cNvSpPr/>
          <p:nvPr/>
        </p:nvSpPr>
        <p:spPr>
          <a:xfrm>
            <a:off x="269241" y="4688625"/>
            <a:ext cx="6947292" cy="1387941"/>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Note:</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If the array is a list of Strings, Numbers, Booleans </a:t>
            </a:r>
            <a:r>
              <a:rPr lang="en-US" sz="1961" dirty="0" err="1">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etc</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then the above expression can be used directly. However, if it is an array of objects, you will need to </a:t>
            </a:r>
            <a:r>
              <a:rPr lang="en-US" sz="1961" dirty="0">
                <a:solidFill>
                  <a:srgbClr val="D83B01"/>
                </a:solidFill>
                <a:latin typeface="Segoe UI" panose="020B0502040204020203" pitchFamily="34" charset="0"/>
                <a:cs typeface="Segoe UI" panose="020B0502040204020203" pitchFamily="34" charset="0"/>
              </a:rPr>
              <a:t>use square brackets</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to select the specific property you need:</a:t>
            </a:r>
          </a:p>
        </p:txBody>
      </p:sp>
      <p:sp>
        <p:nvSpPr>
          <p:cNvPr id="18" name="Rectangle 17">
            <a:extLst>
              <a:ext uri="{FF2B5EF4-FFF2-40B4-BE49-F238E27FC236}">
                <a16:creationId xmlns:a16="http://schemas.microsoft.com/office/drawing/2014/main" id="{850E0B47-CD99-4125-AEA9-100FF6BB55EB}"/>
              </a:ext>
            </a:extLst>
          </p:cNvPr>
          <p:cNvSpPr/>
          <p:nvPr/>
        </p:nvSpPr>
        <p:spPr>
          <a:xfrm>
            <a:off x="343941" y="6095147"/>
            <a:ext cx="5643539" cy="362072"/>
          </a:xfrm>
          <a:prstGeom prst="rect">
            <a:avLst/>
          </a:prstGeom>
        </p:spPr>
        <p:txBody>
          <a:bodyPr wrap="none">
            <a:spAutoFit/>
          </a:bodyPr>
          <a:lstStyle/>
          <a:p>
            <a:pPr>
              <a:defRPr/>
            </a:pP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last(body('</a:t>
            </a:r>
            <a:r>
              <a:rPr lang="en-US" dirty="0" err="1">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Get_rows</a:t>
            </a: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')['value'])</a:t>
            </a:r>
            <a:r>
              <a:rPr lang="en-US" dirty="0">
                <a:solidFill>
                  <a:srgbClr val="D83B01"/>
                </a:solidFill>
                <a:latin typeface="Consolas" panose="020B0609020204030204" pitchFamily="49" charset="0"/>
                <a:cs typeface="Segoe UI" panose="020B0502040204020203" pitchFamily="34" charset="0"/>
              </a:rPr>
              <a:t>['mycolumn1']</a:t>
            </a:r>
          </a:p>
        </p:txBody>
      </p:sp>
      <p:sp>
        <p:nvSpPr>
          <p:cNvPr id="19" name="Rectangle 18">
            <a:extLst>
              <a:ext uri="{FF2B5EF4-FFF2-40B4-BE49-F238E27FC236}">
                <a16:creationId xmlns:a16="http://schemas.microsoft.com/office/drawing/2014/main" id="{ECFCFC5D-A675-4973-8564-5F001AA37B72}"/>
              </a:ext>
            </a:extLst>
          </p:cNvPr>
          <p:cNvSpPr/>
          <p:nvPr/>
        </p:nvSpPr>
        <p:spPr>
          <a:xfrm>
            <a:off x="343941" y="6474770"/>
            <a:ext cx="5271097" cy="362072"/>
          </a:xfrm>
          <a:prstGeom prst="rect">
            <a:avLst/>
          </a:prstGeom>
        </p:spPr>
        <p:txBody>
          <a:bodyPr wrap="none">
            <a:spAutoFit/>
          </a:bodyPr>
          <a:lstStyle/>
          <a:p>
            <a:pPr>
              <a:defRPr/>
            </a:pP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body('</a:t>
            </a:r>
            <a:r>
              <a:rPr lang="en-US" dirty="0" err="1">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Get_rows</a:t>
            </a: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')['value'][2]</a:t>
            </a:r>
            <a:r>
              <a:rPr lang="en-US" dirty="0">
                <a:solidFill>
                  <a:srgbClr val="D83B01"/>
                </a:solidFill>
                <a:latin typeface="Consolas" panose="020B0609020204030204" pitchFamily="49" charset="0"/>
                <a:cs typeface="Segoe UI" panose="020B0502040204020203" pitchFamily="34" charset="0"/>
              </a:rPr>
              <a:t>['mycolumn1']</a:t>
            </a:r>
          </a:p>
        </p:txBody>
      </p:sp>
    </p:spTree>
    <p:extLst>
      <p:ext uri="{BB962C8B-B14F-4D97-AF65-F5344CB8AC3E}">
        <p14:creationId xmlns:p14="http://schemas.microsoft.com/office/powerpoint/2010/main" val="3018800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B377F6-BB3C-4008-975A-78A108ADE2AB}"/>
              </a:ext>
            </a:extLst>
          </p:cNvPr>
          <p:cNvSpPr>
            <a:spLocks noGrp="1"/>
          </p:cNvSpPr>
          <p:nvPr>
            <p:ph type="title"/>
          </p:nvPr>
        </p:nvSpPr>
        <p:spPr>
          <a:xfrm>
            <a:off x="315385" y="601591"/>
            <a:ext cx="6705600" cy="553998"/>
          </a:xfrm>
        </p:spPr>
        <p:txBody>
          <a:bodyPr>
            <a:noAutofit/>
          </a:bodyPr>
          <a:lstStyle/>
          <a:p>
            <a:r>
              <a:rPr lang="en-US" spc="-50" dirty="0">
                <a:ln w="3175">
                  <a:noFill/>
                </a:ln>
                <a:solidFill>
                  <a:schemeClr val="accent1"/>
                </a:solidFill>
                <a:latin typeface="+mn-lt"/>
                <a:ea typeface="+mn-ea"/>
                <a:cs typeface="Segoe UI" pitchFamily="34" charset="0"/>
              </a:rPr>
              <a:t>Convert the list to a string</a:t>
            </a:r>
          </a:p>
        </p:txBody>
      </p:sp>
      <p:sp>
        <p:nvSpPr>
          <p:cNvPr id="7" name="Text Placeholder 2">
            <a:extLst>
              <a:ext uri="{FF2B5EF4-FFF2-40B4-BE49-F238E27FC236}">
                <a16:creationId xmlns:a16="http://schemas.microsoft.com/office/drawing/2014/main" id="{B0592750-437F-42E9-B12B-D02640985FED}"/>
              </a:ext>
            </a:extLst>
          </p:cNvPr>
          <p:cNvSpPr>
            <a:spLocks noGrp="1"/>
          </p:cNvSpPr>
          <p:nvPr>
            <p:ph idx="1"/>
          </p:nvPr>
        </p:nvSpPr>
        <p:spPr>
          <a:xfrm>
            <a:off x="457201" y="1855894"/>
            <a:ext cx="6705600" cy="3188565"/>
          </a:xfrm>
        </p:spPr>
        <p:txBody>
          <a:bodyPr>
            <a:normAutofit lnSpcReduction="10000"/>
          </a:bodyPr>
          <a:lstStyle/>
          <a:p>
            <a:pPr>
              <a:lnSpc>
                <a:spcPct val="100000"/>
              </a:lnSpc>
            </a:pPr>
            <a:r>
              <a:rPr lang="en-US" dirty="0"/>
              <a:t>Join – use join to get a simple list, for example, if you have a list of email addresses*</a:t>
            </a:r>
          </a:p>
          <a:p>
            <a:pPr>
              <a:lnSpc>
                <a:spcPct val="100000"/>
              </a:lnSpc>
            </a:pPr>
            <a:endParaRPr lang="en-US" dirty="0"/>
          </a:p>
          <a:p>
            <a:pPr>
              <a:lnSpc>
                <a:spcPct val="100000"/>
              </a:lnSpc>
            </a:pPr>
            <a:r>
              <a:rPr lang="en-US" dirty="0"/>
              <a:t>Create HTML/CSV Table – convert a list of Objects to a tabular display format, for example, for inclusion in the body</a:t>
            </a:r>
          </a:p>
        </p:txBody>
      </p:sp>
      <p:pic>
        <p:nvPicPr>
          <p:cNvPr id="8" name="Picture 7">
            <a:extLst>
              <a:ext uri="{FF2B5EF4-FFF2-40B4-BE49-F238E27FC236}">
                <a16:creationId xmlns:a16="http://schemas.microsoft.com/office/drawing/2014/main" id="{570DCB05-667A-4123-9597-C75263E9853A}"/>
              </a:ext>
            </a:extLst>
          </p:cNvPr>
          <p:cNvPicPr>
            <a:picLocks noChangeAspect="1"/>
          </p:cNvPicPr>
          <p:nvPr/>
        </p:nvPicPr>
        <p:blipFill>
          <a:blip r:embed="rId2"/>
          <a:stretch>
            <a:fillRect/>
          </a:stretch>
        </p:blipFill>
        <p:spPr>
          <a:xfrm>
            <a:off x="7814148" y="225107"/>
            <a:ext cx="4164860" cy="2979274"/>
          </a:xfrm>
          <a:prstGeom prst="rect">
            <a:avLst/>
          </a:prstGeom>
        </p:spPr>
      </p:pic>
      <p:pic>
        <p:nvPicPr>
          <p:cNvPr id="9" name="Picture 8">
            <a:extLst>
              <a:ext uri="{FF2B5EF4-FFF2-40B4-BE49-F238E27FC236}">
                <a16:creationId xmlns:a16="http://schemas.microsoft.com/office/drawing/2014/main" id="{6AFE98E1-C570-41B8-A371-3E6291AEA79E}"/>
              </a:ext>
            </a:extLst>
          </p:cNvPr>
          <p:cNvPicPr>
            <a:picLocks noChangeAspect="1"/>
          </p:cNvPicPr>
          <p:nvPr/>
        </p:nvPicPr>
        <p:blipFill>
          <a:blip r:embed="rId3"/>
          <a:stretch>
            <a:fillRect/>
          </a:stretch>
        </p:blipFill>
        <p:spPr>
          <a:xfrm>
            <a:off x="7814148" y="3429000"/>
            <a:ext cx="4167900" cy="3025714"/>
          </a:xfrm>
          <a:prstGeom prst="rect">
            <a:avLst/>
          </a:prstGeom>
        </p:spPr>
      </p:pic>
      <p:sp>
        <p:nvSpPr>
          <p:cNvPr id="10" name="Rectangle 9">
            <a:extLst>
              <a:ext uri="{FF2B5EF4-FFF2-40B4-BE49-F238E27FC236}">
                <a16:creationId xmlns:a16="http://schemas.microsoft.com/office/drawing/2014/main" id="{49030ED8-6059-4F57-A4A1-F2AC830CADB6}"/>
              </a:ext>
            </a:extLst>
          </p:cNvPr>
          <p:cNvSpPr/>
          <p:nvPr/>
        </p:nvSpPr>
        <p:spPr>
          <a:xfrm>
            <a:off x="269241" y="5744764"/>
            <a:ext cx="6797888" cy="784533"/>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Note:</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You must have a list of strings, not a list of Objects. Use </a:t>
            </a:r>
            <a:r>
              <a:rPr lang="en-US" sz="1961" i="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Select</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if you want a sub-property of each object.</a:t>
            </a:r>
          </a:p>
        </p:txBody>
      </p:sp>
    </p:spTree>
    <p:extLst>
      <p:ext uri="{BB962C8B-B14F-4D97-AF65-F5344CB8AC3E}">
        <p14:creationId xmlns:p14="http://schemas.microsoft.com/office/powerpoint/2010/main" val="8069547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31672E6-0578-435B-AB61-C0CA1E06E0CC}"/>
              </a:ext>
            </a:extLst>
          </p:cNvPr>
          <p:cNvSpPr>
            <a:spLocks noGrp="1"/>
          </p:cNvSpPr>
          <p:nvPr>
            <p:ph type="title"/>
          </p:nvPr>
        </p:nvSpPr>
        <p:spPr>
          <a:xfrm>
            <a:off x="457201" y="490653"/>
            <a:ext cx="6705600" cy="553998"/>
          </a:xfrm>
        </p:spPr>
        <p:txBody>
          <a:bodyPr>
            <a:normAutofit fontScale="90000"/>
          </a:bodyPr>
          <a:lstStyle/>
          <a:p>
            <a:r>
              <a:rPr lang="en-US" sz="4900" spc="-50" dirty="0">
                <a:ln w="3175">
                  <a:noFill/>
                </a:ln>
                <a:solidFill>
                  <a:schemeClr val="accent1"/>
                </a:solidFill>
                <a:latin typeface="+mn-lt"/>
                <a:ea typeface="+mn-ea"/>
                <a:cs typeface="Segoe UI" pitchFamily="34" charset="0"/>
              </a:rPr>
              <a:t>Filtering</a:t>
            </a:r>
            <a:r>
              <a:rPr lang="en-US" dirty="0"/>
              <a:t> </a:t>
            </a:r>
          </a:p>
        </p:txBody>
      </p:sp>
      <p:sp>
        <p:nvSpPr>
          <p:cNvPr id="7" name="Text Placeholder 2">
            <a:extLst>
              <a:ext uri="{FF2B5EF4-FFF2-40B4-BE49-F238E27FC236}">
                <a16:creationId xmlns:a16="http://schemas.microsoft.com/office/drawing/2014/main" id="{CCDD0551-EEA5-4268-B9AA-4728467ECF64}"/>
              </a:ext>
            </a:extLst>
          </p:cNvPr>
          <p:cNvSpPr>
            <a:spLocks noGrp="1"/>
          </p:cNvSpPr>
          <p:nvPr>
            <p:ph idx="1"/>
          </p:nvPr>
        </p:nvSpPr>
        <p:spPr>
          <a:xfrm>
            <a:off x="457201" y="1855894"/>
            <a:ext cx="6705600" cy="4419671"/>
          </a:xfrm>
        </p:spPr>
        <p:txBody>
          <a:bodyPr>
            <a:normAutofit fontScale="92500" lnSpcReduction="20000"/>
          </a:bodyPr>
          <a:lstStyle/>
          <a:p>
            <a:pPr>
              <a:lnSpc>
                <a:spcPct val="110000"/>
              </a:lnSpc>
            </a:pPr>
            <a:r>
              <a:rPr lang="en-US" dirty="0"/>
              <a:t>Ideally – have the connector do the filtering for you</a:t>
            </a:r>
          </a:p>
          <a:p>
            <a:pPr lvl="1">
              <a:lnSpc>
                <a:spcPct val="110000"/>
              </a:lnSpc>
            </a:pPr>
            <a:r>
              <a:rPr lang="en-US" dirty="0"/>
              <a:t>Requires use of OData syntax and is limited. Read more </a:t>
            </a:r>
            <a:r>
              <a:rPr lang="en-US" dirty="0">
                <a:hlinkClick r:id="rId2"/>
              </a:rPr>
              <a:t>here</a:t>
            </a:r>
            <a:r>
              <a:rPr lang="en-US" dirty="0"/>
              <a:t>.</a:t>
            </a:r>
          </a:p>
          <a:p>
            <a:pPr>
              <a:lnSpc>
                <a:spcPct val="110000"/>
              </a:lnSpc>
            </a:pPr>
            <a:r>
              <a:rPr lang="en-US" dirty="0"/>
              <a:t>Built-in Flow action – </a:t>
            </a:r>
            <a:r>
              <a:rPr lang="en-US" i="1" dirty="0"/>
              <a:t>Filter array</a:t>
            </a:r>
          </a:p>
          <a:p>
            <a:pPr lvl="1">
              <a:lnSpc>
                <a:spcPct val="110000"/>
              </a:lnSpc>
            </a:pPr>
            <a:r>
              <a:rPr lang="en-US" dirty="0"/>
              <a:t>Select the Array in the From field</a:t>
            </a:r>
          </a:p>
          <a:p>
            <a:pPr lvl="1">
              <a:lnSpc>
                <a:spcPct val="110000"/>
              </a:lnSpc>
            </a:pPr>
            <a:r>
              <a:rPr lang="en-US" dirty="0"/>
              <a:t>Can either use simple or advanced mode just like for Conditions</a:t>
            </a:r>
          </a:p>
          <a:p>
            <a:pPr lvl="1">
              <a:lnSpc>
                <a:spcPct val="110000"/>
              </a:lnSpc>
            </a:pPr>
            <a:endParaRPr lang="en-US" dirty="0"/>
          </a:p>
          <a:p>
            <a:pPr>
              <a:lnSpc>
                <a:spcPct val="110000"/>
              </a:lnSpc>
            </a:pPr>
            <a:r>
              <a:rPr lang="en-US" dirty="0"/>
              <a:t>If you need the first N items you can use </a:t>
            </a:r>
            <a:r>
              <a:rPr lang="en-US" i="1" dirty="0"/>
              <a:t>take() </a:t>
            </a:r>
            <a:r>
              <a:rPr lang="en-US" dirty="0"/>
              <a:t>or </a:t>
            </a:r>
            <a:r>
              <a:rPr lang="en-US" i="1" dirty="0"/>
              <a:t>skip()</a:t>
            </a:r>
          </a:p>
        </p:txBody>
      </p:sp>
      <p:pic>
        <p:nvPicPr>
          <p:cNvPr id="8" name="Picture 7">
            <a:extLst>
              <a:ext uri="{FF2B5EF4-FFF2-40B4-BE49-F238E27FC236}">
                <a16:creationId xmlns:a16="http://schemas.microsoft.com/office/drawing/2014/main" id="{31921277-8F35-4101-AD63-364088F66759}"/>
              </a:ext>
            </a:extLst>
          </p:cNvPr>
          <p:cNvPicPr>
            <a:picLocks noChangeAspect="1"/>
          </p:cNvPicPr>
          <p:nvPr/>
        </p:nvPicPr>
        <p:blipFill rotWithShape="1">
          <a:blip r:embed="rId3"/>
          <a:srcRect l="2485" t="4273" r="3294"/>
          <a:stretch/>
        </p:blipFill>
        <p:spPr>
          <a:xfrm>
            <a:off x="7871731" y="590321"/>
            <a:ext cx="4140501" cy="2091658"/>
          </a:xfrm>
          <a:prstGeom prst="rect">
            <a:avLst/>
          </a:prstGeom>
        </p:spPr>
      </p:pic>
      <p:pic>
        <p:nvPicPr>
          <p:cNvPr id="9" name="Picture 8">
            <a:extLst>
              <a:ext uri="{FF2B5EF4-FFF2-40B4-BE49-F238E27FC236}">
                <a16:creationId xmlns:a16="http://schemas.microsoft.com/office/drawing/2014/main" id="{E9CA71C8-7025-4348-A73B-79C58AFDB387}"/>
              </a:ext>
            </a:extLst>
          </p:cNvPr>
          <p:cNvPicPr>
            <a:picLocks noChangeAspect="1"/>
          </p:cNvPicPr>
          <p:nvPr/>
        </p:nvPicPr>
        <p:blipFill>
          <a:blip r:embed="rId4"/>
          <a:stretch>
            <a:fillRect/>
          </a:stretch>
        </p:blipFill>
        <p:spPr>
          <a:xfrm>
            <a:off x="7888850" y="3522768"/>
            <a:ext cx="4140502" cy="1248138"/>
          </a:xfrm>
          <a:prstGeom prst="rect">
            <a:avLst/>
          </a:prstGeom>
        </p:spPr>
      </p:pic>
    </p:spTree>
    <p:extLst>
      <p:ext uri="{BB962C8B-B14F-4D97-AF65-F5344CB8AC3E}">
        <p14:creationId xmlns:p14="http://schemas.microsoft.com/office/powerpoint/2010/main" val="40685413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4CB79-AAEB-4442-9DD7-1599A9B1A427}"/>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Transforming Arrays </a:t>
            </a:r>
          </a:p>
        </p:txBody>
      </p:sp>
      <p:sp>
        <p:nvSpPr>
          <p:cNvPr id="7" name="Text Placeholder 2">
            <a:extLst>
              <a:ext uri="{FF2B5EF4-FFF2-40B4-BE49-F238E27FC236}">
                <a16:creationId xmlns:a16="http://schemas.microsoft.com/office/drawing/2014/main" id="{E4D451C8-0523-4A08-9AC7-ACA7A20A10FB}"/>
              </a:ext>
            </a:extLst>
          </p:cNvPr>
          <p:cNvSpPr txBox="1">
            <a:spLocks/>
          </p:cNvSpPr>
          <p:nvPr/>
        </p:nvSpPr>
        <p:spPr>
          <a:xfrm>
            <a:off x="536575" y="1187450"/>
            <a:ext cx="11655425"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input modes: fill key-value pairs, or typing expressions directly in</a:t>
            </a:r>
          </a:p>
        </p:txBody>
      </p:sp>
      <p:sp>
        <p:nvSpPr>
          <p:cNvPr id="8" name="TextBox 7">
            <a:extLst>
              <a:ext uri="{FF2B5EF4-FFF2-40B4-BE49-F238E27FC236}">
                <a16:creationId xmlns:a16="http://schemas.microsoft.com/office/drawing/2014/main" id="{84F80F18-C354-4CEA-952A-C50A727AC629}"/>
              </a:ext>
            </a:extLst>
          </p:cNvPr>
          <p:cNvSpPr txBox="1"/>
          <p:nvPr/>
        </p:nvSpPr>
        <p:spPr>
          <a:xfrm>
            <a:off x="1240366" y="2097545"/>
            <a:ext cx="4407422"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Create an array of objects</a:t>
            </a:r>
          </a:p>
        </p:txBody>
      </p:sp>
      <p:pic>
        <p:nvPicPr>
          <p:cNvPr id="9" name="Picture 8">
            <a:extLst>
              <a:ext uri="{FF2B5EF4-FFF2-40B4-BE49-F238E27FC236}">
                <a16:creationId xmlns:a16="http://schemas.microsoft.com/office/drawing/2014/main" id="{877C0C0C-5835-4201-9AAA-4D3B84CA978D}"/>
              </a:ext>
            </a:extLst>
          </p:cNvPr>
          <p:cNvPicPr>
            <a:picLocks noChangeAspect="1"/>
          </p:cNvPicPr>
          <p:nvPr/>
        </p:nvPicPr>
        <p:blipFill>
          <a:blip r:embed="rId2"/>
          <a:stretch>
            <a:fillRect/>
          </a:stretch>
        </p:blipFill>
        <p:spPr>
          <a:xfrm>
            <a:off x="6440982" y="2143542"/>
            <a:ext cx="644305" cy="632149"/>
          </a:xfrm>
          <a:prstGeom prst="rect">
            <a:avLst/>
          </a:prstGeom>
        </p:spPr>
      </p:pic>
      <p:pic>
        <p:nvPicPr>
          <p:cNvPr id="10" name="Picture 9">
            <a:extLst>
              <a:ext uri="{FF2B5EF4-FFF2-40B4-BE49-F238E27FC236}">
                <a16:creationId xmlns:a16="http://schemas.microsoft.com/office/drawing/2014/main" id="{EDA65FE0-4BC0-4813-A28F-C75FF3494EEE}"/>
              </a:ext>
            </a:extLst>
          </p:cNvPr>
          <p:cNvPicPr>
            <a:picLocks noChangeAspect="1"/>
          </p:cNvPicPr>
          <p:nvPr/>
        </p:nvPicPr>
        <p:blipFill>
          <a:blip r:embed="rId3"/>
          <a:stretch>
            <a:fillRect/>
          </a:stretch>
        </p:blipFill>
        <p:spPr>
          <a:xfrm>
            <a:off x="413051" y="2169296"/>
            <a:ext cx="580642" cy="580642"/>
          </a:xfrm>
          <a:prstGeom prst="rect">
            <a:avLst/>
          </a:prstGeom>
        </p:spPr>
      </p:pic>
      <p:sp>
        <p:nvSpPr>
          <p:cNvPr id="11" name="TextBox 10">
            <a:extLst>
              <a:ext uri="{FF2B5EF4-FFF2-40B4-BE49-F238E27FC236}">
                <a16:creationId xmlns:a16="http://schemas.microsoft.com/office/drawing/2014/main" id="{FB4A6B92-5692-4438-91DA-1BBDC91B0637}"/>
              </a:ext>
            </a:extLst>
          </p:cNvPr>
          <p:cNvSpPr txBox="1"/>
          <p:nvPr/>
        </p:nvSpPr>
        <p:spPr>
          <a:xfrm>
            <a:off x="7162800" y="2097545"/>
            <a:ext cx="4942113"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Create an array strings, numbers, </a:t>
            </a:r>
            <a:r>
              <a:rPr lang="en-US" sz="3137" dirty="0" err="1">
                <a:gradFill>
                  <a:gsLst>
                    <a:gs pos="2917">
                      <a:srgbClr val="353535"/>
                    </a:gs>
                    <a:gs pos="30000">
                      <a:srgbClr val="353535"/>
                    </a:gs>
                  </a:gsLst>
                  <a:lin ang="5400000" scaled="0"/>
                </a:gradFill>
                <a:latin typeface="Segoe UI Semilight"/>
              </a:rPr>
              <a:t>booleans</a:t>
            </a:r>
            <a:r>
              <a:rPr lang="en-US" sz="3137" dirty="0">
                <a:gradFill>
                  <a:gsLst>
                    <a:gs pos="2917">
                      <a:srgbClr val="353535"/>
                    </a:gs>
                    <a:gs pos="30000">
                      <a:srgbClr val="353535"/>
                    </a:gs>
                  </a:gsLst>
                  <a:lin ang="5400000" scaled="0"/>
                </a:gradFill>
                <a:latin typeface="Segoe UI Semilight"/>
              </a:rPr>
              <a:t>, </a:t>
            </a:r>
            <a:r>
              <a:rPr lang="en-US" sz="3137" dirty="0" err="1">
                <a:gradFill>
                  <a:gsLst>
                    <a:gs pos="2917">
                      <a:srgbClr val="353535"/>
                    </a:gs>
                    <a:gs pos="30000">
                      <a:srgbClr val="353535"/>
                    </a:gs>
                  </a:gsLst>
                  <a:lin ang="5400000" scaled="0"/>
                </a:gradFill>
                <a:latin typeface="Segoe UI Semilight"/>
              </a:rPr>
              <a:t>etc</a:t>
            </a:r>
            <a:r>
              <a:rPr lang="en-US" sz="3137" dirty="0">
                <a:gradFill>
                  <a:gsLst>
                    <a:gs pos="2917">
                      <a:srgbClr val="353535"/>
                    </a:gs>
                    <a:gs pos="30000">
                      <a:srgbClr val="353535"/>
                    </a:gs>
                  </a:gsLst>
                  <a:lin ang="5400000" scaled="0"/>
                </a:gradFill>
                <a:latin typeface="Segoe UI Semilight"/>
              </a:rPr>
              <a:t>…</a:t>
            </a:r>
          </a:p>
        </p:txBody>
      </p:sp>
      <p:sp>
        <p:nvSpPr>
          <p:cNvPr id="12" name="TextBox 11">
            <a:extLst>
              <a:ext uri="{FF2B5EF4-FFF2-40B4-BE49-F238E27FC236}">
                <a16:creationId xmlns:a16="http://schemas.microsoft.com/office/drawing/2014/main" id="{A61E021B-C205-42F6-82AE-2D5C4855ACB8}"/>
              </a:ext>
            </a:extLst>
          </p:cNvPr>
          <p:cNvSpPr txBox="1"/>
          <p:nvPr/>
        </p:nvSpPr>
        <p:spPr>
          <a:xfrm>
            <a:off x="278766" y="5629196"/>
            <a:ext cx="5667829"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Useful for passing this Array to another action </a:t>
            </a:r>
          </a:p>
        </p:txBody>
      </p:sp>
      <p:sp>
        <p:nvSpPr>
          <p:cNvPr id="13" name="TextBox 12">
            <a:extLst>
              <a:ext uri="{FF2B5EF4-FFF2-40B4-BE49-F238E27FC236}">
                <a16:creationId xmlns:a16="http://schemas.microsoft.com/office/drawing/2014/main" id="{449A4DBF-0BF7-4F9F-A003-2C5C0E6C25BD}"/>
              </a:ext>
            </a:extLst>
          </p:cNvPr>
          <p:cNvSpPr txBox="1"/>
          <p:nvPr/>
        </p:nvSpPr>
        <p:spPr>
          <a:xfrm>
            <a:off x="6394808" y="5629196"/>
            <a:ext cx="5797192"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Useful for getting a simple list, for example, of email addresses</a:t>
            </a:r>
          </a:p>
        </p:txBody>
      </p:sp>
      <p:pic>
        <p:nvPicPr>
          <p:cNvPr id="14" name="Picture 13">
            <a:extLst>
              <a:ext uri="{FF2B5EF4-FFF2-40B4-BE49-F238E27FC236}">
                <a16:creationId xmlns:a16="http://schemas.microsoft.com/office/drawing/2014/main" id="{CCC522EC-3B03-4E76-93FC-95602FD548A7}"/>
              </a:ext>
            </a:extLst>
          </p:cNvPr>
          <p:cNvPicPr>
            <a:picLocks noChangeAspect="1"/>
          </p:cNvPicPr>
          <p:nvPr/>
        </p:nvPicPr>
        <p:blipFill>
          <a:blip r:embed="rId4"/>
          <a:stretch>
            <a:fillRect/>
          </a:stretch>
        </p:blipFill>
        <p:spPr>
          <a:xfrm>
            <a:off x="490995" y="3404764"/>
            <a:ext cx="5455600" cy="2092956"/>
          </a:xfrm>
          <a:prstGeom prst="rect">
            <a:avLst/>
          </a:prstGeom>
        </p:spPr>
      </p:pic>
      <p:pic>
        <p:nvPicPr>
          <p:cNvPr id="15" name="Picture 14">
            <a:extLst>
              <a:ext uri="{FF2B5EF4-FFF2-40B4-BE49-F238E27FC236}">
                <a16:creationId xmlns:a16="http://schemas.microsoft.com/office/drawing/2014/main" id="{C325242B-26E3-4454-A0AB-F21BEED0F92E}"/>
              </a:ext>
            </a:extLst>
          </p:cNvPr>
          <p:cNvPicPr>
            <a:picLocks noChangeAspect="1"/>
          </p:cNvPicPr>
          <p:nvPr/>
        </p:nvPicPr>
        <p:blipFill>
          <a:blip r:embed="rId5"/>
          <a:stretch>
            <a:fillRect/>
          </a:stretch>
        </p:blipFill>
        <p:spPr>
          <a:xfrm>
            <a:off x="6415947" y="3404764"/>
            <a:ext cx="5518786" cy="1698088"/>
          </a:xfrm>
          <a:prstGeom prst="rect">
            <a:avLst/>
          </a:prstGeom>
        </p:spPr>
      </p:pic>
    </p:spTree>
    <p:extLst>
      <p:ext uri="{BB962C8B-B14F-4D97-AF65-F5344CB8AC3E}">
        <p14:creationId xmlns:p14="http://schemas.microsoft.com/office/powerpoint/2010/main" val="12940594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78610D-510D-42E9-89E0-9F3F76E17131}"/>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Passing data into arrays</a:t>
            </a:r>
          </a:p>
        </p:txBody>
      </p:sp>
      <p:sp>
        <p:nvSpPr>
          <p:cNvPr id="7" name="Text Placeholder 2">
            <a:extLst>
              <a:ext uri="{FF2B5EF4-FFF2-40B4-BE49-F238E27FC236}">
                <a16:creationId xmlns:a16="http://schemas.microsoft.com/office/drawing/2014/main" id="{C093EE6D-08B7-4476-B19D-83826B8DFF54}"/>
              </a:ext>
            </a:extLst>
          </p:cNvPr>
          <p:cNvSpPr txBox="1">
            <a:spLocks/>
          </p:cNvSpPr>
          <p:nvPr/>
        </p:nvSpPr>
        <p:spPr>
          <a:xfrm>
            <a:off x="388938" y="1187450"/>
            <a:ext cx="11803062"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Can hardcode a list – or – have the list be dynamic at runtime</a:t>
            </a:r>
            <a:endParaRPr lang="en-US" dirty="0"/>
          </a:p>
        </p:txBody>
      </p:sp>
      <p:pic>
        <p:nvPicPr>
          <p:cNvPr id="8" name="Picture 7">
            <a:extLst>
              <a:ext uri="{FF2B5EF4-FFF2-40B4-BE49-F238E27FC236}">
                <a16:creationId xmlns:a16="http://schemas.microsoft.com/office/drawing/2014/main" id="{96465016-F952-4EF1-938B-561B680E9722}"/>
              </a:ext>
            </a:extLst>
          </p:cNvPr>
          <p:cNvPicPr>
            <a:picLocks noChangeAspect="1"/>
          </p:cNvPicPr>
          <p:nvPr/>
        </p:nvPicPr>
        <p:blipFill>
          <a:blip r:embed="rId2"/>
          <a:stretch>
            <a:fillRect/>
          </a:stretch>
        </p:blipFill>
        <p:spPr>
          <a:xfrm>
            <a:off x="195378" y="3727809"/>
            <a:ext cx="5794052" cy="2610783"/>
          </a:xfrm>
          <a:prstGeom prst="rect">
            <a:avLst/>
          </a:prstGeom>
        </p:spPr>
      </p:pic>
      <p:pic>
        <p:nvPicPr>
          <p:cNvPr id="9" name="Picture 8">
            <a:extLst>
              <a:ext uri="{FF2B5EF4-FFF2-40B4-BE49-F238E27FC236}">
                <a16:creationId xmlns:a16="http://schemas.microsoft.com/office/drawing/2014/main" id="{AD454EE6-06EC-41FB-94FC-A145D092A9CB}"/>
              </a:ext>
            </a:extLst>
          </p:cNvPr>
          <p:cNvPicPr>
            <a:picLocks noChangeAspect="1"/>
          </p:cNvPicPr>
          <p:nvPr/>
        </p:nvPicPr>
        <p:blipFill>
          <a:blip r:embed="rId3"/>
          <a:stretch>
            <a:fillRect/>
          </a:stretch>
        </p:blipFill>
        <p:spPr>
          <a:xfrm>
            <a:off x="6096842" y="3727808"/>
            <a:ext cx="5808263" cy="2170258"/>
          </a:xfrm>
          <a:prstGeom prst="rect">
            <a:avLst/>
          </a:prstGeom>
        </p:spPr>
      </p:pic>
      <p:sp>
        <p:nvSpPr>
          <p:cNvPr id="10" name="TextBox 9">
            <a:extLst>
              <a:ext uri="{FF2B5EF4-FFF2-40B4-BE49-F238E27FC236}">
                <a16:creationId xmlns:a16="http://schemas.microsoft.com/office/drawing/2014/main" id="{89D44F86-24DF-43B6-805D-0E095AA9935B}"/>
              </a:ext>
            </a:extLst>
          </p:cNvPr>
          <p:cNvSpPr txBox="1"/>
          <p:nvPr/>
        </p:nvSpPr>
        <p:spPr>
          <a:xfrm>
            <a:off x="1240366" y="2097545"/>
            <a:ext cx="4407422" cy="1593115"/>
          </a:xfrm>
          <a:prstGeom prst="rect">
            <a:avLst/>
          </a:prstGeom>
          <a:noFill/>
        </p:spPr>
        <p:txBody>
          <a:bodyPr wrap="square" lIns="179285" tIns="143428" rIns="179285" bIns="143428" rtlCol="0">
            <a:spAutoFit/>
          </a:bodyPr>
          <a:lstStyle/>
          <a:p>
            <a:pPr>
              <a:lnSpc>
                <a:spcPct val="90000"/>
              </a:lnSpc>
              <a:spcAft>
                <a:spcPts val="588"/>
              </a:spcAft>
              <a:defRPr/>
            </a:pPr>
            <a:r>
              <a:rPr lang="en-US" sz="3137" dirty="0">
                <a:gradFill>
                  <a:gsLst>
                    <a:gs pos="2917">
                      <a:srgbClr val="353535"/>
                    </a:gs>
                    <a:gs pos="30000">
                      <a:srgbClr val="353535"/>
                    </a:gs>
                  </a:gsLst>
                  <a:lin ang="5400000" scaled="0"/>
                </a:gradFill>
                <a:latin typeface="Segoe UI Semilight"/>
              </a:rPr>
              <a:t>Fill in each property of the object and get one item created</a:t>
            </a:r>
          </a:p>
        </p:txBody>
      </p:sp>
      <p:pic>
        <p:nvPicPr>
          <p:cNvPr id="11" name="Picture 10">
            <a:extLst>
              <a:ext uri="{FF2B5EF4-FFF2-40B4-BE49-F238E27FC236}">
                <a16:creationId xmlns:a16="http://schemas.microsoft.com/office/drawing/2014/main" id="{33643EA1-2701-4EE5-8B22-6778DEE67384}"/>
              </a:ext>
            </a:extLst>
          </p:cNvPr>
          <p:cNvPicPr>
            <a:picLocks noChangeAspect="1"/>
          </p:cNvPicPr>
          <p:nvPr/>
        </p:nvPicPr>
        <p:blipFill>
          <a:blip r:embed="rId4"/>
          <a:stretch>
            <a:fillRect/>
          </a:stretch>
        </p:blipFill>
        <p:spPr>
          <a:xfrm>
            <a:off x="413051" y="2169296"/>
            <a:ext cx="580642" cy="580642"/>
          </a:xfrm>
          <a:prstGeom prst="rect">
            <a:avLst/>
          </a:prstGeom>
        </p:spPr>
      </p:pic>
      <p:pic>
        <p:nvPicPr>
          <p:cNvPr id="12" name="Picture 11">
            <a:extLst>
              <a:ext uri="{FF2B5EF4-FFF2-40B4-BE49-F238E27FC236}">
                <a16:creationId xmlns:a16="http://schemas.microsoft.com/office/drawing/2014/main" id="{7D564DC2-DF53-4AEF-8FEA-7445DD74E24D}"/>
              </a:ext>
            </a:extLst>
          </p:cNvPr>
          <p:cNvPicPr>
            <a:picLocks noChangeAspect="1"/>
          </p:cNvPicPr>
          <p:nvPr/>
        </p:nvPicPr>
        <p:blipFill>
          <a:blip r:embed="rId5"/>
          <a:stretch>
            <a:fillRect/>
          </a:stretch>
        </p:blipFill>
        <p:spPr>
          <a:xfrm>
            <a:off x="6440982" y="2143542"/>
            <a:ext cx="644305" cy="632149"/>
          </a:xfrm>
          <a:prstGeom prst="rect">
            <a:avLst/>
          </a:prstGeom>
        </p:spPr>
      </p:pic>
      <p:sp>
        <p:nvSpPr>
          <p:cNvPr id="13" name="TextBox 12">
            <a:extLst>
              <a:ext uri="{FF2B5EF4-FFF2-40B4-BE49-F238E27FC236}">
                <a16:creationId xmlns:a16="http://schemas.microsoft.com/office/drawing/2014/main" id="{4E49FFB2-2E2D-4EEE-9EC5-EA0CDF150511}"/>
              </a:ext>
            </a:extLst>
          </p:cNvPr>
          <p:cNvSpPr txBox="1"/>
          <p:nvPr/>
        </p:nvSpPr>
        <p:spPr>
          <a:xfrm>
            <a:off x="7515339" y="2097545"/>
            <a:ext cx="4547298" cy="1593115"/>
          </a:xfrm>
          <a:prstGeom prst="rect">
            <a:avLst/>
          </a:prstGeom>
          <a:noFill/>
        </p:spPr>
        <p:txBody>
          <a:bodyPr wrap="square" lIns="179285" tIns="143428" rIns="179285" bIns="143428" rtlCol="0">
            <a:spAutoFit/>
          </a:bodyPr>
          <a:lstStyle/>
          <a:p>
            <a:pPr>
              <a:lnSpc>
                <a:spcPct val="90000"/>
              </a:lnSpc>
              <a:spcAft>
                <a:spcPts val="588"/>
              </a:spcAft>
              <a:defRPr/>
            </a:pPr>
            <a:r>
              <a:rPr lang="en-US" sz="3137" dirty="0">
                <a:gradFill>
                  <a:gsLst>
                    <a:gs pos="2917">
                      <a:srgbClr val="353535"/>
                    </a:gs>
                    <a:gs pos="30000">
                      <a:srgbClr val="353535"/>
                    </a:gs>
                  </a:gsLst>
                  <a:lin ang="5400000" scaled="0"/>
                </a:gradFill>
                <a:latin typeface="Segoe UI Semilight"/>
              </a:rPr>
              <a:t>Need to pass in an Array that exactly matches the fields</a:t>
            </a:r>
          </a:p>
        </p:txBody>
      </p:sp>
    </p:spTree>
    <p:extLst>
      <p:ext uri="{BB962C8B-B14F-4D97-AF65-F5344CB8AC3E}">
        <p14:creationId xmlns:p14="http://schemas.microsoft.com/office/powerpoint/2010/main" val="937692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CBA67F-0B94-4EC7-AAAC-3E4CCDA096DB}"/>
              </a:ext>
            </a:extLst>
          </p:cNvPr>
          <p:cNvPicPr>
            <a:picLocks noChangeAspect="1"/>
          </p:cNvPicPr>
          <p:nvPr/>
        </p:nvPicPr>
        <p:blipFill rotWithShape="1">
          <a:blip r:embed="rId2"/>
          <a:srcRect l="31222" r="22595"/>
          <a:stretch/>
        </p:blipFill>
        <p:spPr>
          <a:xfrm>
            <a:off x="7440639" y="487"/>
            <a:ext cx="4751362" cy="6857027"/>
          </a:xfrm>
          <a:prstGeom prst="rect">
            <a:avLst/>
          </a:prstGeom>
        </p:spPr>
      </p:pic>
      <p:sp>
        <p:nvSpPr>
          <p:cNvPr id="7" name="Title 1">
            <a:extLst>
              <a:ext uri="{FF2B5EF4-FFF2-40B4-BE49-F238E27FC236}">
                <a16:creationId xmlns:a16="http://schemas.microsoft.com/office/drawing/2014/main" id="{2B710300-4E69-48B8-B4E3-5636DE63F5F7}"/>
              </a:ext>
            </a:extLst>
          </p:cNvPr>
          <p:cNvSpPr>
            <a:spLocks noGrp="1"/>
          </p:cNvSpPr>
          <p:nvPr>
            <p:ph type="title"/>
          </p:nvPr>
        </p:nvSpPr>
        <p:spPr>
          <a:xfrm>
            <a:off x="596120" y="401443"/>
            <a:ext cx="6705600" cy="1107996"/>
          </a:xfrm>
        </p:spPr>
        <p:txBody>
          <a:bodyPr>
            <a:noAutofit/>
          </a:bodyPr>
          <a:lstStyle/>
          <a:p>
            <a:r>
              <a:rPr lang="en-US" spc="-50" dirty="0">
                <a:ln w="3175">
                  <a:noFill/>
                </a:ln>
                <a:solidFill>
                  <a:schemeClr val="accent1"/>
                </a:solidFill>
                <a:latin typeface="+mn-lt"/>
                <a:ea typeface="+mn-ea"/>
                <a:cs typeface="Segoe UI" pitchFamily="34" charset="0"/>
              </a:rPr>
              <a:t>Checking list containment or duplicates</a:t>
            </a:r>
          </a:p>
        </p:txBody>
      </p:sp>
      <p:sp>
        <p:nvSpPr>
          <p:cNvPr id="8" name="Text Placeholder 2">
            <a:extLst>
              <a:ext uri="{FF2B5EF4-FFF2-40B4-BE49-F238E27FC236}">
                <a16:creationId xmlns:a16="http://schemas.microsoft.com/office/drawing/2014/main" id="{C2BF919F-7E5B-4E5D-B2C0-86F3B7995A2A}"/>
              </a:ext>
            </a:extLst>
          </p:cNvPr>
          <p:cNvSpPr>
            <a:spLocks noGrp="1"/>
          </p:cNvSpPr>
          <p:nvPr>
            <p:ph idx="1"/>
          </p:nvPr>
        </p:nvSpPr>
        <p:spPr>
          <a:xfrm>
            <a:off x="457201" y="1855894"/>
            <a:ext cx="6705600" cy="1809726"/>
          </a:xfrm>
        </p:spPr>
        <p:txBody>
          <a:bodyPr>
            <a:normAutofit lnSpcReduction="10000"/>
          </a:bodyPr>
          <a:lstStyle/>
          <a:p>
            <a:pPr>
              <a:lnSpc>
                <a:spcPct val="100000"/>
              </a:lnSpc>
            </a:pPr>
            <a:r>
              <a:rPr lang="en-US" dirty="0"/>
              <a:t>You can use the contains() expression to see if something is in an array</a:t>
            </a:r>
          </a:p>
          <a:p>
            <a:pPr>
              <a:lnSpc>
                <a:spcPct val="100000"/>
              </a:lnSpc>
            </a:pPr>
            <a:r>
              <a:rPr lang="en-US" dirty="0"/>
              <a:t>Use the union() function with the array twice to get a set of unique items</a:t>
            </a:r>
          </a:p>
        </p:txBody>
      </p:sp>
    </p:spTree>
    <p:extLst>
      <p:ext uri="{BB962C8B-B14F-4D97-AF65-F5344CB8AC3E}">
        <p14:creationId xmlns:p14="http://schemas.microsoft.com/office/powerpoint/2010/main" val="3453349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a:xfrm>
            <a:off x="486442" y="1961"/>
            <a:ext cx="9629469" cy="932730"/>
          </a:xfrm>
        </p:spPr>
        <p:txBody>
          <a:bodyPr/>
          <a:lstStyle/>
          <a:p>
            <a:r>
              <a:rPr lang="en-US" sz="3600" b="1" dirty="0">
                <a:solidFill>
                  <a:srgbClr val="7030A0"/>
                </a:solidFill>
                <a:latin typeface="+mn-lt"/>
                <a:ea typeface="+mn-ea"/>
                <a:cs typeface="+mn-cs"/>
              </a:rPr>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LOG.</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B60D1E-7739-4302-8098-497B3A93779B}"/>
              </a:ext>
            </a:extLst>
          </p:cNvPr>
          <p:cNvSpPr>
            <a:spLocks noGrp="1"/>
          </p:cNvSpPr>
          <p:nvPr>
            <p:ph type="title"/>
          </p:nvPr>
        </p:nvSpPr>
        <p:spPr>
          <a:xfrm>
            <a:off x="457201" y="234175"/>
            <a:ext cx="6705600" cy="553998"/>
          </a:xfrm>
        </p:spPr>
        <p:txBody>
          <a:bodyPr>
            <a:noAutofit/>
          </a:bodyPr>
          <a:lstStyle/>
          <a:p>
            <a:r>
              <a:rPr lang="en-US" spc="-50" dirty="0">
                <a:ln w="3175">
                  <a:noFill/>
                </a:ln>
                <a:solidFill>
                  <a:schemeClr val="accent1"/>
                </a:solidFill>
                <a:latin typeface="+mn-lt"/>
                <a:ea typeface="+mn-ea"/>
                <a:cs typeface="Segoe UI" pitchFamily="34" charset="0"/>
              </a:rPr>
              <a:t>Variables</a:t>
            </a:r>
          </a:p>
        </p:txBody>
      </p:sp>
      <p:sp>
        <p:nvSpPr>
          <p:cNvPr id="7" name="Text Placeholder 2">
            <a:extLst>
              <a:ext uri="{FF2B5EF4-FFF2-40B4-BE49-F238E27FC236}">
                <a16:creationId xmlns:a16="http://schemas.microsoft.com/office/drawing/2014/main" id="{72113F5B-8F5B-4D04-94FA-B54508C68E91}"/>
              </a:ext>
            </a:extLst>
          </p:cNvPr>
          <p:cNvSpPr>
            <a:spLocks noGrp="1"/>
          </p:cNvSpPr>
          <p:nvPr>
            <p:ph idx="1"/>
          </p:nvPr>
        </p:nvSpPr>
        <p:spPr>
          <a:xfrm>
            <a:off x="457201" y="1126551"/>
            <a:ext cx="6705600" cy="5133713"/>
          </a:xfrm>
        </p:spPr>
        <p:txBody>
          <a:bodyPr>
            <a:normAutofit lnSpcReduction="10000"/>
          </a:bodyPr>
          <a:lstStyle/>
          <a:p>
            <a:r>
              <a:rPr lang="en-US" dirty="0"/>
              <a:t>Define the type and initialize the variable before you use it.</a:t>
            </a:r>
          </a:p>
          <a:p>
            <a:endParaRPr lang="en-US" dirty="0"/>
          </a:p>
          <a:p>
            <a:r>
              <a:rPr lang="en-US" dirty="0"/>
              <a:t>Useful for:</a:t>
            </a:r>
          </a:p>
          <a:p>
            <a:pPr lvl="1"/>
            <a:r>
              <a:rPr lang="en-US" dirty="0"/>
              <a:t>Counters – you can increment or decrement variables</a:t>
            </a:r>
          </a:p>
          <a:p>
            <a:pPr lvl="1"/>
            <a:r>
              <a:rPr lang="en-US" dirty="0"/>
              <a:t>Append to arrays or strings</a:t>
            </a:r>
          </a:p>
          <a:p>
            <a:endParaRPr lang="en-US" dirty="0"/>
          </a:p>
          <a:p>
            <a:r>
              <a:rPr lang="en-US" dirty="0"/>
              <a:t>Set state, check it elsewhere in the flow</a:t>
            </a:r>
          </a:p>
          <a:p>
            <a:endParaRPr lang="en-US" dirty="0"/>
          </a:p>
          <a:p>
            <a:r>
              <a:rPr lang="en-US" dirty="0"/>
              <a:t>Simplify expressions – no need to keep checking object?[‘p1’]?[‘p2’]?[‘p3’]</a:t>
            </a:r>
          </a:p>
        </p:txBody>
      </p:sp>
      <p:pic>
        <p:nvPicPr>
          <p:cNvPr id="8" name="Picture 7">
            <a:extLst>
              <a:ext uri="{FF2B5EF4-FFF2-40B4-BE49-F238E27FC236}">
                <a16:creationId xmlns:a16="http://schemas.microsoft.com/office/drawing/2014/main" id="{D31AD600-F34F-49C8-9915-576471255DA4}"/>
              </a:ext>
            </a:extLst>
          </p:cNvPr>
          <p:cNvPicPr>
            <a:picLocks noChangeAspect="1"/>
          </p:cNvPicPr>
          <p:nvPr/>
        </p:nvPicPr>
        <p:blipFill>
          <a:blip r:embed="rId2"/>
          <a:stretch>
            <a:fillRect/>
          </a:stretch>
        </p:blipFill>
        <p:spPr>
          <a:xfrm>
            <a:off x="7739445" y="1541606"/>
            <a:ext cx="4321960" cy="3774789"/>
          </a:xfrm>
          <a:prstGeom prst="rect">
            <a:avLst/>
          </a:prstGeom>
        </p:spPr>
      </p:pic>
    </p:spTree>
    <p:extLst>
      <p:ext uri="{BB962C8B-B14F-4D97-AF65-F5344CB8AC3E}">
        <p14:creationId xmlns:p14="http://schemas.microsoft.com/office/powerpoint/2010/main" val="19615370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659066-DF07-4CCD-96CC-CD60C2285EE6}"/>
              </a:ext>
            </a:extLst>
          </p:cNvPr>
          <p:cNvSpPr>
            <a:spLocks noGrp="1"/>
          </p:cNvSpPr>
          <p:nvPr>
            <p:ph type="title"/>
          </p:nvPr>
        </p:nvSpPr>
        <p:spPr>
          <a:xfrm>
            <a:off x="546410" y="412595"/>
            <a:ext cx="6705600" cy="553998"/>
          </a:xfrm>
        </p:spPr>
        <p:txBody>
          <a:bodyPr>
            <a:noAutofit/>
          </a:bodyPr>
          <a:lstStyle/>
          <a:p>
            <a:r>
              <a:rPr lang="en-US" spc="-50" dirty="0">
                <a:ln w="3175">
                  <a:noFill/>
                </a:ln>
                <a:solidFill>
                  <a:schemeClr val="accent1"/>
                </a:solidFill>
                <a:latin typeface="+mn-lt"/>
                <a:ea typeface="+mn-ea"/>
                <a:cs typeface="Segoe UI" pitchFamily="34" charset="0"/>
              </a:rPr>
              <a:t>Escaping rules</a:t>
            </a:r>
          </a:p>
        </p:txBody>
      </p:sp>
      <p:sp>
        <p:nvSpPr>
          <p:cNvPr id="7" name="Text Placeholder 2">
            <a:extLst>
              <a:ext uri="{FF2B5EF4-FFF2-40B4-BE49-F238E27FC236}">
                <a16:creationId xmlns:a16="http://schemas.microsoft.com/office/drawing/2014/main" id="{DB80BE3F-50F0-4E26-9A87-DCEE67C72583}"/>
              </a:ext>
            </a:extLst>
          </p:cNvPr>
          <p:cNvSpPr>
            <a:spLocks noGrp="1"/>
          </p:cNvSpPr>
          <p:nvPr>
            <p:ph idx="1"/>
          </p:nvPr>
        </p:nvSpPr>
        <p:spPr>
          <a:xfrm>
            <a:off x="546410" y="1301896"/>
            <a:ext cx="11452302" cy="5002106"/>
          </a:xfrm>
        </p:spPr>
        <p:txBody>
          <a:bodyPr>
            <a:noAutofit/>
          </a:bodyPr>
          <a:lstStyle/>
          <a:p>
            <a:pPr marL="0" indent="0">
              <a:lnSpc>
                <a:spcPct val="100000"/>
              </a:lnSpc>
              <a:buNone/>
            </a:pPr>
            <a:r>
              <a:rPr lang="en-US" sz="2000" dirty="0"/>
              <a:t>When you directly are using the expression language you may need to escape certain characters</a:t>
            </a:r>
          </a:p>
          <a:p>
            <a:pPr>
              <a:lnSpc>
                <a:spcPct val="100000"/>
              </a:lnSpc>
            </a:pPr>
            <a:endParaRPr lang="en-US" sz="2000" dirty="0"/>
          </a:p>
          <a:p>
            <a:pPr marL="0" indent="0" defTabSz="914367">
              <a:lnSpc>
                <a:spcPct val="100000"/>
              </a:lnSpc>
              <a:buNone/>
              <a:defRPr/>
            </a:pPr>
            <a:r>
              <a:rPr lang="en-US" sz="2000" dirty="0"/>
              <a:t>Using strings with a single quote character:</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@substring('</a:t>
            </a:r>
            <a:r>
              <a:rPr lang="en-US" sz="2000" dirty="0" err="1">
                <a:gradFill>
                  <a:gsLst>
                    <a:gs pos="1250">
                      <a:srgbClr val="353535"/>
                    </a:gs>
                    <a:gs pos="100000">
                      <a:srgbClr val="353535"/>
                    </a:gs>
                  </a:gsLst>
                  <a:lin ang="5400000" scaled="0"/>
                </a:gradFill>
                <a:latin typeface="Consolas" panose="020B0609020204030204" pitchFamily="49" charset="0"/>
              </a:rPr>
              <a:t>It''s</a:t>
            </a:r>
            <a:r>
              <a:rPr lang="en-US" sz="2000" dirty="0">
                <a:gradFill>
                  <a:gsLst>
                    <a:gs pos="1250">
                      <a:srgbClr val="353535"/>
                    </a:gs>
                    <a:gs pos="100000">
                      <a:srgbClr val="353535"/>
                    </a:gs>
                  </a:gsLst>
                  <a:lin ang="5400000" scaled="0"/>
                </a:gradFill>
                <a:latin typeface="Consolas" panose="020B0609020204030204" pitchFamily="49" charset="0"/>
              </a:rPr>
              <a:t> A Great Day!',1,5)</a:t>
            </a: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Using spaces in action names:</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@body('</a:t>
            </a:r>
            <a:r>
              <a:rPr lang="en-US" sz="2000" dirty="0" err="1">
                <a:gradFill>
                  <a:gsLst>
                    <a:gs pos="1250">
                      <a:srgbClr val="353535"/>
                    </a:gs>
                    <a:gs pos="100000">
                      <a:srgbClr val="353535"/>
                    </a:gs>
                  </a:gsLst>
                  <a:lin ang="5400000" scaled="0"/>
                </a:gradFill>
                <a:latin typeface="Consolas" panose="020B0609020204030204" pitchFamily="49" charset="0"/>
              </a:rPr>
              <a:t>Name_with_spaces</a:t>
            </a:r>
            <a:r>
              <a:rPr lang="en-US" sz="2000" dirty="0">
                <a:gradFill>
                  <a:gsLst>
                    <a:gs pos="1250">
                      <a:srgbClr val="353535"/>
                    </a:gs>
                    <a:gs pos="100000">
                      <a:srgbClr val="353535"/>
                    </a:gs>
                  </a:gsLst>
                  <a:lin ang="5400000" scaled="0"/>
                </a:gradFill>
                <a:latin typeface="Consolas" panose="020B0609020204030204" pitchFamily="49" charset="0"/>
              </a:rPr>
              <a:t>')</a:t>
            </a: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Building an object you need to escape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	"@@</a:t>
            </a:r>
            <a:r>
              <a:rPr lang="en-US" dirty="0" err="1">
                <a:gradFill>
                  <a:gsLst>
                    <a:gs pos="1250">
                      <a:srgbClr val="353535"/>
                    </a:gs>
                    <a:gs pos="100000">
                      <a:srgbClr val="353535"/>
                    </a:gs>
                  </a:gsLst>
                  <a:lin ang="5400000" scaled="0"/>
                </a:gradFill>
                <a:latin typeface="Consolas" panose="020B0609020204030204" pitchFamily="49" charset="0"/>
              </a:rPr>
              <a:t>Odata.type</a:t>
            </a:r>
            <a:r>
              <a:rPr lang="en-US" dirty="0">
                <a:gradFill>
                  <a:gsLst>
                    <a:gs pos="1250">
                      <a:srgbClr val="353535"/>
                    </a:gs>
                    <a:gs pos="100000">
                      <a:srgbClr val="353535"/>
                    </a:gs>
                  </a:gsLst>
                  <a:lin ang="5400000" scaled="0"/>
                </a:gradFill>
                <a:latin typeface="Consolas" panose="020B0609020204030204" pitchFamily="49" charset="0"/>
              </a:rPr>
              <a:t>" :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p:txBody>
      </p:sp>
    </p:spTree>
    <p:extLst>
      <p:ext uri="{BB962C8B-B14F-4D97-AF65-F5344CB8AC3E}">
        <p14:creationId xmlns:p14="http://schemas.microsoft.com/office/powerpoint/2010/main" val="18029783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4</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lnSpcReduction="10000"/>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Introducing Microsoft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your first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Learn to use the Microsoft Flow mobile app</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Receive text and email notifications from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Copy files with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recurring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Post tweets with Microsoft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team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Troubleshoot flows</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066363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Control flow and action settings</a:t>
            </a:r>
          </a:p>
        </p:txBody>
      </p:sp>
    </p:spTree>
    <p:extLst>
      <p:ext uri="{BB962C8B-B14F-4D97-AF65-F5344CB8AC3E}">
        <p14:creationId xmlns:p14="http://schemas.microsoft.com/office/powerpoint/2010/main" val="113255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E9485F3-C684-4AC1-8EDD-9E8289221DFF}"/>
              </a:ext>
            </a:extLst>
          </p:cNvPr>
          <p:cNvSpPr>
            <a:spLocks noGrp="1"/>
          </p:cNvSpPr>
          <p:nvPr>
            <p:ph type="title"/>
          </p:nvPr>
        </p:nvSpPr>
        <p:spPr>
          <a:xfrm>
            <a:off x="457201" y="394100"/>
            <a:ext cx="6705600" cy="553998"/>
          </a:xfrm>
        </p:spPr>
        <p:txBody>
          <a:bodyPr>
            <a:noAutofit/>
          </a:bodyPr>
          <a:lstStyle/>
          <a:p>
            <a:r>
              <a:rPr lang="en-US" spc="-50" dirty="0">
                <a:ln w="3175">
                  <a:noFill/>
                </a:ln>
                <a:solidFill>
                  <a:schemeClr val="accent1"/>
                </a:solidFill>
                <a:latin typeface="+mn-lt"/>
                <a:ea typeface="+mn-ea"/>
                <a:cs typeface="Segoe UI" pitchFamily="34" charset="0"/>
              </a:rPr>
              <a:t>Parallel execution</a:t>
            </a:r>
          </a:p>
        </p:txBody>
      </p:sp>
      <p:sp>
        <p:nvSpPr>
          <p:cNvPr id="7" name="Text Placeholder 2">
            <a:extLst>
              <a:ext uri="{FF2B5EF4-FFF2-40B4-BE49-F238E27FC236}">
                <a16:creationId xmlns:a16="http://schemas.microsoft.com/office/drawing/2014/main" id="{07906376-2481-45B2-AB71-6B10D0BC16F0}"/>
              </a:ext>
            </a:extLst>
          </p:cNvPr>
          <p:cNvSpPr>
            <a:spLocks noGrp="1"/>
          </p:cNvSpPr>
          <p:nvPr>
            <p:ph idx="1"/>
          </p:nvPr>
        </p:nvSpPr>
        <p:spPr>
          <a:xfrm>
            <a:off x="457201" y="1462480"/>
            <a:ext cx="6705600" cy="2326791"/>
          </a:xfrm>
        </p:spPr>
        <p:txBody>
          <a:bodyPr/>
          <a:lstStyle/>
          <a:p>
            <a:r>
              <a:rPr lang="en-US" dirty="0"/>
              <a:t>For actions select  Add parallel branch from the      above the action</a:t>
            </a:r>
          </a:p>
          <a:p>
            <a:endParaRPr lang="en-US" dirty="0"/>
          </a:p>
          <a:p>
            <a:r>
              <a:rPr lang="en-US" dirty="0"/>
              <a:t>Inside of an </a:t>
            </a:r>
            <a:r>
              <a:rPr lang="en-US" i="1" dirty="0"/>
              <a:t>Apply to each</a:t>
            </a:r>
            <a:r>
              <a:rPr lang="en-US" dirty="0"/>
              <a:t> you can control parallelism</a:t>
            </a:r>
            <a:endParaRPr lang="en-US" i="1" dirty="0"/>
          </a:p>
        </p:txBody>
      </p:sp>
      <p:pic>
        <p:nvPicPr>
          <p:cNvPr id="8" name="Picture 7">
            <a:extLst>
              <a:ext uri="{FF2B5EF4-FFF2-40B4-BE49-F238E27FC236}">
                <a16:creationId xmlns:a16="http://schemas.microsoft.com/office/drawing/2014/main" id="{00A46299-7A39-4BB1-8395-E0193F3A308B}"/>
              </a:ext>
            </a:extLst>
          </p:cNvPr>
          <p:cNvPicPr>
            <a:picLocks noChangeAspect="1"/>
          </p:cNvPicPr>
          <p:nvPr/>
        </p:nvPicPr>
        <p:blipFill>
          <a:blip r:embed="rId2"/>
          <a:stretch>
            <a:fillRect/>
          </a:stretch>
        </p:blipFill>
        <p:spPr>
          <a:xfrm>
            <a:off x="8543458" y="381477"/>
            <a:ext cx="2750295" cy="2949282"/>
          </a:xfrm>
          <a:prstGeom prst="rect">
            <a:avLst/>
          </a:prstGeom>
        </p:spPr>
      </p:pic>
      <p:pic>
        <p:nvPicPr>
          <p:cNvPr id="9" name="Picture 8">
            <a:extLst>
              <a:ext uri="{FF2B5EF4-FFF2-40B4-BE49-F238E27FC236}">
                <a16:creationId xmlns:a16="http://schemas.microsoft.com/office/drawing/2014/main" id="{70971A84-608A-476C-9BC8-454C1157B607}"/>
              </a:ext>
            </a:extLst>
          </p:cNvPr>
          <p:cNvPicPr>
            <a:picLocks noChangeAspect="1"/>
          </p:cNvPicPr>
          <p:nvPr/>
        </p:nvPicPr>
        <p:blipFill>
          <a:blip r:embed="rId3"/>
          <a:stretch>
            <a:fillRect/>
          </a:stretch>
        </p:blipFill>
        <p:spPr>
          <a:xfrm>
            <a:off x="7735805" y="4026617"/>
            <a:ext cx="4296331" cy="2644143"/>
          </a:xfrm>
          <a:prstGeom prst="rect">
            <a:avLst/>
          </a:prstGeom>
        </p:spPr>
      </p:pic>
      <p:grpSp>
        <p:nvGrpSpPr>
          <p:cNvPr id="10" name="Group 9">
            <a:extLst>
              <a:ext uri="{FF2B5EF4-FFF2-40B4-BE49-F238E27FC236}">
                <a16:creationId xmlns:a16="http://schemas.microsoft.com/office/drawing/2014/main" id="{0ADBEEDD-B8B0-48B7-8AE1-49EC95EADD61}"/>
              </a:ext>
            </a:extLst>
          </p:cNvPr>
          <p:cNvGrpSpPr/>
          <p:nvPr/>
        </p:nvGrpSpPr>
        <p:grpSpPr>
          <a:xfrm>
            <a:off x="2105630" y="1937246"/>
            <a:ext cx="351172" cy="351172"/>
            <a:chOff x="3398837" y="1789991"/>
            <a:chExt cx="358214" cy="358214"/>
          </a:xfrm>
        </p:grpSpPr>
        <p:sp>
          <p:nvSpPr>
            <p:cNvPr id="11" name="Oval 10">
              <a:extLst>
                <a:ext uri="{FF2B5EF4-FFF2-40B4-BE49-F238E27FC236}">
                  <a16:creationId xmlns:a16="http://schemas.microsoft.com/office/drawing/2014/main" id="{2D96F217-1A46-4045-BB7F-AFF8B0F587CC}"/>
                </a:ext>
              </a:extLst>
            </p:cNvPr>
            <p:cNvSpPr/>
            <p:nvPr/>
          </p:nvSpPr>
          <p:spPr bwMode="auto">
            <a:xfrm>
              <a:off x="3398837" y="1789991"/>
              <a:ext cx="358214" cy="358214"/>
            </a:xfrm>
            <a:prstGeom prst="ellipse">
              <a:avLst/>
            </a:prstGeom>
            <a:ln w="28575">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Cross 11">
              <a:extLst>
                <a:ext uri="{FF2B5EF4-FFF2-40B4-BE49-F238E27FC236}">
                  <a16:creationId xmlns:a16="http://schemas.microsoft.com/office/drawing/2014/main" id="{694EDA57-271C-4D66-B82F-5BD24F097D19}"/>
                </a:ext>
              </a:extLst>
            </p:cNvPr>
            <p:cNvSpPr/>
            <p:nvPr/>
          </p:nvSpPr>
          <p:spPr bwMode="auto">
            <a:xfrm rot="5400000">
              <a:off x="3455506" y="1848011"/>
              <a:ext cx="244876" cy="244876"/>
            </a:xfrm>
            <a:prstGeom prst="plus">
              <a:avLst>
                <a:gd name="adj" fmla="val 46086"/>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 name="Picture 12">
            <a:extLst>
              <a:ext uri="{FF2B5EF4-FFF2-40B4-BE49-F238E27FC236}">
                <a16:creationId xmlns:a16="http://schemas.microsoft.com/office/drawing/2014/main" id="{692CB354-10E0-40D0-A528-BD10D02EE462}"/>
              </a:ext>
            </a:extLst>
          </p:cNvPr>
          <p:cNvPicPr>
            <a:picLocks noChangeAspect="1"/>
          </p:cNvPicPr>
          <p:nvPr/>
        </p:nvPicPr>
        <p:blipFill>
          <a:blip r:embed="rId4"/>
          <a:stretch>
            <a:fillRect/>
          </a:stretch>
        </p:blipFill>
        <p:spPr>
          <a:xfrm>
            <a:off x="1438277" y="4322523"/>
            <a:ext cx="4657724" cy="2348237"/>
          </a:xfrm>
          <a:prstGeom prst="rect">
            <a:avLst/>
          </a:prstGeom>
        </p:spPr>
      </p:pic>
    </p:spTree>
    <p:extLst>
      <p:ext uri="{BB962C8B-B14F-4D97-AF65-F5344CB8AC3E}">
        <p14:creationId xmlns:p14="http://schemas.microsoft.com/office/powerpoint/2010/main" val="4229934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CD552C-AE00-4062-8370-6232A3011630}"/>
              </a:ext>
            </a:extLst>
          </p:cNvPr>
          <p:cNvSpPr>
            <a:spLocks noGrp="1"/>
          </p:cNvSpPr>
          <p:nvPr>
            <p:ph type="title"/>
          </p:nvPr>
        </p:nvSpPr>
        <p:spPr>
          <a:xfrm>
            <a:off x="478107" y="332096"/>
            <a:ext cx="6705600" cy="553998"/>
          </a:xfrm>
        </p:spPr>
        <p:txBody>
          <a:bodyPr>
            <a:noAutofit/>
          </a:bodyPr>
          <a:lstStyle/>
          <a:p>
            <a:r>
              <a:rPr lang="en-US" spc="-50" dirty="0">
                <a:ln w="3175">
                  <a:noFill/>
                </a:ln>
                <a:solidFill>
                  <a:schemeClr val="accent1"/>
                </a:solidFill>
                <a:latin typeface="+mn-lt"/>
                <a:ea typeface="+mn-ea"/>
                <a:cs typeface="Segoe UI" pitchFamily="34" charset="0"/>
              </a:rPr>
              <a:t>Looping</a:t>
            </a:r>
          </a:p>
        </p:txBody>
      </p:sp>
      <p:sp>
        <p:nvSpPr>
          <p:cNvPr id="7" name="Text Placeholder 2">
            <a:extLst>
              <a:ext uri="{FF2B5EF4-FFF2-40B4-BE49-F238E27FC236}">
                <a16:creationId xmlns:a16="http://schemas.microsoft.com/office/drawing/2014/main" id="{6DEF13B0-40C1-42A6-A3AD-00967A39735A}"/>
              </a:ext>
            </a:extLst>
          </p:cNvPr>
          <p:cNvSpPr>
            <a:spLocks noGrp="1"/>
          </p:cNvSpPr>
          <p:nvPr>
            <p:ph idx="1"/>
          </p:nvPr>
        </p:nvSpPr>
        <p:spPr>
          <a:xfrm>
            <a:off x="457201" y="1855894"/>
            <a:ext cx="6705600" cy="2339102"/>
          </a:xfrm>
        </p:spPr>
        <p:txBody>
          <a:bodyPr/>
          <a:lstStyle/>
          <a:p>
            <a:r>
              <a:rPr lang="en-US" i="1" dirty="0"/>
              <a:t>Do until </a:t>
            </a:r>
            <a:r>
              <a:rPr lang="en-US" dirty="0"/>
              <a:t>- actions that you want to repeat until  a condition is met</a:t>
            </a:r>
          </a:p>
          <a:p>
            <a:pPr lvl="1"/>
            <a:r>
              <a:rPr lang="en-US" i="1" dirty="0"/>
              <a:t>Do</a:t>
            </a:r>
            <a:r>
              <a:rPr lang="en-US" dirty="0"/>
              <a:t> something </a:t>
            </a:r>
            <a:r>
              <a:rPr lang="en-US" i="1" dirty="0"/>
              <a:t>until</a:t>
            </a:r>
            <a:r>
              <a:rPr lang="en-US" dirty="0"/>
              <a:t> condition</a:t>
            </a:r>
          </a:p>
          <a:p>
            <a:pPr lvl="1"/>
            <a:r>
              <a:rPr lang="en-US" dirty="0"/>
              <a:t>i.e. </a:t>
            </a:r>
            <a:r>
              <a:rPr lang="en-US" i="1" dirty="0"/>
              <a:t>Do until </a:t>
            </a:r>
            <a:r>
              <a:rPr lang="en-US" dirty="0"/>
              <a:t>an approval is completed</a:t>
            </a:r>
          </a:p>
          <a:p>
            <a:pPr lvl="1"/>
            <a:r>
              <a:rPr lang="en-US" u="sng" dirty="0"/>
              <a:t>Caution: Executes at least once</a:t>
            </a:r>
          </a:p>
          <a:p>
            <a:pPr lvl="1"/>
            <a:endParaRPr lang="en-US" dirty="0"/>
          </a:p>
        </p:txBody>
      </p:sp>
      <p:grpSp>
        <p:nvGrpSpPr>
          <p:cNvPr id="8" name="Group 7">
            <a:extLst>
              <a:ext uri="{FF2B5EF4-FFF2-40B4-BE49-F238E27FC236}">
                <a16:creationId xmlns:a16="http://schemas.microsoft.com/office/drawing/2014/main" id="{A6F5785A-182C-4F9D-8AA6-1EA59D1BBDF1}"/>
              </a:ext>
            </a:extLst>
          </p:cNvPr>
          <p:cNvGrpSpPr/>
          <p:nvPr/>
        </p:nvGrpSpPr>
        <p:grpSpPr>
          <a:xfrm>
            <a:off x="7579418" y="67407"/>
            <a:ext cx="4272432" cy="6591193"/>
            <a:chOff x="7247926" y="68262"/>
            <a:chExt cx="4151329" cy="7150563"/>
          </a:xfrm>
        </p:grpSpPr>
        <p:cxnSp>
          <p:nvCxnSpPr>
            <p:cNvPr id="9" name="Connector: Elbow 8">
              <a:extLst>
                <a:ext uri="{FF2B5EF4-FFF2-40B4-BE49-F238E27FC236}">
                  <a16:creationId xmlns:a16="http://schemas.microsoft.com/office/drawing/2014/main" id="{0084AB53-38C3-48AC-A900-76A3B9F7E78D}"/>
                </a:ext>
              </a:extLst>
            </p:cNvPr>
            <p:cNvCxnSpPr>
              <a:cxnSpLocks/>
              <a:stCxn id="22" idx="3"/>
              <a:endCxn id="10" idx="3"/>
            </p:cNvCxnSpPr>
            <p:nvPr/>
          </p:nvCxnSpPr>
          <p:spPr>
            <a:xfrm flipH="1" flipV="1">
              <a:off x="10121194" y="376004"/>
              <a:ext cx="230636" cy="5370500"/>
            </a:xfrm>
            <a:prstGeom prst="bentConnector3">
              <a:avLst>
                <a:gd name="adj1" fmla="val -513122"/>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DB561345-8E21-4B89-91D5-91D7658CA901}"/>
                </a:ext>
              </a:extLst>
            </p:cNvPr>
            <p:cNvSpPr/>
            <p:nvPr/>
          </p:nvSpPr>
          <p:spPr bwMode="auto">
            <a:xfrm>
              <a:off x="8531503" y="6826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1 approval request</a:t>
              </a:r>
            </a:p>
          </p:txBody>
        </p:sp>
        <p:sp>
          <p:nvSpPr>
            <p:cNvPr id="11" name="Flowchart: Decision 10">
              <a:extLst>
                <a:ext uri="{FF2B5EF4-FFF2-40B4-BE49-F238E27FC236}">
                  <a16:creationId xmlns:a16="http://schemas.microsoft.com/office/drawing/2014/main" id="{C252864D-EC2C-4300-9218-65A7A83AAEE0}"/>
                </a:ext>
              </a:extLst>
            </p:cNvPr>
            <p:cNvSpPr/>
            <p:nvPr/>
          </p:nvSpPr>
          <p:spPr bwMode="auto">
            <a:xfrm>
              <a:off x="8571350" y="1085848"/>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1 Approved?</a:t>
              </a:r>
            </a:p>
          </p:txBody>
        </p:sp>
        <p:cxnSp>
          <p:nvCxnSpPr>
            <p:cNvPr id="12" name="Connector: Elbow 11">
              <a:extLst>
                <a:ext uri="{FF2B5EF4-FFF2-40B4-BE49-F238E27FC236}">
                  <a16:creationId xmlns:a16="http://schemas.microsoft.com/office/drawing/2014/main" id="{4C5E36F5-083A-4630-880A-14EBF5AD96EA}"/>
                </a:ext>
              </a:extLst>
            </p:cNvPr>
            <p:cNvCxnSpPr>
              <a:cxnSpLocks/>
              <a:stCxn id="10" idx="2"/>
              <a:endCxn id="11" idx="0"/>
            </p:cNvCxnSpPr>
            <p:nvPr/>
          </p:nvCxnSpPr>
          <p:spPr>
            <a:xfrm rot="16200000" flipH="1">
              <a:off x="9131070" y="879023"/>
              <a:ext cx="402103" cy="11545"/>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28ACF5-8132-41AE-8B54-839E3E890BF4}"/>
                </a:ext>
              </a:extLst>
            </p:cNvPr>
            <p:cNvSpPr/>
            <p:nvPr/>
          </p:nvSpPr>
          <p:spPr bwMode="auto">
            <a:xfrm>
              <a:off x="9671132" y="2364902"/>
              <a:ext cx="1728123"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cxnSp>
          <p:nvCxnSpPr>
            <p:cNvPr id="14" name="Connector: Elbow 13">
              <a:extLst>
                <a:ext uri="{FF2B5EF4-FFF2-40B4-BE49-F238E27FC236}">
                  <a16:creationId xmlns:a16="http://schemas.microsoft.com/office/drawing/2014/main" id="{4765E66C-14CE-4233-82D0-FE4D7157CEFE}"/>
                </a:ext>
              </a:extLst>
            </p:cNvPr>
            <p:cNvCxnSpPr>
              <a:cxnSpLocks/>
              <a:stCxn id="11" idx="3"/>
              <a:endCxn id="13" idx="0"/>
            </p:cNvCxnSpPr>
            <p:nvPr/>
          </p:nvCxnSpPr>
          <p:spPr>
            <a:xfrm>
              <a:off x="10104438" y="1571010"/>
              <a:ext cx="430756" cy="793892"/>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57DE995-5B67-4F05-A63E-D3EBA48E09D9}"/>
                </a:ext>
              </a:extLst>
            </p:cNvPr>
            <p:cNvSpPr/>
            <p:nvPr/>
          </p:nvSpPr>
          <p:spPr bwMode="auto">
            <a:xfrm>
              <a:off x="7551474" y="2050806"/>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2 approval request</a:t>
              </a:r>
            </a:p>
          </p:txBody>
        </p:sp>
        <p:cxnSp>
          <p:nvCxnSpPr>
            <p:cNvPr id="16" name="Connector: Elbow 15">
              <a:extLst>
                <a:ext uri="{FF2B5EF4-FFF2-40B4-BE49-F238E27FC236}">
                  <a16:creationId xmlns:a16="http://schemas.microsoft.com/office/drawing/2014/main" id="{7A1BC035-491E-43F1-83CD-AEEAFE9B1C4B}"/>
                </a:ext>
              </a:extLst>
            </p:cNvPr>
            <p:cNvCxnSpPr>
              <a:cxnSpLocks/>
              <a:stCxn id="11" idx="1"/>
              <a:endCxn id="15" idx="0"/>
            </p:cNvCxnSpPr>
            <p:nvPr/>
          </p:nvCxnSpPr>
          <p:spPr>
            <a:xfrm rot="10800000" flipV="1">
              <a:off x="8346321" y="1571009"/>
              <a:ext cx="225030" cy="47979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Flowchart: Decision 16">
              <a:extLst>
                <a:ext uri="{FF2B5EF4-FFF2-40B4-BE49-F238E27FC236}">
                  <a16:creationId xmlns:a16="http://schemas.microsoft.com/office/drawing/2014/main" id="{3F508F2C-65EA-4E8E-B1DA-04A758F2401C}"/>
                </a:ext>
              </a:extLst>
            </p:cNvPr>
            <p:cNvSpPr/>
            <p:nvPr/>
          </p:nvSpPr>
          <p:spPr bwMode="auto">
            <a:xfrm>
              <a:off x="7247926" y="3032235"/>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2 Approved?</a:t>
              </a:r>
            </a:p>
          </p:txBody>
        </p:sp>
        <p:sp>
          <p:nvSpPr>
            <p:cNvPr id="18" name="Rectangle 17">
              <a:extLst>
                <a:ext uri="{FF2B5EF4-FFF2-40B4-BE49-F238E27FC236}">
                  <a16:creationId xmlns:a16="http://schemas.microsoft.com/office/drawing/2014/main" id="{0A6CA6FE-924B-4439-9045-7552C90F2591}"/>
                </a:ext>
              </a:extLst>
            </p:cNvPr>
            <p:cNvSpPr/>
            <p:nvPr/>
          </p:nvSpPr>
          <p:spPr bwMode="auto">
            <a:xfrm>
              <a:off x="8131321" y="4118177"/>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sp>
          <p:nvSpPr>
            <p:cNvPr id="19" name="Rectangle 18">
              <a:extLst>
                <a:ext uri="{FF2B5EF4-FFF2-40B4-BE49-F238E27FC236}">
                  <a16:creationId xmlns:a16="http://schemas.microsoft.com/office/drawing/2014/main" id="{AA8F7846-6DB2-451A-A882-218E5030EE6C}"/>
                </a:ext>
              </a:extLst>
            </p:cNvPr>
            <p:cNvSpPr/>
            <p:nvPr/>
          </p:nvSpPr>
          <p:spPr bwMode="auto">
            <a:xfrm>
              <a:off x="8624442" y="660334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Mark document as approved</a:t>
              </a:r>
            </a:p>
          </p:txBody>
        </p:sp>
        <p:cxnSp>
          <p:nvCxnSpPr>
            <p:cNvPr id="20" name="Connector: Elbow 19">
              <a:extLst>
                <a:ext uri="{FF2B5EF4-FFF2-40B4-BE49-F238E27FC236}">
                  <a16:creationId xmlns:a16="http://schemas.microsoft.com/office/drawing/2014/main" id="{A1DB27AC-22BD-4778-8D77-4D7D29034E75}"/>
                </a:ext>
              </a:extLst>
            </p:cNvPr>
            <p:cNvCxnSpPr>
              <a:cxnSpLocks/>
              <a:stCxn id="15" idx="2"/>
              <a:endCxn id="17" idx="0"/>
            </p:cNvCxnSpPr>
            <p:nvPr/>
          </p:nvCxnSpPr>
          <p:spPr>
            <a:xfrm rot="5400000">
              <a:off x="7997422" y="2683337"/>
              <a:ext cx="365946" cy="331849"/>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751B824-6A2B-48D8-97CF-F5223749440D}"/>
                </a:ext>
              </a:extLst>
            </p:cNvPr>
            <p:cNvCxnSpPr>
              <a:cxnSpLocks/>
              <a:stCxn id="17" idx="3"/>
              <a:endCxn id="18" idx="0"/>
            </p:cNvCxnSpPr>
            <p:nvPr/>
          </p:nvCxnSpPr>
          <p:spPr>
            <a:xfrm>
              <a:off x="8781013" y="3517398"/>
              <a:ext cx="145153" cy="600779"/>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Flowchart: Decision 21">
              <a:extLst>
                <a:ext uri="{FF2B5EF4-FFF2-40B4-BE49-F238E27FC236}">
                  <a16:creationId xmlns:a16="http://schemas.microsoft.com/office/drawing/2014/main" id="{11FBA5B6-B549-4287-A6DC-682AC70C330F}"/>
                </a:ext>
              </a:extLst>
            </p:cNvPr>
            <p:cNvSpPr/>
            <p:nvPr/>
          </p:nvSpPr>
          <p:spPr bwMode="auto">
            <a:xfrm>
              <a:off x="8486746" y="5261341"/>
              <a:ext cx="1865084" cy="970324"/>
            </a:xfrm>
            <a:prstGeom prst="flowChartDecisio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Revisions completed?</a:t>
              </a:r>
            </a:p>
          </p:txBody>
        </p:sp>
        <p:cxnSp>
          <p:nvCxnSpPr>
            <p:cNvPr id="23" name="Connector: Elbow 22">
              <a:extLst>
                <a:ext uri="{FF2B5EF4-FFF2-40B4-BE49-F238E27FC236}">
                  <a16:creationId xmlns:a16="http://schemas.microsoft.com/office/drawing/2014/main" id="{C67E3D05-3747-4D56-AA03-8A2FF10E1545}"/>
                </a:ext>
              </a:extLst>
            </p:cNvPr>
            <p:cNvCxnSpPr>
              <a:cxnSpLocks/>
              <a:stCxn id="17" idx="2"/>
              <a:endCxn id="22" idx="1"/>
            </p:cNvCxnSpPr>
            <p:nvPr/>
          </p:nvCxnSpPr>
          <p:spPr>
            <a:xfrm rot="16200000" flipH="1">
              <a:off x="7378636" y="4638392"/>
              <a:ext cx="1743945" cy="47227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1E51BB0-F9E7-4D1D-97B9-E7BAD82F03B8}"/>
                </a:ext>
              </a:extLst>
            </p:cNvPr>
            <p:cNvCxnSpPr>
              <a:cxnSpLocks/>
              <a:stCxn id="22" idx="2"/>
              <a:endCxn id="19" idx="0"/>
            </p:cNvCxnSpPr>
            <p:nvPr/>
          </p:nvCxnSpPr>
          <p:spPr>
            <a:xfrm rot="5400000">
              <a:off x="9233451" y="6417503"/>
              <a:ext cx="371676" cy="1"/>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C14F2B6B-4CC8-4205-A71C-46626E3D9CEC}"/>
                </a:ext>
              </a:extLst>
            </p:cNvPr>
            <p:cNvCxnSpPr>
              <a:cxnSpLocks/>
              <a:stCxn id="13" idx="2"/>
              <a:endCxn id="22" idx="0"/>
            </p:cNvCxnSpPr>
            <p:nvPr/>
          </p:nvCxnSpPr>
          <p:spPr>
            <a:xfrm rot="5400000">
              <a:off x="8836764" y="3562911"/>
              <a:ext cx="2280955" cy="1115906"/>
            </a:xfrm>
            <a:prstGeom prst="bentConnector3">
              <a:avLst>
                <a:gd name="adj1" fmla="val 88001"/>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B52B32D-1718-42DE-8DB5-C50E5C865873}"/>
                </a:ext>
              </a:extLst>
            </p:cNvPr>
            <p:cNvCxnSpPr>
              <a:cxnSpLocks/>
              <a:stCxn id="18" idx="2"/>
              <a:endCxn id="22" idx="0"/>
            </p:cNvCxnSpPr>
            <p:nvPr/>
          </p:nvCxnSpPr>
          <p:spPr>
            <a:xfrm rot="16200000" flipH="1">
              <a:off x="8908887" y="4750939"/>
              <a:ext cx="527681" cy="493122"/>
            </a:xfrm>
            <a:prstGeom prst="bentConnector3">
              <a:avLst>
                <a:gd name="adj1" fmla="val 50000"/>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7E3F9CC4-5D5C-4B7A-BB09-543EE420A4A1}"/>
              </a:ext>
            </a:extLst>
          </p:cNvPr>
          <p:cNvPicPr>
            <a:picLocks noChangeAspect="1"/>
          </p:cNvPicPr>
          <p:nvPr/>
        </p:nvPicPr>
        <p:blipFill>
          <a:blip r:embed="rId2"/>
          <a:stretch>
            <a:fillRect/>
          </a:stretch>
        </p:blipFill>
        <p:spPr>
          <a:xfrm>
            <a:off x="7752822" y="1642990"/>
            <a:ext cx="4291797" cy="3030625"/>
          </a:xfrm>
          <a:prstGeom prst="rect">
            <a:avLst/>
          </a:prstGeom>
        </p:spPr>
      </p:pic>
    </p:spTree>
    <p:extLst>
      <p:ext uri="{BB962C8B-B14F-4D97-AF65-F5344CB8AC3E}">
        <p14:creationId xmlns:p14="http://schemas.microsoft.com/office/powerpoint/2010/main" val="97082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DBD1B9-8B79-4950-A022-C5581D0F13E8}"/>
              </a:ext>
            </a:extLst>
          </p:cNvPr>
          <p:cNvSpPr>
            <a:spLocks noGrp="1"/>
          </p:cNvSpPr>
          <p:nvPr>
            <p:ph type="title"/>
          </p:nvPr>
        </p:nvSpPr>
        <p:spPr>
          <a:xfrm>
            <a:off x="457201" y="698236"/>
            <a:ext cx="6705600" cy="553998"/>
          </a:xfrm>
        </p:spPr>
        <p:txBody>
          <a:bodyPr>
            <a:noAutofit/>
          </a:bodyPr>
          <a:lstStyle/>
          <a:p>
            <a:r>
              <a:rPr lang="en-US" spc="-50" dirty="0">
                <a:ln w="3175">
                  <a:noFill/>
                </a:ln>
                <a:solidFill>
                  <a:schemeClr val="accent1"/>
                </a:solidFill>
                <a:latin typeface="+mn-lt"/>
                <a:ea typeface="+mn-ea"/>
                <a:cs typeface="Segoe UI" pitchFamily="34" charset="0"/>
              </a:rPr>
              <a:t>Terminate flows</a:t>
            </a:r>
          </a:p>
        </p:txBody>
      </p:sp>
      <p:sp>
        <p:nvSpPr>
          <p:cNvPr id="7" name="Text Placeholder 2">
            <a:extLst>
              <a:ext uri="{FF2B5EF4-FFF2-40B4-BE49-F238E27FC236}">
                <a16:creationId xmlns:a16="http://schemas.microsoft.com/office/drawing/2014/main" id="{D4445582-1E47-4F93-8BC4-FADEBA6E2F9C}"/>
              </a:ext>
            </a:extLst>
          </p:cNvPr>
          <p:cNvSpPr>
            <a:spLocks noGrp="1"/>
          </p:cNvSpPr>
          <p:nvPr>
            <p:ph idx="1"/>
          </p:nvPr>
        </p:nvSpPr>
        <p:spPr>
          <a:xfrm>
            <a:off x="457201" y="1855894"/>
            <a:ext cx="6705600" cy="861774"/>
          </a:xfrm>
        </p:spPr>
        <p:txBody>
          <a:bodyPr/>
          <a:lstStyle/>
          <a:p>
            <a:r>
              <a:rPr lang="en-US"/>
              <a:t>You can use this action to avoid nested </a:t>
            </a:r>
            <a:br>
              <a:rPr lang="en-US"/>
            </a:br>
            <a:r>
              <a:rPr lang="en-US"/>
              <a:t>conditions by ending in the middle</a:t>
            </a:r>
            <a:endParaRPr lang="en-US" dirty="0"/>
          </a:p>
        </p:txBody>
      </p:sp>
      <p:pic>
        <p:nvPicPr>
          <p:cNvPr id="8" name="Picture 7">
            <a:extLst>
              <a:ext uri="{FF2B5EF4-FFF2-40B4-BE49-F238E27FC236}">
                <a16:creationId xmlns:a16="http://schemas.microsoft.com/office/drawing/2014/main" id="{9C0CC5DA-15CB-4F2C-BFAD-29AB7EA1041C}"/>
              </a:ext>
            </a:extLst>
          </p:cNvPr>
          <p:cNvPicPr>
            <a:picLocks noChangeAspect="1"/>
          </p:cNvPicPr>
          <p:nvPr/>
        </p:nvPicPr>
        <p:blipFill>
          <a:blip r:embed="rId2"/>
          <a:stretch>
            <a:fillRect/>
          </a:stretch>
        </p:blipFill>
        <p:spPr>
          <a:xfrm>
            <a:off x="269241" y="3370990"/>
            <a:ext cx="6723186" cy="2691991"/>
          </a:xfrm>
          <a:prstGeom prst="rect">
            <a:avLst/>
          </a:prstGeom>
        </p:spPr>
      </p:pic>
      <p:pic>
        <p:nvPicPr>
          <p:cNvPr id="9" name="Picture 8">
            <a:extLst>
              <a:ext uri="{FF2B5EF4-FFF2-40B4-BE49-F238E27FC236}">
                <a16:creationId xmlns:a16="http://schemas.microsoft.com/office/drawing/2014/main" id="{BC2BA28D-9F59-4958-9BC1-73BFBA340E42}"/>
              </a:ext>
            </a:extLst>
          </p:cNvPr>
          <p:cNvPicPr>
            <a:picLocks noChangeAspect="1"/>
          </p:cNvPicPr>
          <p:nvPr/>
        </p:nvPicPr>
        <p:blipFill>
          <a:blip r:embed="rId3"/>
          <a:stretch>
            <a:fillRect/>
          </a:stretch>
        </p:blipFill>
        <p:spPr>
          <a:xfrm>
            <a:off x="7847786" y="3114781"/>
            <a:ext cx="4076595" cy="3204408"/>
          </a:xfrm>
          <a:prstGeom prst="rect">
            <a:avLst/>
          </a:prstGeom>
        </p:spPr>
      </p:pic>
      <p:sp>
        <p:nvSpPr>
          <p:cNvPr id="10" name="arrow_15">
            <a:extLst>
              <a:ext uri="{FF2B5EF4-FFF2-40B4-BE49-F238E27FC236}">
                <a16:creationId xmlns:a16="http://schemas.microsoft.com/office/drawing/2014/main" id="{AB7817CE-AF7A-4EE3-B843-6D2DB87CE7EC}"/>
              </a:ext>
            </a:extLst>
          </p:cNvPr>
          <p:cNvSpPr>
            <a:spLocks noChangeAspect="1" noEditPoints="1"/>
          </p:cNvSpPr>
          <p:nvPr/>
        </p:nvSpPr>
        <p:spPr bwMode="auto">
          <a:xfrm>
            <a:off x="7260535" y="4537699"/>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grpSp>
        <p:nvGrpSpPr>
          <p:cNvPr id="11" name="Group 10">
            <a:extLst>
              <a:ext uri="{FF2B5EF4-FFF2-40B4-BE49-F238E27FC236}">
                <a16:creationId xmlns:a16="http://schemas.microsoft.com/office/drawing/2014/main" id="{1AF97A49-5350-4AD2-B326-086EED699B3B}"/>
              </a:ext>
            </a:extLst>
          </p:cNvPr>
          <p:cNvGrpSpPr/>
          <p:nvPr/>
        </p:nvGrpSpPr>
        <p:grpSpPr>
          <a:xfrm>
            <a:off x="9991224" y="3802511"/>
            <a:ext cx="1856836" cy="2332588"/>
            <a:chOff x="10191568" y="3878262"/>
            <a:chExt cx="1894069" cy="2379361"/>
          </a:xfrm>
        </p:grpSpPr>
        <p:pic>
          <p:nvPicPr>
            <p:cNvPr id="12" name="Picture 11">
              <a:extLst>
                <a:ext uri="{FF2B5EF4-FFF2-40B4-BE49-F238E27FC236}">
                  <a16:creationId xmlns:a16="http://schemas.microsoft.com/office/drawing/2014/main" id="{01068765-2346-4CE0-8DC3-273140DE9EE3}"/>
                </a:ext>
              </a:extLst>
            </p:cNvPr>
            <p:cNvPicPr>
              <a:picLocks noChangeAspect="1"/>
            </p:cNvPicPr>
            <p:nvPr/>
          </p:nvPicPr>
          <p:blipFill>
            <a:blip r:embed="rId4"/>
            <a:stretch>
              <a:fillRect/>
            </a:stretch>
          </p:blipFill>
          <p:spPr>
            <a:xfrm>
              <a:off x="10191568" y="3878262"/>
              <a:ext cx="1894069" cy="202936"/>
            </a:xfrm>
            <a:prstGeom prst="rect">
              <a:avLst/>
            </a:prstGeom>
          </p:spPr>
        </p:pic>
        <p:pic>
          <p:nvPicPr>
            <p:cNvPr id="13" name="Picture 12">
              <a:extLst>
                <a:ext uri="{FF2B5EF4-FFF2-40B4-BE49-F238E27FC236}">
                  <a16:creationId xmlns:a16="http://schemas.microsoft.com/office/drawing/2014/main" id="{9DCD7D0C-E081-47AC-AD30-2B3FB82CC471}"/>
                </a:ext>
              </a:extLst>
            </p:cNvPr>
            <p:cNvPicPr>
              <a:picLocks noChangeAspect="1"/>
            </p:cNvPicPr>
            <p:nvPr/>
          </p:nvPicPr>
          <p:blipFill>
            <a:blip r:embed="rId4"/>
            <a:stretch>
              <a:fillRect/>
            </a:stretch>
          </p:blipFill>
          <p:spPr>
            <a:xfrm>
              <a:off x="10191568" y="4945062"/>
              <a:ext cx="1894069" cy="202936"/>
            </a:xfrm>
            <a:prstGeom prst="rect">
              <a:avLst/>
            </a:prstGeom>
          </p:spPr>
        </p:pic>
        <p:pic>
          <p:nvPicPr>
            <p:cNvPr id="14" name="Picture 13">
              <a:extLst>
                <a:ext uri="{FF2B5EF4-FFF2-40B4-BE49-F238E27FC236}">
                  <a16:creationId xmlns:a16="http://schemas.microsoft.com/office/drawing/2014/main" id="{C8413E0A-B17E-4E74-9DF7-7D5F76120AE9}"/>
                </a:ext>
              </a:extLst>
            </p:cNvPr>
            <p:cNvPicPr>
              <a:picLocks noChangeAspect="1"/>
            </p:cNvPicPr>
            <p:nvPr/>
          </p:nvPicPr>
          <p:blipFill>
            <a:blip r:embed="rId4"/>
            <a:stretch>
              <a:fillRect/>
            </a:stretch>
          </p:blipFill>
          <p:spPr>
            <a:xfrm>
              <a:off x="10191568" y="6054687"/>
              <a:ext cx="1894069" cy="202936"/>
            </a:xfrm>
            <a:prstGeom prst="rect">
              <a:avLst/>
            </a:prstGeom>
          </p:spPr>
        </p:pic>
      </p:grpSp>
    </p:spTree>
    <p:extLst>
      <p:ext uri="{BB962C8B-B14F-4D97-AF65-F5344CB8AC3E}">
        <p14:creationId xmlns:p14="http://schemas.microsoft.com/office/powerpoint/2010/main" val="244738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C00CC1-2686-4A86-88BE-A87A4FA49D67}"/>
              </a:ext>
            </a:extLst>
          </p:cNvPr>
          <p:cNvSpPr>
            <a:spLocks noGrp="1"/>
          </p:cNvSpPr>
          <p:nvPr>
            <p:ph type="title"/>
          </p:nvPr>
        </p:nvSpPr>
        <p:spPr>
          <a:xfrm>
            <a:off x="457201" y="422010"/>
            <a:ext cx="6705600" cy="553998"/>
          </a:xfrm>
        </p:spPr>
        <p:txBody>
          <a:bodyPr>
            <a:noAutofit/>
          </a:bodyPr>
          <a:lstStyle/>
          <a:p>
            <a:r>
              <a:rPr lang="en-US" spc="-50" dirty="0">
                <a:ln w="3175">
                  <a:noFill/>
                </a:ln>
                <a:solidFill>
                  <a:schemeClr val="accent1"/>
                </a:solidFill>
                <a:latin typeface="+mn-lt"/>
                <a:ea typeface="+mn-ea"/>
                <a:cs typeface="Segoe UI" pitchFamily="34" charset="0"/>
              </a:rPr>
              <a:t>Asynchronous Actions</a:t>
            </a:r>
          </a:p>
        </p:txBody>
      </p:sp>
      <p:sp>
        <p:nvSpPr>
          <p:cNvPr id="7" name="Text Placeholder 2">
            <a:extLst>
              <a:ext uri="{FF2B5EF4-FFF2-40B4-BE49-F238E27FC236}">
                <a16:creationId xmlns:a16="http://schemas.microsoft.com/office/drawing/2014/main" id="{8254D8CE-B915-431F-AD9E-1DB2D83451E6}"/>
              </a:ext>
            </a:extLst>
          </p:cNvPr>
          <p:cNvSpPr>
            <a:spLocks noGrp="1"/>
          </p:cNvSpPr>
          <p:nvPr>
            <p:ph idx="1"/>
          </p:nvPr>
        </p:nvSpPr>
        <p:spPr>
          <a:xfrm>
            <a:off x="457201" y="1855894"/>
            <a:ext cx="6705600" cy="3742563"/>
          </a:xfrm>
        </p:spPr>
        <p:txBody>
          <a:bodyPr/>
          <a:lstStyle/>
          <a:p>
            <a:r>
              <a:rPr lang="en-US" dirty="0"/>
              <a:t>Any “trigger” can be in </a:t>
            </a:r>
            <a:br>
              <a:rPr lang="en-US" dirty="0"/>
            </a:br>
            <a:r>
              <a:rPr lang="en-US" dirty="0"/>
              <a:t>the middle of a Flow as well</a:t>
            </a:r>
          </a:p>
          <a:p>
            <a:pPr lvl="1"/>
            <a:r>
              <a:rPr lang="en-US" dirty="0"/>
              <a:t>For example, create a flow </a:t>
            </a:r>
            <a:br>
              <a:rPr lang="en-US" dirty="0"/>
            </a:br>
            <a:r>
              <a:rPr lang="en-US" dirty="0"/>
              <a:t>that waits for a reply to a </a:t>
            </a:r>
            <a:br>
              <a:rPr lang="en-US" dirty="0"/>
            </a:br>
            <a:r>
              <a:rPr lang="en-US" dirty="0"/>
              <a:t>certain thread in the middle</a:t>
            </a:r>
          </a:p>
          <a:p>
            <a:r>
              <a:rPr lang="en-US" dirty="0"/>
              <a:t>You probably want to configure </a:t>
            </a:r>
            <a:br>
              <a:rPr lang="en-US" dirty="0"/>
            </a:br>
            <a:r>
              <a:rPr lang="en-US" dirty="0"/>
              <a:t>a Time Out and handle that case</a:t>
            </a:r>
          </a:p>
          <a:p>
            <a:r>
              <a:rPr lang="en-US" dirty="0"/>
              <a:t>Do-Until might also be needed if other unrelated events may trigger</a:t>
            </a:r>
          </a:p>
        </p:txBody>
      </p:sp>
      <p:pic>
        <p:nvPicPr>
          <p:cNvPr id="8" name="Picture 7">
            <a:extLst>
              <a:ext uri="{FF2B5EF4-FFF2-40B4-BE49-F238E27FC236}">
                <a16:creationId xmlns:a16="http://schemas.microsoft.com/office/drawing/2014/main" id="{1D12BE8F-7C36-4635-8851-FA6837F89221}"/>
              </a:ext>
            </a:extLst>
          </p:cNvPr>
          <p:cNvPicPr>
            <a:picLocks noChangeAspect="1"/>
          </p:cNvPicPr>
          <p:nvPr/>
        </p:nvPicPr>
        <p:blipFill>
          <a:blip r:embed="rId2"/>
          <a:stretch>
            <a:fillRect/>
          </a:stretch>
        </p:blipFill>
        <p:spPr>
          <a:xfrm>
            <a:off x="7739446" y="976008"/>
            <a:ext cx="4319095" cy="1716962"/>
          </a:xfrm>
          <a:prstGeom prst="rect">
            <a:avLst/>
          </a:prstGeom>
        </p:spPr>
      </p:pic>
    </p:spTree>
    <p:extLst>
      <p:ext uri="{BB962C8B-B14F-4D97-AF65-F5344CB8AC3E}">
        <p14:creationId xmlns:p14="http://schemas.microsoft.com/office/powerpoint/2010/main" val="2701357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a:t>
            </a:r>
            <a:r>
              <a:rPr lang="en-US" b="1" dirty="0"/>
              <a:t>5</a:t>
            </a:r>
            <a:endParaRPr lang="en-US" b="1" kern="1200" dirty="0">
              <a:solidFill>
                <a:schemeClr val="tx1"/>
              </a:solidFill>
              <a:latin typeface="+mj-lt"/>
              <a:ea typeface="+mj-ea"/>
              <a:cs typeface="+mj-cs"/>
            </a:endParaRPr>
          </a:p>
        </p:txBody>
      </p:sp>
      <p:sp>
        <p:nvSpPr>
          <p:cNvPr id="6" name="Rectangle 5">
            <a:extLst>
              <a:ext uri="{FF2B5EF4-FFF2-40B4-BE49-F238E27FC236}">
                <a16:creationId xmlns:a16="http://schemas.microsoft.com/office/drawing/2014/main" id="{91754138-241F-4002-8420-5AF9FFFA867F}"/>
              </a:ext>
            </a:extLst>
          </p:cNvPr>
          <p:cNvSpPr/>
          <p:nvPr/>
        </p:nvSpPr>
        <p:spPr>
          <a:xfrm>
            <a:off x="1136429" y="1739591"/>
            <a:ext cx="6467867" cy="4627756"/>
          </a:xfrm>
          <a:prstGeom prst="rect">
            <a:avLst/>
          </a:prstGeom>
        </p:spPr>
        <p:txBody>
          <a:bodyPr vert="horz" lIns="91440" tIns="45720" rIns="91440" bIns="45720" rtlCol="0" anchor="ctr">
            <a:noAutofit/>
          </a:bodyPr>
          <a:lstStyle/>
          <a:p>
            <a:pPr marL="457200" lvl="0" indent="-285750">
              <a:lnSpc>
                <a:spcPct val="90000"/>
              </a:lnSpc>
              <a:spcAft>
                <a:spcPts val="600"/>
              </a:spcAft>
              <a:buFont typeface="Wingdings" panose="05000000000000000000" pitchFamily="2" charset="2"/>
              <a:buChar char="ü"/>
            </a:pPr>
            <a:r>
              <a:rPr lang="en-US" sz="1600" dirty="0"/>
              <a:t>Learn to build more complex flows </a:t>
            </a:r>
          </a:p>
          <a:p>
            <a:pPr marL="457200" lvl="0" indent="-285750">
              <a:lnSpc>
                <a:spcPct val="90000"/>
              </a:lnSpc>
              <a:spcAft>
                <a:spcPts val="600"/>
              </a:spcAft>
              <a:buFont typeface="Wingdings" panose="05000000000000000000" pitchFamily="2" charset="2"/>
              <a:buChar char="ü"/>
            </a:pPr>
            <a:r>
              <a:rPr lang="en-US" sz="1600" dirty="0"/>
              <a:t>Build an approval request</a:t>
            </a:r>
          </a:p>
          <a:p>
            <a:pPr marL="457200" lvl="0" indent="-285750">
              <a:lnSpc>
                <a:spcPct val="90000"/>
              </a:lnSpc>
              <a:spcAft>
                <a:spcPts val="600"/>
              </a:spcAft>
              <a:buFont typeface="Wingdings" panose="05000000000000000000" pitchFamily="2" charset="2"/>
              <a:buChar char="ü"/>
            </a:pPr>
            <a:r>
              <a:rPr lang="en-US" sz="1600" dirty="0"/>
              <a:t>Build a flow that processes an approval request </a:t>
            </a:r>
          </a:p>
          <a:p>
            <a:pPr marL="457200" lvl="0" indent="-285750">
              <a:lnSpc>
                <a:spcPct val="90000"/>
              </a:lnSpc>
              <a:spcAft>
                <a:spcPts val="600"/>
              </a:spcAft>
              <a:buFont typeface="Wingdings" panose="05000000000000000000" pitchFamily="2" charset="2"/>
              <a:buChar char="ü"/>
            </a:pPr>
            <a:r>
              <a:rPr lang="en-US" sz="1600" dirty="0"/>
              <a:t>Create a flow that stores documents</a:t>
            </a:r>
          </a:p>
          <a:p>
            <a:pPr marL="457200" lvl="0" indent="-285750">
              <a:lnSpc>
                <a:spcPct val="90000"/>
              </a:lnSpc>
              <a:spcAft>
                <a:spcPts val="600"/>
              </a:spcAft>
              <a:buFont typeface="Wingdings" panose="05000000000000000000" pitchFamily="2" charset="2"/>
              <a:buChar char="ü"/>
            </a:pPr>
            <a:r>
              <a:rPr lang="en-US" sz="1600" dirty="0"/>
              <a:t>Build a flow that uses information like locations or date</a:t>
            </a:r>
          </a:p>
          <a:p>
            <a:pPr marL="457200" lvl="0" indent="-285750">
              <a:lnSpc>
                <a:spcPct val="90000"/>
              </a:lnSpc>
              <a:spcAft>
                <a:spcPts val="600"/>
              </a:spcAft>
              <a:buFont typeface="Wingdings" panose="05000000000000000000" pitchFamily="2" charset="2"/>
              <a:buChar char="ü"/>
            </a:pPr>
            <a:r>
              <a:rPr lang="en-US" sz="1600" dirty="0"/>
              <a:t>Build a flow accepts user input when run</a:t>
            </a:r>
          </a:p>
          <a:p>
            <a:pPr marL="457200" lvl="0" indent="-285750">
              <a:lnSpc>
                <a:spcPct val="90000"/>
              </a:lnSpc>
              <a:spcAft>
                <a:spcPts val="600"/>
              </a:spcAft>
              <a:buFont typeface="Wingdings" panose="05000000000000000000" pitchFamily="2" charset="2"/>
              <a:buChar char="ü"/>
            </a:pPr>
            <a:r>
              <a:rPr lang="en-US" sz="1600" dirty="0"/>
              <a:t>Learn to build a flow that runs at recurring time intervals</a:t>
            </a:r>
          </a:p>
          <a:p>
            <a:pPr marL="457200" lvl="0" indent="-285750">
              <a:lnSpc>
                <a:spcPct val="90000"/>
              </a:lnSpc>
              <a:spcAft>
                <a:spcPts val="600"/>
              </a:spcAft>
              <a:buFont typeface="Wingdings" panose="05000000000000000000" pitchFamily="2" charset="2"/>
              <a:buChar char="ü"/>
            </a:pPr>
            <a:r>
              <a:rPr lang="en-US" sz="1600" dirty="0"/>
              <a:t>Build a flow that runs when an event in Dynamics 365 occurs</a:t>
            </a:r>
          </a:p>
          <a:p>
            <a:pPr marL="457200" lvl="0" indent="-285750">
              <a:lnSpc>
                <a:spcPct val="90000"/>
              </a:lnSpc>
              <a:spcAft>
                <a:spcPts val="600"/>
              </a:spcAft>
              <a:buFont typeface="Wingdings" panose="05000000000000000000" pitchFamily="2" charset="2"/>
              <a:buChar char="ü"/>
            </a:pPr>
            <a:r>
              <a:rPr lang="en-US" sz="1600" dirty="0"/>
              <a:t>Build a flow that uses SQL</a:t>
            </a:r>
          </a:p>
          <a:p>
            <a:pPr marL="457200" lvl="0" indent="-285750">
              <a:lnSpc>
                <a:spcPct val="90000"/>
              </a:lnSpc>
              <a:spcAft>
                <a:spcPts val="600"/>
              </a:spcAft>
              <a:buFont typeface="Wingdings" panose="05000000000000000000" pitchFamily="2" charset="2"/>
              <a:buChar char="ü"/>
            </a:pPr>
            <a:r>
              <a:rPr lang="en-US" sz="1600" dirty="0"/>
              <a:t>Integrate PowerApps, Flow, and SharePoint</a:t>
            </a:r>
          </a:p>
          <a:p>
            <a:pPr marL="457200" lvl="0" indent="-285750">
              <a:lnSpc>
                <a:spcPct val="90000"/>
              </a:lnSpc>
              <a:spcAft>
                <a:spcPts val="600"/>
              </a:spcAft>
              <a:buFont typeface="Wingdings" panose="05000000000000000000" pitchFamily="2" charset="2"/>
              <a:buChar char="ü"/>
            </a:pPr>
            <a:r>
              <a:rPr lang="en-US" sz="1600" dirty="0"/>
              <a:t>Create a business process flow</a:t>
            </a:r>
          </a:p>
          <a:p>
            <a:pPr marL="457200" lvl="0" indent="-285750">
              <a:lnSpc>
                <a:spcPct val="90000"/>
              </a:lnSpc>
              <a:spcAft>
                <a:spcPts val="600"/>
              </a:spcAft>
              <a:buFont typeface="Wingdings" panose="05000000000000000000" pitchFamily="2" charset="2"/>
              <a:buChar char="ü"/>
            </a:pPr>
            <a:r>
              <a:rPr lang="en-US" sz="1600" dirty="0"/>
              <a:t>Create a business process flow that has conditions</a:t>
            </a:r>
          </a:p>
          <a:p>
            <a:pPr marL="457200" lvl="0" indent="-285750">
              <a:lnSpc>
                <a:spcPct val="90000"/>
              </a:lnSpc>
              <a:spcAft>
                <a:spcPts val="600"/>
              </a:spcAft>
              <a:buFont typeface="Wingdings" panose="05000000000000000000" pitchFamily="2" charset="2"/>
              <a:buChar char="ü"/>
            </a:pPr>
            <a:r>
              <a:rPr lang="en-US" sz="1600" dirty="0"/>
              <a:t>Monitor flows </a:t>
            </a:r>
          </a:p>
          <a:p>
            <a:pPr marL="457200" lvl="0" indent="-285750">
              <a:lnSpc>
                <a:spcPct val="90000"/>
              </a:lnSpc>
              <a:spcAft>
                <a:spcPts val="600"/>
              </a:spcAft>
              <a:buFont typeface="Wingdings" panose="05000000000000000000" pitchFamily="2" charset="2"/>
              <a:buChar char="ü"/>
            </a:pPr>
            <a:r>
              <a:rPr lang="en-US" sz="1600" dirty="0"/>
              <a:t>Sharing Flows </a:t>
            </a:r>
            <a:endParaRPr kumimoji="0" lang="en-US" sz="1600" b="0" i="0" u="none" strike="noStrike" cap="none" spc="0" normalizeH="0" baseline="0" noProof="0" dirty="0">
              <a:ln>
                <a:noFill/>
              </a:ln>
              <a:effectLst/>
              <a:uLnTx/>
              <a:uFillTx/>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2041118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Approval Workflow</a:t>
            </a:r>
          </a:p>
        </p:txBody>
      </p:sp>
    </p:spTree>
    <p:extLst>
      <p:ext uri="{BB962C8B-B14F-4D97-AF65-F5344CB8AC3E}">
        <p14:creationId xmlns:p14="http://schemas.microsoft.com/office/powerpoint/2010/main" val="211308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a:xfrm>
            <a:off x="391127" y="-14014"/>
            <a:ext cx="9629469" cy="932730"/>
          </a:xfrm>
        </p:spPr>
        <p:txBody>
          <a:bodyPr>
            <a:normAutofit/>
          </a:bodyPr>
          <a:lstStyle/>
          <a:p>
            <a:r>
              <a:rPr lang="en-US" sz="3600" b="1" dirty="0">
                <a:solidFill>
                  <a:srgbClr val="7030A0"/>
                </a:solidFill>
                <a:latin typeface="+mn-lt"/>
                <a:ea typeface="+mn-ea"/>
                <a:cs typeface="+mn-cs"/>
              </a:rPr>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Environment used to create web or mobile applications easily by mostly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configurations, drop-and drops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Traditional computer programming,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writing lines of codes from scratch</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DEVELOPMENT PLATFORMS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TRADITIONAL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DEVELOPMENT</a:t>
            </a:r>
            <a:endParaRPr kumimoji="0" lang="en-GB" sz="1400" b="1" i="0" u="none" strike="noStrike" kern="1200" cap="none" spc="0" normalizeH="0" baseline="0" noProof="0" dirty="0" err="1">
              <a:ln>
                <a:noFill/>
              </a:ln>
              <a:solidFill>
                <a:srgbClr val="FF0000"/>
              </a:solidFill>
              <a:effectLst/>
              <a:uLnTx/>
              <a:uFillTx/>
              <a:latin typeface="Segoe UI" panose="020B0502040204020203" pitchFamily="34" charset="0"/>
              <a:ea typeface="+mn-ea"/>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Days to Weeks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Months to Years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Loved by both Business &amp; IT</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Lagging IT &amp; constant tension with business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Innovations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Curbs Innovation</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Approve / Reject Workflow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6350332" cy="4239687"/>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With Power Automate, you can manage the approval of documents or processes across several services, including SharePoint, Dynamics 365, Salesforce, OneDrive for Business, Zendesk, or WordPress.</a:t>
            </a:r>
          </a:p>
          <a:p>
            <a:pPr marL="342900" indent="-342900" algn="just">
              <a:lnSpc>
                <a:spcPct val="107000"/>
              </a:lnSpc>
              <a:spcAft>
                <a:spcPts val="800"/>
              </a:spcAft>
              <a:buFont typeface="Wingdings" panose="05000000000000000000" pitchFamily="2" charset="2"/>
              <a:buChar char="ü"/>
            </a:pPr>
            <a:endParaRPr lang="en-US"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To create an approval workflow, add the </a:t>
            </a:r>
            <a:r>
              <a:rPr lang="en-US" b="1" dirty="0">
                <a:latin typeface="Calibri" panose="020F0502020204030204" pitchFamily="34" charset="0"/>
                <a:ea typeface="Calibri" panose="020F0502020204030204" pitchFamily="34" charset="0"/>
                <a:cs typeface="Latha" panose="020B0604020202020204" pitchFamily="34" charset="0"/>
              </a:rPr>
              <a:t>Approvals - Start an approval</a:t>
            </a:r>
            <a:r>
              <a:rPr lang="en-US" dirty="0">
                <a:latin typeface="Calibri" panose="020F0502020204030204" pitchFamily="34" charset="0"/>
                <a:ea typeface="Calibri" panose="020F0502020204030204" pitchFamily="34" charset="0"/>
                <a:cs typeface="Latha" panose="020B0604020202020204" pitchFamily="34" charset="0"/>
              </a:rPr>
              <a:t> action to any flow. After you add this action, your flow can manage the approval of documents or processes. For example, you can create document approval flows that approve invoices, work orders, or sales quotations. You can also create process approval flows that approve vacation requests, overtime work, or travel plans.</a:t>
            </a: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8" name="Picture 7">
            <a:extLst>
              <a:ext uri="{FF2B5EF4-FFF2-40B4-BE49-F238E27FC236}">
                <a16:creationId xmlns:a16="http://schemas.microsoft.com/office/drawing/2014/main" id="{5497AE00-C9C4-4663-B74A-CBB4B67A6C5D}"/>
              </a:ext>
            </a:extLst>
          </p:cNvPr>
          <p:cNvPicPr/>
          <p:nvPr/>
        </p:nvPicPr>
        <p:blipFill>
          <a:blip r:embed="rId3"/>
          <a:stretch>
            <a:fillRect/>
          </a:stretch>
        </p:blipFill>
        <p:spPr>
          <a:xfrm>
            <a:off x="6894786" y="956441"/>
            <a:ext cx="5029468" cy="33156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53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Sequential approval flows.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156100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Some workflows require pre-approval before the final approver is required to sign off. For example, a company may have a sequential approval policy that requires pre-approval for invoices over $1000.00 before they're approved by the Finance department.</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1026" name="Picture 2" descr="overview of flow">
            <a:extLst>
              <a:ext uri="{FF2B5EF4-FFF2-40B4-BE49-F238E27FC236}">
                <a16:creationId xmlns:a16="http://schemas.microsoft.com/office/drawing/2014/main" id="{C8C5DA13-DA5A-4FE2-88C5-5BC3DD18C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330" y="1268887"/>
            <a:ext cx="4286250" cy="41052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06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Parallel approval flows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1264642"/>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In a parallel approval workflow, multiple persons are required to approve items such as invoices, purchase orders, vacation requests, etc. Each person's approval is independent of all other approvers.</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2050" name="Picture 2" descr="flow with parallel branches">
            <a:extLst>
              <a:ext uri="{FF2B5EF4-FFF2-40B4-BE49-F238E27FC236}">
                <a16:creationId xmlns:a16="http://schemas.microsoft.com/office/drawing/2014/main" id="{51F1C218-2DF6-4F81-BDA2-84D994542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2436" y="1120830"/>
            <a:ext cx="4381500" cy="50577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90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E89DE-E6C6-483E-B62F-0C7D1AA76003}"/>
              </a:ext>
            </a:extLst>
          </p:cNvPr>
          <p:cNvPicPr>
            <a:picLocks noChangeAspect="1"/>
          </p:cNvPicPr>
          <p:nvPr/>
        </p:nvPicPr>
        <p:blipFill>
          <a:blip r:embed="rId2"/>
          <a:stretch>
            <a:fillRect/>
          </a:stretch>
        </p:blipFill>
        <p:spPr>
          <a:xfrm>
            <a:off x="5793541" y="2625352"/>
            <a:ext cx="5422823" cy="1607295"/>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04CC244C-DFAA-4339-8785-F78A9FF099EB}"/>
              </a:ext>
            </a:extLst>
          </p:cNvPr>
          <p:cNvPicPr>
            <a:picLocks noChangeAspect="1"/>
          </p:cNvPicPr>
          <p:nvPr/>
        </p:nvPicPr>
        <p:blipFill>
          <a:blip r:embed="rId3"/>
          <a:stretch>
            <a:fillRect/>
          </a:stretch>
        </p:blipFill>
        <p:spPr>
          <a:xfrm>
            <a:off x="2175642" y="4412815"/>
            <a:ext cx="5596302" cy="2317441"/>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View and manage pending approval requests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5163016"/>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Power Automate - Home Page</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Power Automate – Action Items -&gt; Approvals</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Email</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4CDEF8E7-144B-40CF-A232-93BA784A9997}"/>
              </a:ext>
            </a:extLst>
          </p:cNvPr>
          <p:cNvPicPr>
            <a:picLocks noChangeAspect="1"/>
          </p:cNvPicPr>
          <p:nvPr/>
        </p:nvPicPr>
        <p:blipFill>
          <a:blip r:embed="rId4"/>
          <a:stretch>
            <a:fillRect/>
          </a:stretch>
        </p:blipFill>
        <p:spPr>
          <a:xfrm>
            <a:off x="4225158" y="970534"/>
            <a:ext cx="4099035" cy="15780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928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Errorless workflows</a:t>
            </a:r>
          </a:p>
        </p:txBody>
      </p:sp>
      <p:pic>
        <p:nvPicPr>
          <p:cNvPr id="4" name="Picture 3">
            <a:extLst>
              <a:ext uri="{FF2B5EF4-FFF2-40B4-BE49-F238E27FC236}">
                <a16:creationId xmlns:a16="http://schemas.microsoft.com/office/drawing/2014/main" id="{C1A30CC8-016F-4F50-B68F-170753C09A1C}"/>
              </a:ext>
            </a:extLst>
          </p:cNvPr>
          <p:cNvPicPr>
            <a:picLocks noChangeAspect="1"/>
          </p:cNvPicPr>
          <p:nvPr/>
        </p:nvPicPr>
        <p:blipFill>
          <a:blip r:embed="rId3"/>
          <a:stretch>
            <a:fillRect/>
          </a:stretch>
        </p:blipFill>
        <p:spPr>
          <a:xfrm>
            <a:off x="5670212" y="1450730"/>
            <a:ext cx="6022755" cy="37939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321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3792A8-02D9-4795-BCA2-5626E0F9108C}"/>
              </a:ext>
            </a:extLst>
          </p:cNvPr>
          <p:cNvSpPr>
            <a:spLocks noGrp="1"/>
          </p:cNvSpPr>
          <p:nvPr>
            <p:ph type="title"/>
          </p:nvPr>
        </p:nvSpPr>
        <p:spPr>
          <a:xfrm>
            <a:off x="457201" y="221286"/>
            <a:ext cx="6705600" cy="553998"/>
          </a:xfrm>
        </p:spPr>
        <p:txBody>
          <a:bodyPr>
            <a:noAutofit/>
          </a:bodyPr>
          <a:lstStyle/>
          <a:p>
            <a:r>
              <a:rPr lang="en-US" spc="-50" dirty="0">
                <a:ln w="3175">
                  <a:noFill/>
                </a:ln>
                <a:solidFill>
                  <a:schemeClr val="accent1"/>
                </a:solidFill>
                <a:latin typeface="+mn-lt"/>
                <a:ea typeface="+mn-ea"/>
                <a:cs typeface="Segoe UI" pitchFamily="34" charset="0"/>
              </a:rPr>
              <a:t>Normal action execution</a:t>
            </a:r>
          </a:p>
        </p:txBody>
      </p:sp>
      <p:sp>
        <p:nvSpPr>
          <p:cNvPr id="7" name="Text Placeholder 3">
            <a:extLst>
              <a:ext uri="{FF2B5EF4-FFF2-40B4-BE49-F238E27FC236}">
                <a16:creationId xmlns:a16="http://schemas.microsoft.com/office/drawing/2014/main" id="{95EC33B3-F845-4EB5-94EB-9903CB48BE47}"/>
              </a:ext>
            </a:extLst>
          </p:cNvPr>
          <p:cNvSpPr>
            <a:spLocks noGrp="1"/>
          </p:cNvSpPr>
          <p:nvPr>
            <p:ph idx="1"/>
          </p:nvPr>
        </p:nvSpPr>
        <p:spPr>
          <a:xfrm>
            <a:off x="457201" y="1107996"/>
            <a:ext cx="6705600" cy="4752070"/>
          </a:xfrm>
        </p:spPr>
        <p:txBody>
          <a:bodyPr/>
          <a:lstStyle/>
          <a:p>
            <a:r>
              <a:rPr lang="en-US" dirty="0"/>
              <a:t>Run in sequence </a:t>
            </a:r>
          </a:p>
          <a:p>
            <a:r>
              <a:rPr lang="en-US" dirty="0"/>
              <a:t>Flow terminates once an error (failure or timeout) is encountered</a:t>
            </a:r>
          </a:p>
          <a:p>
            <a:r>
              <a:rPr lang="en-US" dirty="0"/>
              <a:t>Skipped means the previous action didn’t run </a:t>
            </a:r>
          </a:p>
          <a:p>
            <a:r>
              <a:rPr lang="en-US" dirty="0"/>
              <a:t>Summary: four possible states for an action:</a:t>
            </a:r>
          </a:p>
          <a:p>
            <a:pPr lvl="1"/>
            <a:r>
              <a:rPr lang="en-US" dirty="0"/>
              <a:t>	Succeeded</a:t>
            </a:r>
          </a:p>
          <a:p>
            <a:pPr lvl="1"/>
            <a:r>
              <a:rPr lang="en-US" dirty="0"/>
              <a:t>	Failed</a:t>
            </a:r>
          </a:p>
          <a:p>
            <a:pPr lvl="1"/>
            <a:r>
              <a:rPr lang="en-US" dirty="0"/>
              <a:t>	Timed out</a:t>
            </a:r>
          </a:p>
          <a:p>
            <a:pPr lvl="1"/>
            <a:r>
              <a:rPr lang="en-US" dirty="0"/>
              <a:t>	Skipped</a:t>
            </a:r>
          </a:p>
        </p:txBody>
      </p:sp>
      <p:sp>
        <p:nvSpPr>
          <p:cNvPr id="8" name="clock_10">
            <a:extLst>
              <a:ext uri="{FF2B5EF4-FFF2-40B4-BE49-F238E27FC236}">
                <a16:creationId xmlns:a16="http://schemas.microsoft.com/office/drawing/2014/main" id="{DAFA8F61-E073-4F15-8107-8168658F907C}"/>
              </a:ext>
            </a:extLst>
          </p:cNvPr>
          <p:cNvSpPr>
            <a:spLocks noChangeAspect="1" noEditPoints="1"/>
          </p:cNvSpPr>
          <p:nvPr/>
        </p:nvSpPr>
        <p:spPr bwMode="auto">
          <a:xfrm>
            <a:off x="1083422" y="5260693"/>
            <a:ext cx="216948" cy="21770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9" name="arrow_25">
            <a:extLst>
              <a:ext uri="{FF2B5EF4-FFF2-40B4-BE49-F238E27FC236}">
                <a16:creationId xmlns:a16="http://schemas.microsoft.com/office/drawing/2014/main" id="{1424C4E1-534C-4851-B8FB-5A948BDF824D}"/>
              </a:ext>
            </a:extLst>
          </p:cNvPr>
          <p:cNvSpPr>
            <a:spLocks noChangeAspect="1" noEditPoints="1"/>
          </p:cNvSpPr>
          <p:nvPr/>
        </p:nvSpPr>
        <p:spPr bwMode="auto">
          <a:xfrm>
            <a:off x="1087193" y="5625710"/>
            <a:ext cx="213178" cy="2343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10" name="hand_3">
            <a:extLst>
              <a:ext uri="{FF2B5EF4-FFF2-40B4-BE49-F238E27FC236}">
                <a16:creationId xmlns:a16="http://schemas.microsoft.com/office/drawing/2014/main" id="{821CDC6D-DC82-41CD-B77B-F4C4EEE77891}"/>
              </a:ext>
            </a:extLst>
          </p:cNvPr>
          <p:cNvSpPr>
            <a:spLocks noChangeAspect="1"/>
          </p:cNvSpPr>
          <p:nvPr/>
        </p:nvSpPr>
        <p:spPr bwMode="auto">
          <a:xfrm>
            <a:off x="1083423" y="4438293"/>
            <a:ext cx="269238" cy="23581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11" name="hand_4">
            <a:extLst>
              <a:ext uri="{FF2B5EF4-FFF2-40B4-BE49-F238E27FC236}">
                <a16:creationId xmlns:a16="http://schemas.microsoft.com/office/drawing/2014/main" id="{D2BDC45F-3FBE-4317-91A8-EE0A812A99CE}"/>
              </a:ext>
            </a:extLst>
          </p:cNvPr>
          <p:cNvSpPr>
            <a:spLocks noChangeAspect="1"/>
          </p:cNvSpPr>
          <p:nvPr/>
        </p:nvSpPr>
        <p:spPr bwMode="auto">
          <a:xfrm>
            <a:off x="1083423" y="4915121"/>
            <a:ext cx="269238" cy="234146"/>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Tree>
    <p:extLst>
      <p:ext uri="{BB962C8B-B14F-4D97-AF65-F5344CB8AC3E}">
        <p14:creationId xmlns:p14="http://schemas.microsoft.com/office/powerpoint/2010/main" val="26270394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700B20-5350-4E69-AE8A-6E220D70A758}"/>
              </a:ext>
            </a:extLst>
          </p:cNvPr>
          <p:cNvSpPr>
            <a:spLocks noGrp="1"/>
          </p:cNvSpPr>
          <p:nvPr>
            <p:ph type="title"/>
          </p:nvPr>
        </p:nvSpPr>
        <p:spPr>
          <a:xfrm>
            <a:off x="546411" y="461895"/>
            <a:ext cx="6705600" cy="553998"/>
          </a:xfrm>
        </p:spPr>
        <p:txBody>
          <a:bodyPr>
            <a:noAutofit/>
          </a:bodyPr>
          <a:lstStyle/>
          <a:p>
            <a:r>
              <a:rPr lang="en-US" spc="-50" dirty="0">
                <a:ln w="3175">
                  <a:noFill/>
                </a:ln>
                <a:solidFill>
                  <a:schemeClr val="accent1"/>
                </a:solidFill>
                <a:latin typeface="+mn-lt"/>
                <a:ea typeface="+mn-ea"/>
                <a:cs typeface="Segoe UI" pitchFamily="34" charset="0"/>
              </a:rPr>
              <a:t>Action settings</a:t>
            </a:r>
          </a:p>
        </p:txBody>
      </p:sp>
      <p:sp>
        <p:nvSpPr>
          <p:cNvPr id="7" name="Text Placeholder 2">
            <a:extLst>
              <a:ext uri="{FF2B5EF4-FFF2-40B4-BE49-F238E27FC236}">
                <a16:creationId xmlns:a16="http://schemas.microsoft.com/office/drawing/2014/main" id="{F5EE86A4-2FA7-4A77-932B-C6D4BFB6BCE4}"/>
              </a:ext>
            </a:extLst>
          </p:cNvPr>
          <p:cNvSpPr>
            <a:spLocks noGrp="1"/>
          </p:cNvSpPr>
          <p:nvPr>
            <p:ph idx="1"/>
          </p:nvPr>
        </p:nvSpPr>
        <p:spPr>
          <a:xfrm>
            <a:off x="457201" y="1855894"/>
            <a:ext cx="6705600" cy="4481227"/>
          </a:xfrm>
        </p:spPr>
        <p:txBody>
          <a:bodyPr/>
          <a:lstStyle/>
          <a:p>
            <a:r>
              <a:rPr lang="en-US" dirty="0"/>
              <a:t>The “…” menu contains entry points to Settings and Configure run after</a:t>
            </a:r>
          </a:p>
          <a:p>
            <a:endParaRPr lang="en-US" dirty="0"/>
          </a:p>
          <a:p>
            <a:r>
              <a:rPr lang="en-US" dirty="0"/>
              <a:t>Settings lets you configure:</a:t>
            </a:r>
          </a:p>
          <a:p>
            <a:r>
              <a:rPr lang="en-US" dirty="0"/>
              <a:t>Async Actions</a:t>
            </a:r>
          </a:p>
          <a:p>
            <a:r>
              <a:rPr lang="en-US" dirty="0"/>
              <a:t>Timeout</a:t>
            </a:r>
          </a:p>
          <a:p>
            <a:r>
              <a:rPr lang="en-US" dirty="0"/>
              <a:t>Retry policy</a:t>
            </a:r>
          </a:p>
          <a:p>
            <a:r>
              <a:rPr lang="en-US" dirty="0"/>
              <a:t>Sequential</a:t>
            </a:r>
          </a:p>
          <a:p>
            <a:r>
              <a:rPr lang="en-US" dirty="0"/>
              <a:t>And more!</a:t>
            </a:r>
          </a:p>
        </p:txBody>
      </p:sp>
      <p:pic>
        <p:nvPicPr>
          <p:cNvPr id="8" name="Picture 7">
            <a:extLst>
              <a:ext uri="{FF2B5EF4-FFF2-40B4-BE49-F238E27FC236}">
                <a16:creationId xmlns:a16="http://schemas.microsoft.com/office/drawing/2014/main" id="{2A147A3D-55F3-47E1-935D-C2D362C65A1A}"/>
              </a:ext>
            </a:extLst>
          </p:cNvPr>
          <p:cNvPicPr>
            <a:picLocks noChangeAspect="1"/>
          </p:cNvPicPr>
          <p:nvPr/>
        </p:nvPicPr>
        <p:blipFill>
          <a:blip r:embed="rId2"/>
          <a:stretch>
            <a:fillRect/>
          </a:stretch>
        </p:blipFill>
        <p:spPr>
          <a:xfrm>
            <a:off x="8431638" y="2304558"/>
            <a:ext cx="3335844" cy="2248884"/>
          </a:xfrm>
          <a:prstGeom prst="rect">
            <a:avLst/>
          </a:prstGeom>
        </p:spPr>
      </p:pic>
    </p:spTree>
    <p:extLst>
      <p:ext uri="{BB962C8B-B14F-4D97-AF65-F5344CB8AC3E}">
        <p14:creationId xmlns:p14="http://schemas.microsoft.com/office/powerpoint/2010/main" val="33258798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DB6470-B5F1-4CB5-AA87-CF26B5846329}"/>
              </a:ext>
            </a:extLst>
          </p:cNvPr>
          <p:cNvSpPr>
            <a:spLocks noGrp="1"/>
          </p:cNvSpPr>
          <p:nvPr>
            <p:ph type="title"/>
          </p:nvPr>
        </p:nvSpPr>
        <p:spPr>
          <a:xfrm>
            <a:off x="535260" y="446049"/>
            <a:ext cx="6705600" cy="553998"/>
          </a:xfrm>
        </p:spPr>
        <p:txBody>
          <a:bodyPr>
            <a:noAutofit/>
          </a:bodyPr>
          <a:lstStyle/>
          <a:p>
            <a:r>
              <a:rPr lang="en-US" spc="-50" dirty="0">
                <a:ln w="3175">
                  <a:noFill/>
                </a:ln>
                <a:solidFill>
                  <a:schemeClr val="accent1"/>
                </a:solidFill>
                <a:latin typeface="+mn-lt"/>
                <a:ea typeface="+mn-ea"/>
                <a:cs typeface="Segoe UI" pitchFamily="34" charset="0"/>
              </a:rPr>
              <a:t>Error handling</a:t>
            </a:r>
          </a:p>
        </p:txBody>
      </p:sp>
      <p:sp>
        <p:nvSpPr>
          <p:cNvPr id="7" name="Text Placeholder 2">
            <a:extLst>
              <a:ext uri="{FF2B5EF4-FFF2-40B4-BE49-F238E27FC236}">
                <a16:creationId xmlns:a16="http://schemas.microsoft.com/office/drawing/2014/main" id="{6001D88D-6728-4970-ABCA-913EEF431D61}"/>
              </a:ext>
            </a:extLst>
          </p:cNvPr>
          <p:cNvSpPr>
            <a:spLocks noGrp="1"/>
          </p:cNvSpPr>
          <p:nvPr>
            <p:ph idx="1"/>
          </p:nvPr>
        </p:nvSpPr>
        <p:spPr>
          <a:xfrm>
            <a:off x="457201" y="1855894"/>
            <a:ext cx="6705600" cy="4651903"/>
          </a:xfrm>
        </p:spPr>
        <p:txBody>
          <a:bodyPr>
            <a:noAutofit/>
          </a:bodyPr>
          <a:lstStyle/>
          <a:p>
            <a:r>
              <a:rPr lang="en-US" sz="2400" dirty="0"/>
              <a:t>Select the Run After </a:t>
            </a:r>
            <a:br>
              <a:rPr lang="en-US" sz="2400" dirty="0"/>
            </a:br>
            <a:r>
              <a:rPr lang="en-US" sz="2400" dirty="0"/>
              <a:t>option in the action menu</a:t>
            </a:r>
          </a:p>
          <a:p>
            <a:pPr lvl="1"/>
            <a:r>
              <a:rPr lang="en-US" sz="2400" dirty="0"/>
              <a:t>Choose which error conditions, </a:t>
            </a:r>
            <a:br>
              <a:rPr lang="en-US" sz="2400" dirty="0"/>
            </a:br>
            <a:r>
              <a:rPr lang="en-US" sz="2400" dirty="0"/>
              <a:t>the arrow will turn dotted red</a:t>
            </a:r>
          </a:p>
          <a:p>
            <a:endParaRPr lang="en-US" sz="2400" dirty="0"/>
          </a:p>
          <a:p>
            <a:r>
              <a:rPr lang="en-US" sz="2400" dirty="0"/>
              <a:t>Use parallels for errors that </a:t>
            </a:r>
            <a:br>
              <a:rPr lang="en-US" sz="2400" dirty="0"/>
            </a:br>
            <a:r>
              <a:rPr lang="en-US" sz="2400" dirty="0"/>
              <a:t>aren’t at the end of the flow</a:t>
            </a:r>
          </a:p>
          <a:p>
            <a:endParaRPr lang="en-US" sz="2400" dirty="0"/>
          </a:p>
          <a:p>
            <a:r>
              <a:rPr lang="en-US" sz="2400" dirty="0"/>
              <a:t>Retry policy by default handles transient failures</a:t>
            </a:r>
          </a:p>
          <a:p>
            <a:pPr lvl="1"/>
            <a:r>
              <a:rPr lang="en-US" sz="2400" dirty="0"/>
              <a:t>Recommended to choose exponential policies as they can go for a long period of time</a:t>
            </a:r>
          </a:p>
        </p:txBody>
      </p:sp>
      <p:pic>
        <p:nvPicPr>
          <p:cNvPr id="8" name="Picture 7">
            <a:extLst>
              <a:ext uri="{FF2B5EF4-FFF2-40B4-BE49-F238E27FC236}">
                <a16:creationId xmlns:a16="http://schemas.microsoft.com/office/drawing/2014/main" id="{1FC321B8-0575-4CCF-BADF-6119E50BACB7}"/>
              </a:ext>
            </a:extLst>
          </p:cNvPr>
          <p:cNvPicPr>
            <a:picLocks noChangeAspect="1"/>
          </p:cNvPicPr>
          <p:nvPr/>
        </p:nvPicPr>
        <p:blipFill rotWithShape="1">
          <a:blip r:embed="rId2"/>
          <a:srcRect l="1206" t="1553" r="427" b="-1"/>
          <a:stretch/>
        </p:blipFill>
        <p:spPr>
          <a:xfrm>
            <a:off x="7739446" y="813865"/>
            <a:ext cx="4325653" cy="2166922"/>
          </a:xfrm>
          <a:prstGeom prst="rect">
            <a:avLst/>
          </a:prstGeom>
        </p:spPr>
      </p:pic>
      <p:pic>
        <p:nvPicPr>
          <p:cNvPr id="9" name="Picture 8">
            <a:extLst>
              <a:ext uri="{FF2B5EF4-FFF2-40B4-BE49-F238E27FC236}">
                <a16:creationId xmlns:a16="http://schemas.microsoft.com/office/drawing/2014/main" id="{656EE76E-EA88-458E-8CCF-52B7D4AF0C53}"/>
              </a:ext>
            </a:extLst>
          </p:cNvPr>
          <p:cNvPicPr>
            <a:picLocks noChangeAspect="1"/>
          </p:cNvPicPr>
          <p:nvPr/>
        </p:nvPicPr>
        <p:blipFill>
          <a:blip r:embed="rId3"/>
          <a:stretch>
            <a:fillRect/>
          </a:stretch>
        </p:blipFill>
        <p:spPr>
          <a:xfrm>
            <a:off x="7739446" y="4624233"/>
            <a:ext cx="4341025" cy="1883564"/>
          </a:xfrm>
          <a:prstGeom prst="rect">
            <a:avLst/>
          </a:prstGeom>
        </p:spPr>
      </p:pic>
    </p:spTree>
    <p:extLst>
      <p:ext uri="{BB962C8B-B14F-4D97-AF65-F5344CB8AC3E}">
        <p14:creationId xmlns:p14="http://schemas.microsoft.com/office/powerpoint/2010/main" val="312024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7EEBD7-F77A-4C68-A190-D9072B613D98}"/>
              </a:ext>
            </a:extLst>
          </p:cNvPr>
          <p:cNvPicPr>
            <a:picLocks noChangeAspect="1"/>
          </p:cNvPicPr>
          <p:nvPr/>
        </p:nvPicPr>
        <p:blipFill>
          <a:blip r:embed="rId2"/>
          <a:stretch>
            <a:fillRect/>
          </a:stretch>
        </p:blipFill>
        <p:spPr>
          <a:xfrm>
            <a:off x="7504663" y="107577"/>
            <a:ext cx="4480645" cy="3185014"/>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221416-70FD-4E06-9910-27D1D62004F1}"/>
              </a:ext>
            </a:extLst>
          </p:cNvPr>
          <p:cNvPicPr>
            <a:picLocks noChangeAspect="1"/>
          </p:cNvPicPr>
          <p:nvPr/>
        </p:nvPicPr>
        <p:blipFill>
          <a:blip r:embed="rId3"/>
          <a:stretch>
            <a:fillRect/>
          </a:stretch>
        </p:blipFill>
        <p:spPr>
          <a:xfrm>
            <a:off x="7403783" y="3428999"/>
            <a:ext cx="4581525" cy="1719694"/>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36D75C76-D00B-440B-A879-D613C1938D14}"/>
              </a:ext>
            </a:extLst>
          </p:cNvPr>
          <p:cNvPicPr>
            <a:picLocks noChangeAspect="1"/>
          </p:cNvPicPr>
          <p:nvPr/>
        </p:nvPicPr>
        <p:blipFill>
          <a:blip r:embed="rId4"/>
          <a:stretch>
            <a:fillRect/>
          </a:stretch>
        </p:blipFill>
        <p:spPr>
          <a:xfrm>
            <a:off x="7504663" y="5148693"/>
            <a:ext cx="4379764" cy="1630561"/>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Try, Catch, Finally and Scope</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4994957"/>
          </a:xfrm>
          <a:prstGeom prst="rect">
            <a:avLst/>
          </a:prstGeom>
        </p:spPr>
        <p:txBody>
          <a:bodyPr wrap="square">
            <a:spAutoFit/>
          </a:bodyPr>
          <a:lstStyle/>
          <a:p>
            <a:pPr algn="just">
              <a:lnSpc>
                <a:spcPct val="107000"/>
              </a:lnSpc>
              <a:spcAft>
                <a:spcPts val="800"/>
              </a:spcAft>
            </a:pPr>
            <a:r>
              <a:rPr lang="en-GB" sz="2000" b="1" dirty="0">
                <a:latin typeface="Calibri" panose="020F0502020204030204" pitchFamily="34" charset="0"/>
                <a:ea typeface="Times New Roman" panose="02020603050405020304" pitchFamily="18" charset="0"/>
                <a:cs typeface="Calibri" panose="020F0502020204030204" pitchFamily="34" charset="0"/>
              </a:rPr>
              <a:t>Scopes</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are a simple way to group two or more actions together. When you put actions inside a scope, they can be visually collapsed so that </a:t>
            </a:r>
            <a:r>
              <a:rPr lang="en-GB" sz="2000">
                <a:solidFill>
                  <a:srgbClr val="1A1A1A"/>
                </a:solidFill>
                <a:latin typeface="Calibri" panose="020F0502020204030204" pitchFamily="34" charset="0"/>
                <a:ea typeface="Times New Roman" panose="02020603050405020304" pitchFamily="18" charset="0"/>
                <a:cs typeface="Calibri" panose="020F0502020204030204" pitchFamily="34" charset="0"/>
              </a:rPr>
              <a:t>you can </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make the presentation inside of the designer much simpler.</a:t>
            </a:r>
            <a:endParaRPr lang="en-GB" sz="2000" dirty="0">
              <a:latin typeface="Calibri" panose="020F0502020204030204" pitchFamily="34" charset="0"/>
              <a:ea typeface="Calibri" panose="020F0502020204030204" pitchFamily="34" charset="0"/>
              <a:cs typeface="Latha" panose="020B0604020202020204" pitchFamily="34" charset="0"/>
            </a:endParaRPr>
          </a:p>
          <a:p>
            <a:pPr algn="just">
              <a:spcAft>
                <a:spcPts val="2100"/>
              </a:spcAft>
            </a:pPr>
            <a:r>
              <a:rPr lang="en-GB" sz="2000" b="1" dirty="0">
                <a:solidFill>
                  <a:srgbClr val="1A1A1A"/>
                </a:solidFill>
                <a:latin typeface="Calibri" panose="020F0502020204030204" pitchFamily="34" charset="0"/>
                <a:ea typeface="Times New Roman" panose="02020603050405020304" pitchFamily="18" charset="0"/>
              </a:rPr>
              <a:t>Try</a:t>
            </a:r>
            <a:r>
              <a:rPr lang="en-GB" sz="2000" dirty="0">
                <a:solidFill>
                  <a:srgbClr val="1A1A1A"/>
                </a:solidFill>
                <a:latin typeface="Calibri" panose="020F0502020204030204" pitchFamily="34" charset="0"/>
                <a:ea typeface="Times New Roman" panose="02020603050405020304" pitchFamily="18" charset="0"/>
              </a:rPr>
              <a:t> – The “Try” scope should contain all the actions from the main flow of the process.</a:t>
            </a:r>
            <a:endParaRPr lang="en-GB" sz="2000" dirty="0">
              <a:latin typeface="Times New Roman" panose="02020603050405020304" pitchFamily="18" charset="0"/>
              <a:ea typeface="Times New Roman" panose="02020603050405020304" pitchFamily="18" charset="0"/>
            </a:endParaRPr>
          </a:p>
          <a:p>
            <a:pPr algn="just">
              <a:spcAft>
                <a:spcPts val="2100"/>
              </a:spcAft>
            </a:pPr>
            <a:r>
              <a:rPr lang="en-GB" sz="2000" b="1" dirty="0">
                <a:solidFill>
                  <a:srgbClr val="1A1A1A"/>
                </a:solidFill>
                <a:latin typeface="Calibri" panose="020F0502020204030204" pitchFamily="34" charset="0"/>
                <a:ea typeface="Times New Roman" panose="02020603050405020304" pitchFamily="18" charset="0"/>
              </a:rPr>
              <a:t>Catch</a:t>
            </a:r>
            <a:r>
              <a:rPr lang="en-GB" sz="2000" dirty="0">
                <a:solidFill>
                  <a:srgbClr val="1A1A1A"/>
                </a:solidFill>
                <a:latin typeface="Calibri" panose="020F0502020204030204" pitchFamily="34" charset="0"/>
                <a:ea typeface="Times New Roman" panose="02020603050405020304" pitchFamily="18" charset="0"/>
              </a:rPr>
              <a:t> – The “Catch” scope is configured to run after “Try” block is failed. This is implemented using “Configure run after “ feature .</a:t>
            </a:r>
            <a:endParaRPr lang="en-GB" sz="2000" dirty="0">
              <a:latin typeface="Times New Roman" panose="02020603050405020304" pitchFamily="18" charset="0"/>
              <a:ea typeface="Times New Roman" panose="02020603050405020304" pitchFamily="18" charset="0"/>
            </a:endParaRPr>
          </a:p>
          <a:p>
            <a:pPr algn="just">
              <a:lnSpc>
                <a:spcPct val="107000"/>
              </a:lnSpc>
              <a:spcAft>
                <a:spcPts val="800"/>
              </a:spcAft>
            </a:pPr>
            <a:r>
              <a:rPr lang="en-GB" sz="2000" b="1" dirty="0">
                <a:latin typeface="Calibri" panose="020F0502020204030204" pitchFamily="34" charset="0"/>
                <a:ea typeface="Times New Roman" panose="02020603050405020304" pitchFamily="18" charset="0"/>
                <a:cs typeface="Calibri" panose="020F0502020204030204" pitchFamily="34" charset="0"/>
              </a:rPr>
              <a:t>Finally</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 The “Finally” block should run no matter what happens in the previous action.</a:t>
            </a:r>
            <a:endParaRPr lang="en-GB" sz="2000" dirty="0">
              <a:latin typeface="Calibri" panose="020F0502020204030204" pitchFamily="34" charset="0"/>
              <a:ea typeface="Calibri" panose="020F0502020204030204" pitchFamily="34" charset="0"/>
              <a:cs typeface="Latha" panose="020B0604020202020204" pitchFamily="34" charset="0"/>
            </a:endParaRPr>
          </a:p>
          <a:p>
            <a:pPr algn="just">
              <a:lnSpc>
                <a:spcPct val="107000"/>
              </a:lnSpc>
              <a:spcAft>
                <a:spcPts val="800"/>
              </a:spcAft>
            </a:pP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Using “</a:t>
            </a:r>
            <a:r>
              <a:rPr lang="en-GB" sz="2000" b="1" dirty="0">
                <a:solidFill>
                  <a:srgbClr val="1A1A1A"/>
                </a:solidFill>
                <a:latin typeface="Calibri" panose="020F0502020204030204" pitchFamily="34" charset="0"/>
                <a:ea typeface="Times New Roman" panose="02020603050405020304" pitchFamily="18" charset="0"/>
                <a:cs typeface="Calibri" panose="020F0502020204030204" pitchFamily="34" charset="0"/>
              </a:rPr>
              <a:t>Scope</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and “</a:t>
            </a:r>
            <a:r>
              <a:rPr lang="en-GB" sz="2000" b="1" dirty="0">
                <a:solidFill>
                  <a:srgbClr val="1A1A1A"/>
                </a:solidFill>
                <a:latin typeface="Calibri" panose="020F0502020204030204" pitchFamily="34" charset="0"/>
                <a:ea typeface="Times New Roman" panose="02020603050405020304" pitchFamily="18" charset="0"/>
                <a:cs typeface="Calibri" panose="020F0502020204030204" pitchFamily="34" charset="0"/>
              </a:rPr>
              <a:t>Configure run after</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feature, we can implement try ,catch pattern in Power Automate easily.</a:t>
            </a:r>
            <a:endParaRPr lang="en-GB" sz="20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201021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801650"/>
            <a:ext cx="6761515" cy="498598"/>
          </a:xfrm>
        </p:spPr>
        <p:txBody>
          <a:bodyPr/>
          <a:lstStyle/>
          <a:p>
            <a:r>
              <a:rPr lang="en-GB" dirty="0"/>
              <a:t>Power Apps Integration flow</a:t>
            </a:r>
          </a:p>
        </p:txBody>
      </p:sp>
    </p:spTree>
    <p:extLst>
      <p:ext uri="{BB962C8B-B14F-4D97-AF65-F5344CB8AC3E}">
        <p14:creationId xmlns:p14="http://schemas.microsoft.com/office/powerpoint/2010/main" val="367044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C7D3DDD-960B-4B24-8741-21E68F5841A1}"/>
              </a:ext>
            </a:extLst>
          </p:cNvPr>
          <p:cNvCxnSpPr>
            <a:cxnSpLocks/>
          </p:cNvCxnSpPr>
          <p:nvPr/>
        </p:nvCxnSpPr>
        <p:spPr>
          <a:xfrm flipV="1">
            <a:off x="3505200" y="6241143"/>
            <a:ext cx="6869014" cy="17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5C1364-30C4-4662-965D-303D4AB81C37}"/>
              </a:ext>
            </a:extLst>
          </p:cNvPr>
          <p:cNvCxnSpPr>
            <a:cxnSpLocks/>
          </p:cNvCxnSpPr>
          <p:nvPr/>
        </p:nvCxnSpPr>
        <p:spPr>
          <a:xfrm>
            <a:off x="3505200" y="3859464"/>
            <a:ext cx="69653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7A7109B-7179-4FE6-8FD1-34DB96CB3FB2}"/>
              </a:ext>
            </a:extLst>
          </p:cNvPr>
          <p:cNvCxnSpPr>
            <a:cxnSpLocks/>
          </p:cNvCxnSpPr>
          <p:nvPr/>
        </p:nvCxnSpPr>
        <p:spPr>
          <a:xfrm>
            <a:off x="3505200" y="1473290"/>
            <a:ext cx="69250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B19E4F-0D12-4C93-A75C-C9614565C19C}"/>
              </a:ext>
            </a:extLst>
          </p:cNvPr>
          <p:cNvSpPr>
            <a:spLocks noGrp="1"/>
          </p:cNvSpPr>
          <p:nvPr>
            <p:ph type="title"/>
          </p:nvPr>
        </p:nvSpPr>
        <p:spPr/>
        <p:txBody>
          <a:bodyPr/>
          <a:lstStyle/>
          <a:p>
            <a:r>
              <a:rPr lang="en-US" dirty="0"/>
              <a:t>Power Platform loved by businesses in all segments</a:t>
            </a:r>
          </a:p>
        </p:txBody>
      </p:sp>
      <p:graphicFrame>
        <p:nvGraphicFramePr>
          <p:cNvPr id="3" name="Diagram 2">
            <a:extLst>
              <a:ext uri="{FF2B5EF4-FFF2-40B4-BE49-F238E27FC236}">
                <a16:creationId xmlns:a16="http://schemas.microsoft.com/office/drawing/2014/main" id="{B09F69D7-4354-43F6-935E-5DEEDA34BECC}"/>
              </a:ext>
            </a:extLst>
          </p:cNvPr>
          <p:cNvGraphicFramePr/>
          <p:nvPr/>
        </p:nvGraphicFramePr>
        <p:xfrm>
          <a:off x="1464029" y="1485103"/>
          <a:ext cx="4089400" cy="4773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42E36AD-0D2E-41C2-938E-D45BC2A8D9E7}"/>
              </a:ext>
            </a:extLst>
          </p:cNvPr>
          <p:cNvSpPr txBox="1"/>
          <p:nvPr/>
        </p:nvSpPr>
        <p:spPr>
          <a:xfrm>
            <a:off x="4378778" y="1842693"/>
            <a:ext cx="5835650" cy="169277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Innovation platform</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 justify once, unlimited innovations forever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Easy first step to your digital transformation journey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unique &amp; </a:t>
            </a: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inclusive IT and Business innovation culture </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citizen development philosophy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One Microsoft Story – MS understands business of Platforms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Company-wide digitized with easy-to-use mobile/IoT enabled applications even for frontline workers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9D3CAAF0-B4A5-4081-A1A6-BD1AEBB96FE1}"/>
              </a:ext>
            </a:extLst>
          </p:cNvPr>
          <p:cNvSpPr txBox="1"/>
          <p:nvPr/>
        </p:nvSpPr>
        <p:spPr>
          <a:xfrm>
            <a:off x="5370088" y="4303946"/>
            <a:ext cx="4786284" cy="10926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Significantly lowered cost of automation, digitization and innovation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Fuss-less continuous innovations </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citizen development capabilities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Easy to create, easy to retire, easy to change</a:t>
            </a:r>
          </a:p>
        </p:txBody>
      </p:sp>
    </p:spTree>
    <p:extLst>
      <p:ext uri="{BB962C8B-B14F-4D97-AF65-F5344CB8AC3E}">
        <p14:creationId xmlns:p14="http://schemas.microsoft.com/office/powerpoint/2010/main" val="7301555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Power Apps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3041602"/>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ea typeface="Calibri" panose="020F0502020204030204" pitchFamily="34" charset="0"/>
                <a:cs typeface="Latha" panose="020B0604020202020204" pitchFamily="34" charset="0"/>
              </a:rPr>
              <a:t>You can use Power Automate to create logic that performs one or more tasks when an event occurs in a canvas app. For example, configure a button so that, when a user selects it, an item is created in a SharePoint list, an email or meeting request is sent, a file is added to the cloud, or all of these. You can configure any control in the app to start the flow, which continues to run even if you close Power Apps.</a:t>
            </a: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5" name="Picture 4">
            <a:extLst>
              <a:ext uri="{FF2B5EF4-FFF2-40B4-BE49-F238E27FC236}">
                <a16:creationId xmlns:a16="http://schemas.microsoft.com/office/drawing/2014/main" id="{34F45025-6212-433F-864B-0A237B5F2896}"/>
              </a:ext>
            </a:extLst>
          </p:cNvPr>
          <p:cNvPicPr/>
          <p:nvPr/>
        </p:nvPicPr>
        <p:blipFill>
          <a:blip r:embed="rId2"/>
          <a:stretch>
            <a:fillRect/>
          </a:stretch>
        </p:blipFill>
        <p:spPr>
          <a:xfrm>
            <a:off x="7052113" y="1268887"/>
            <a:ext cx="4667250" cy="1038225"/>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233613AA-B79F-4693-84EA-8C3BD95E3DFF}"/>
              </a:ext>
            </a:extLst>
          </p:cNvPr>
          <p:cNvPicPr/>
          <p:nvPr/>
        </p:nvPicPr>
        <p:blipFill>
          <a:blip r:embed="rId3"/>
          <a:stretch>
            <a:fillRect/>
          </a:stretch>
        </p:blipFill>
        <p:spPr>
          <a:xfrm>
            <a:off x="7052112" y="2578658"/>
            <a:ext cx="4667249" cy="24242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933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801650"/>
            <a:ext cx="6761515" cy="498598"/>
          </a:xfrm>
        </p:spPr>
        <p:txBody>
          <a:bodyPr/>
          <a:lstStyle/>
          <a:p>
            <a:r>
              <a:rPr lang="en-GB" dirty="0"/>
              <a:t>SQL Server Integration flow</a:t>
            </a:r>
          </a:p>
        </p:txBody>
      </p:sp>
    </p:spTree>
    <p:extLst>
      <p:ext uri="{BB962C8B-B14F-4D97-AF65-F5344CB8AC3E}">
        <p14:creationId xmlns:p14="http://schemas.microsoft.com/office/powerpoint/2010/main" val="23106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SQL Server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1991443"/>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dirty="0"/>
              <a:t>Microsoft SQL Server is a relational database management system developed by Microsoft. Connect to SQL Server to manage data. You can perform various actions such as create, update, get, and delete on rows in a table.</a:t>
            </a:r>
          </a:p>
          <a:p>
            <a:pPr marL="342900" lvl="0" indent="-342900" algn="just">
              <a:lnSpc>
                <a:spcPct val="107000"/>
              </a:lnSpc>
              <a:spcAft>
                <a:spcPts val="800"/>
              </a:spcAft>
              <a:buFont typeface="Wingdings" panose="05000000000000000000" pitchFamily="2" charset="2"/>
              <a:buChar char="ü"/>
            </a:pP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4" name="Picture 3">
            <a:extLst>
              <a:ext uri="{FF2B5EF4-FFF2-40B4-BE49-F238E27FC236}">
                <a16:creationId xmlns:a16="http://schemas.microsoft.com/office/drawing/2014/main" id="{CD568B97-0F92-4C34-BFDC-CAE628A9CCE6}"/>
              </a:ext>
            </a:extLst>
          </p:cNvPr>
          <p:cNvPicPr/>
          <p:nvPr/>
        </p:nvPicPr>
        <p:blipFill>
          <a:blip r:embed="rId2"/>
          <a:stretch>
            <a:fillRect/>
          </a:stretch>
        </p:blipFill>
        <p:spPr>
          <a:xfrm>
            <a:off x="6192744" y="930144"/>
            <a:ext cx="5731510" cy="5523230"/>
          </a:xfrm>
          <a:prstGeom prst="rect">
            <a:avLst/>
          </a:prstGeom>
        </p:spPr>
      </p:pic>
    </p:spTree>
    <p:extLst>
      <p:ext uri="{BB962C8B-B14F-4D97-AF65-F5344CB8AC3E}">
        <p14:creationId xmlns:p14="http://schemas.microsoft.com/office/powerpoint/2010/main" val="197067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6</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1602451"/>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Standard and premium connectors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Connecting to web services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Using Flow with on-premises data</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9928799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a:t>
            </a:r>
          </a:p>
        </p:txBody>
      </p:sp>
    </p:spTree>
    <p:extLst>
      <p:ext uri="{BB962C8B-B14F-4D97-AF65-F5344CB8AC3E}">
        <p14:creationId xmlns:p14="http://schemas.microsoft.com/office/powerpoint/2010/main" val="294493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528" dirty="0">
                <a:gradFill>
                  <a:gsLst>
                    <a:gs pos="1250">
                      <a:srgbClr val="0D0D0D"/>
                    </a:gs>
                    <a:gs pos="100000">
                      <a:srgbClr val="0D0D0D"/>
                    </a:gs>
                  </a:gsLst>
                  <a:lin ang="5400000" scaled="0"/>
                </a:gradFill>
                <a:latin typeface="Segoe UI Semibold"/>
              </a:rPr>
              <a:t>Partners and ISVs</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Expand the number of services you integrate with</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Provide the extensibility your customers need</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Increase exposure and adoption</a:t>
            </a:r>
            <a:endParaRPr lang="en-CA" sz="2353"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2211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Tree>
    <p:extLst>
      <p:ext uri="{BB962C8B-B14F-4D97-AF65-F5344CB8AC3E}">
        <p14:creationId xmlns:p14="http://schemas.microsoft.com/office/powerpoint/2010/main" val="285546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32145A"/>
                      </a:gs>
                      <a:gs pos="100000">
                        <a:srgbClr val="32145A"/>
                      </a:gs>
                    </a:gsLst>
                    <a:lin ang="5400000" scaled="0"/>
                  </a:gradFill>
                  <a:latin typeface="Segoe UI"/>
                  <a:ea typeface="Segoe UI" pitchFamily="34" charset="0"/>
                  <a:cs typeface="Segoe UI" pitchFamily="34" charset="0"/>
                </a:rPr>
                <a:t></a:t>
              </a:r>
              <a:endParaRPr lang="en-US" sz="3136" dirty="0">
                <a:gradFill>
                  <a:gsLst>
                    <a:gs pos="0">
                      <a:srgbClr val="32145A"/>
                    </a:gs>
                    <a:gs pos="100000">
                      <a:srgbClr val="32145A"/>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32145A"/>
                    </a:gs>
                    <a:gs pos="100000">
                      <a:srgbClr val="32145A"/>
                    </a:gs>
                  </a:gsLst>
                  <a:lin ang="5400000" scaled="0"/>
                </a:gradFill>
                <a:latin typeface="Segoe UI"/>
              </a:rPr>
              <a:t>Certify</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defTabSz="914192">
              <a:defRPr/>
            </a:pPr>
            <a:r>
              <a:rPr lang="en-US" sz="1961" dirty="0">
                <a:gradFill>
                  <a:gsLst>
                    <a:gs pos="0">
                      <a:srgbClr val="FFFFFF"/>
                    </a:gs>
                    <a:gs pos="100000">
                      <a:srgbClr val="FFFFFF"/>
                    </a:gs>
                  </a:gsLst>
                  <a:lin ang="5400000" scaled="0"/>
                </a:gradFill>
                <a:latin typeface="Segoe UI Semilight"/>
              </a:rPr>
              <a:t>Only for Public Connectors</a:t>
            </a:r>
            <a:endParaRPr lang="en-CA"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7443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Connector ID</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Operation</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Host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Path</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55026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71637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Innovation anywhere. Unlocks value everywhere.</a:t>
            </a: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221284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 Demo</a:t>
            </a:r>
          </a:p>
        </p:txBody>
      </p:sp>
    </p:spTree>
    <p:extLst>
      <p:ext uri="{BB962C8B-B14F-4D97-AF65-F5344CB8AC3E}">
        <p14:creationId xmlns:p14="http://schemas.microsoft.com/office/powerpoint/2010/main" val="301792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18AB3"/>
                </a:solidFill>
                <a:ea typeface="+mj-ea"/>
                <a:cs typeface="+mj-cs"/>
              </a:rPr>
              <a:t>Custom Connector Resources</a:t>
            </a:r>
            <a:endParaRPr lang="en-CA" dirty="0">
              <a:solidFill>
                <a:srgbClr val="418AB3"/>
              </a:solidFill>
              <a:ea typeface="+mj-ea"/>
              <a:cs typeface="+mj-cs"/>
            </a:endParaRPr>
          </a:p>
        </p:txBody>
      </p:sp>
      <p:sp>
        <p:nvSpPr>
          <p:cNvPr id="7" name="Text Placeholder 2"/>
          <p:cNvSpPr>
            <a:spLocks noGrp="1"/>
          </p:cNvSpPr>
          <p:nvPr>
            <p:ph type="body" sz="quarter" idx="10"/>
          </p:nvPr>
        </p:nvSpPr>
        <p:spPr>
          <a:xfrm>
            <a:off x="589043" y="1412331"/>
            <a:ext cx="8038636" cy="4537055"/>
          </a:xfrm>
        </p:spPr>
        <p:txBody>
          <a:bodyPr/>
          <a:lstStyle/>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https://docs.microsoft.com/connectors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Custom connectors </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From Postman Collection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Webhooks</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Dynamic values/schema</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https://aka.ms/apiconnectors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Submit for certification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Example Video : </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10"/>
              </a:rPr>
              <a:t>https://youtu.be/dBCS1nPsDiE</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D9AE3A2C-C6A5-4DCF-98DD-66870286FDED}"/>
              </a:ext>
            </a:extLst>
          </p:cNvPr>
          <p:cNvPicPr>
            <a:picLocks noChangeAspect="1"/>
          </p:cNvPicPr>
          <p:nvPr/>
        </p:nvPicPr>
        <p:blipFill>
          <a:blip r:embed="rId11"/>
          <a:stretch>
            <a:fillRect/>
          </a:stretch>
        </p:blipFill>
        <p:spPr>
          <a:xfrm>
            <a:off x="8627679" y="1495963"/>
            <a:ext cx="952323" cy="961660"/>
          </a:xfrm>
          <a:prstGeom prst="rect">
            <a:avLst/>
          </a:prstGeom>
        </p:spPr>
      </p:pic>
      <p:pic>
        <p:nvPicPr>
          <p:cNvPr id="6" name="Picture 5">
            <a:extLst>
              <a:ext uri="{FF2B5EF4-FFF2-40B4-BE49-F238E27FC236}">
                <a16:creationId xmlns:a16="http://schemas.microsoft.com/office/drawing/2014/main" id="{91FE4639-CEF1-47F9-A4FE-2FF90F767052}"/>
              </a:ext>
            </a:extLst>
          </p:cNvPr>
          <p:cNvPicPr>
            <a:picLocks noChangeAspect="1"/>
          </p:cNvPicPr>
          <p:nvPr/>
        </p:nvPicPr>
        <p:blipFill>
          <a:blip r:embed="rId12"/>
          <a:stretch>
            <a:fillRect/>
          </a:stretch>
        </p:blipFill>
        <p:spPr>
          <a:xfrm>
            <a:off x="9665455" y="1507635"/>
            <a:ext cx="947656" cy="938318"/>
          </a:xfrm>
          <a:prstGeom prst="rect">
            <a:avLst/>
          </a:prstGeom>
        </p:spPr>
      </p:pic>
      <p:pic>
        <p:nvPicPr>
          <p:cNvPr id="8" name="Picture 7">
            <a:extLst>
              <a:ext uri="{FF2B5EF4-FFF2-40B4-BE49-F238E27FC236}">
                <a16:creationId xmlns:a16="http://schemas.microsoft.com/office/drawing/2014/main" id="{46D55B3C-1E82-4ADC-A4DA-3462B811D8F8}"/>
              </a:ext>
            </a:extLst>
          </p:cNvPr>
          <p:cNvPicPr>
            <a:picLocks noChangeAspect="1"/>
          </p:cNvPicPr>
          <p:nvPr/>
        </p:nvPicPr>
        <p:blipFill>
          <a:blip r:embed="rId13"/>
          <a:stretch>
            <a:fillRect/>
          </a:stretch>
        </p:blipFill>
        <p:spPr>
          <a:xfrm>
            <a:off x="10235705" y="2513718"/>
            <a:ext cx="933650" cy="928981"/>
          </a:xfrm>
          <a:prstGeom prst="rect">
            <a:avLst/>
          </a:prstGeom>
        </p:spPr>
      </p:pic>
      <p:pic>
        <p:nvPicPr>
          <p:cNvPr id="9" name="Picture 8">
            <a:extLst>
              <a:ext uri="{FF2B5EF4-FFF2-40B4-BE49-F238E27FC236}">
                <a16:creationId xmlns:a16="http://schemas.microsoft.com/office/drawing/2014/main" id="{BDE1D8B8-7753-451E-B502-A24C197AF783}"/>
              </a:ext>
            </a:extLst>
          </p:cNvPr>
          <p:cNvPicPr>
            <a:picLocks noChangeAspect="1"/>
          </p:cNvPicPr>
          <p:nvPr/>
        </p:nvPicPr>
        <p:blipFill>
          <a:blip r:embed="rId14"/>
          <a:stretch>
            <a:fillRect/>
          </a:stretch>
        </p:blipFill>
        <p:spPr>
          <a:xfrm>
            <a:off x="9764212" y="3510465"/>
            <a:ext cx="942986" cy="938318"/>
          </a:xfrm>
          <a:prstGeom prst="rect">
            <a:avLst/>
          </a:prstGeom>
        </p:spPr>
      </p:pic>
      <p:pic>
        <p:nvPicPr>
          <p:cNvPr id="10" name="Picture 9">
            <a:extLst>
              <a:ext uri="{FF2B5EF4-FFF2-40B4-BE49-F238E27FC236}">
                <a16:creationId xmlns:a16="http://schemas.microsoft.com/office/drawing/2014/main" id="{648A3A96-0B30-44CA-997C-1D4F5A71FBA6}"/>
              </a:ext>
            </a:extLst>
          </p:cNvPr>
          <p:cNvPicPr>
            <a:picLocks noChangeAspect="1"/>
          </p:cNvPicPr>
          <p:nvPr/>
        </p:nvPicPr>
        <p:blipFill>
          <a:blip r:embed="rId15"/>
          <a:stretch>
            <a:fillRect/>
          </a:stretch>
        </p:blipFill>
        <p:spPr>
          <a:xfrm>
            <a:off x="8735430" y="3510465"/>
            <a:ext cx="938318" cy="938318"/>
          </a:xfrm>
          <a:prstGeom prst="rect">
            <a:avLst/>
          </a:prstGeom>
        </p:spPr>
      </p:pic>
      <p:pic>
        <p:nvPicPr>
          <p:cNvPr id="11" name="Picture 10">
            <a:extLst>
              <a:ext uri="{FF2B5EF4-FFF2-40B4-BE49-F238E27FC236}">
                <a16:creationId xmlns:a16="http://schemas.microsoft.com/office/drawing/2014/main" id="{214EC78E-FF3B-4D9D-83F0-3A5250482590}"/>
              </a:ext>
            </a:extLst>
          </p:cNvPr>
          <p:cNvPicPr>
            <a:picLocks noChangeAspect="1"/>
          </p:cNvPicPr>
          <p:nvPr/>
        </p:nvPicPr>
        <p:blipFill>
          <a:blip r:embed="rId16"/>
          <a:stretch>
            <a:fillRect/>
          </a:stretch>
        </p:blipFill>
        <p:spPr>
          <a:xfrm>
            <a:off x="10374376" y="4505840"/>
            <a:ext cx="947656" cy="938318"/>
          </a:xfrm>
          <a:prstGeom prst="rect">
            <a:avLst/>
          </a:prstGeom>
        </p:spPr>
      </p:pic>
      <p:pic>
        <p:nvPicPr>
          <p:cNvPr id="12" name="Picture 11">
            <a:extLst>
              <a:ext uri="{FF2B5EF4-FFF2-40B4-BE49-F238E27FC236}">
                <a16:creationId xmlns:a16="http://schemas.microsoft.com/office/drawing/2014/main" id="{8529DFB7-8359-4C49-AFC0-DFBD2E9E5AD2}"/>
              </a:ext>
            </a:extLst>
          </p:cNvPr>
          <p:cNvPicPr>
            <a:picLocks noChangeAspect="1"/>
          </p:cNvPicPr>
          <p:nvPr/>
        </p:nvPicPr>
        <p:blipFill>
          <a:blip r:embed="rId17"/>
          <a:stretch>
            <a:fillRect/>
          </a:stretch>
        </p:blipFill>
        <p:spPr>
          <a:xfrm>
            <a:off x="10702532" y="1489232"/>
            <a:ext cx="938318" cy="924314"/>
          </a:xfrm>
          <a:prstGeom prst="rect">
            <a:avLst/>
          </a:prstGeom>
        </p:spPr>
      </p:pic>
      <p:pic>
        <p:nvPicPr>
          <p:cNvPr id="13" name="Picture 12">
            <a:extLst>
              <a:ext uri="{FF2B5EF4-FFF2-40B4-BE49-F238E27FC236}">
                <a16:creationId xmlns:a16="http://schemas.microsoft.com/office/drawing/2014/main" id="{0CEC5C7D-535C-432F-829D-45483357A48E}"/>
              </a:ext>
            </a:extLst>
          </p:cNvPr>
          <p:cNvPicPr>
            <a:picLocks noChangeAspect="1"/>
          </p:cNvPicPr>
          <p:nvPr/>
        </p:nvPicPr>
        <p:blipFill>
          <a:blip r:embed="rId18"/>
          <a:stretch>
            <a:fillRect/>
          </a:stretch>
        </p:blipFill>
        <p:spPr>
          <a:xfrm>
            <a:off x="9176579" y="2509049"/>
            <a:ext cx="966328" cy="938318"/>
          </a:xfrm>
          <a:prstGeom prst="rect">
            <a:avLst/>
          </a:prstGeom>
        </p:spPr>
      </p:pic>
      <p:pic>
        <p:nvPicPr>
          <p:cNvPr id="14" name="Picture 13">
            <a:extLst>
              <a:ext uri="{FF2B5EF4-FFF2-40B4-BE49-F238E27FC236}">
                <a16:creationId xmlns:a16="http://schemas.microsoft.com/office/drawing/2014/main" id="{4489D932-046D-47A9-A056-127CCF5D5FAC}"/>
              </a:ext>
            </a:extLst>
          </p:cNvPr>
          <p:cNvPicPr>
            <a:picLocks noChangeAspect="1"/>
          </p:cNvPicPr>
          <p:nvPr/>
        </p:nvPicPr>
        <p:blipFill>
          <a:blip r:embed="rId19"/>
          <a:stretch>
            <a:fillRect/>
          </a:stretch>
        </p:blipFill>
        <p:spPr>
          <a:xfrm>
            <a:off x="10797664" y="3512797"/>
            <a:ext cx="928981" cy="933650"/>
          </a:xfrm>
          <a:prstGeom prst="rect">
            <a:avLst/>
          </a:prstGeom>
        </p:spPr>
      </p:pic>
      <p:pic>
        <p:nvPicPr>
          <p:cNvPr id="15" name="Picture 14">
            <a:extLst>
              <a:ext uri="{FF2B5EF4-FFF2-40B4-BE49-F238E27FC236}">
                <a16:creationId xmlns:a16="http://schemas.microsoft.com/office/drawing/2014/main" id="{B02F9C95-DB6E-4660-9927-DF4EAC7480D9}"/>
              </a:ext>
            </a:extLst>
          </p:cNvPr>
          <p:cNvPicPr>
            <a:picLocks noChangeAspect="1"/>
          </p:cNvPicPr>
          <p:nvPr/>
        </p:nvPicPr>
        <p:blipFill>
          <a:blip r:embed="rId20"/>
          <a:stretch>
            <a:fillRect/>
          </a:stretch>
        </p:blipFill>
        <p:spPr>
          <a:xfrm>
            <a:off x="11262155" y="2474884"/>
            <a:ext cx="928981" cy="942986"/>
          </a:xfrm>
          <a:prstGeom prst="rect">
            <a:avLst/>
          </a:prstGeom>
        </p:spPr>
      </p:pic>
      <p:pic>
        <p:nvPicPr>
          <p:cNvPr id="16" name="Picture 15">
            <a:extLst>
              <a:ext uri="{FF2B5EF4-FFF2-40B4-BE49-F238E27FC236}">
                <a16:creationId xmlns:a16="http://schemas.microsoft.com/office/drawing/2014/main" id="{1C0BCF2D-3ABB-405A-8448-05C5CFC9EC6F}"/>
              </a:ext>
            </a:extLst>
          </p:cNvPr>
          <p:cNvPicPr>
            <a:picLocks noChangeAspect="1"/>
          </p:cNvPicPr>
          <p:nvPr/>
        </p:nvPicPr>
        <p:blipFill>
          <a:blip r:embed="rId21"/>
          <a:stretch>
            <a:fillRect/>
          </a:stretch>
        </p:blipFill>
        <p:spPr>
          <a:xfrm>
            <a:off x="8151517" y="2504854"/>
            <a:ext cx="952323" cy="956992"/>
          </a:xfrm>
          <a:prstGeom prst="rect">
            <a:avLst/>
          </a:prstGeom>
        </p:spPr>
      </p:pic>
      <p:pic>
        <p:nvPicPr>
          <p:cNvPr id="17" name="Picture 16">
            <a:extLst>
              <a:ext uri="{FF2B5EF4-FFF2-40B4-BE49-F238E27FC236}">
                <a16:creationId xmlns:a16="http://schemas.microsoft.com/office/drawing/2014/main" id="{6E170BFB-8B28-4BBD-A5B2-E04CE3C3BA93}"/>
              </a:ext>
            </a:extLst>
          </p:cNvPr>
          <p:cNvPicPr>
            <a:picLocks noChangeAspect="1"/>
          </p:cNvPicPr>
          <p:nvPr/>
        </p:nvPicPr>
        <p:blipFill>
          <a:blip r:embed="rId22"/>
          <a:stretch>
            <a:fillRect/>
          </a:stretch>
        </p:blipFill>
        <p:spPr>
          <a:xfrm>
            <a:off x="9358891" y="4516545"/>
            <a:ext cx="942986" cy="942986"/>
          </a:xfrm>
          <a:prstGeom prst="rect">
            <a:avLst/>
          </a:prstGeom>
        </p:spPr>
      </p:pic>
    </p:spTree>
    <p:extLst>
      <p:ext uri="{BB962C8B-B14F-4D97-AF65-F5344CB8AC3E}">
        <p14:creationId xmlns:p14="http://schemas.microsoft.com/office/powerpoint/2010/main" val="176503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additive="base">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 calcmode="lin" valueType="num">
                                      <p:cBhvr additive="base">
                                        <p:cTn id="3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 calcmode="lin" valueType="num">
                                      <p:cBhvr additive="base">
                                        <p:cTn id="4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Demo &amp; Hands-on</a:t>
            </a:r>
          </a:p>
        </p:txBody>
      </p:sp>
      <p:sp>
        <p:nvSpPr>
          <p:cNvPr id="4" name="Content Placeholder 3">
            <a:extLst>
              <a:ext uri="{FF2B5EF4-FFF2-40B4-BE49-F238E27FC236}">
                <a16:creationId xmlns:a16="http://schemas.microsoft.com/office/drawing/2014/main" id="{CE6063CE-4110-4365-9E55-C33AD9D57EC3}"/>
              </a:ext>
            </a:extLst>
          </p:cNvPr>
          <p:cNvSpPr>
            <a:spLocks noGrp="1"/>
          </p:cNvSpPr>
          <p:nvPr>
            <p:ph idx="1"/>
          </p:nvPr>
        </p:nvSpPr>
        <p:spPr/>
        <p:txBody>
          <a:bodyPr/>
          <a:lstStyle/>
          <a:p>
            <a:pPr>
              <a:buFont typeface="Wingdings" panose="05000000000000000000" pitchFamily="2" charset="2"/>
              <a:buChar char="§"/>
            </a:pPr>
            <a:r>
              <a:rPr lang="en-US" dirty="0"/>
              <a:t>Connect REST API using connector</a:t>
            </a:r>
          </a:p>
          <a:p>
            <a:pPr>
              <a:buFont typeface="Wingdings" panose="05000000000000000000" pitchFamily="2" charset="2"/>
              <a:buChar char="§"/>
            </a:pPr>
            <a:endParaRPr lang="en-GB" dirty="0"/>
          </a:p>
        </p:txBody>
      </p:sp>
    </p:spTree>
    <p:extLst>
      <p:ext uri="{BB962C8B-B14F-4D97-AF65-F5344CB8AC3E}">
        <p14:creationId xmlns:p14="http://schemas.microsoft.com/office/powerpoint/2010/main" val="186477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07" y="2324073"/>
            <a:ext cx="9326041" cy="765968"/>
          </a:xfrm>
        </p:spPr>
        <p:txBody>
          <a:bodyPr/>
          <a:lstStyle/>
          <a:p>
            <a:r>
              <a:rPr lang="en-US" dirty="0"/>
              <a:t>Calling Microsoft Flow from your application</a:t>
            </a:r>
            <a:endParaRPr lang="en-GB" dirty="0"/>
          </a:p>
        </p:txBody>
      </p:sp>
    </p:spTree>
    <p:extLst>
      <p:ext uri="{BB962C8B-B14F-4D97-AF65-F5344CB8AC3E}">
        <p14:creationId xmlns:p14="http://schemas.microsoft.com/office/powerpoint/2010/main" val="415005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t>Calling Microsoft Flow from your application</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677670" cy="3678699"/>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Microsoft Flow allows you to turn complex repetitive tasks into automated multistep flows.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In many cases, you want your flow to be triggered by an event, such as a document update.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In others, you want to let the end user initiate a flow. In this case, Microsoft Flow will serve as an integration glue between your application and large number of other services.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For example, you may want the user to click on a button and send an email to her customers.</a:t>
            </a:r>
            <a:endParaRPr lang="en-GB" sz="2000" dirty="0">
              <a:solidFill>
                <a:srgbClr val="2F2F2F"/>
              </a:solidFill>
              <a:latin typeface="Calibri" panose="020F0502020204030204" pitchFamily="34" charset="0"/>
              <a:cs typeface="Latha" panose="020B0604020202020204" pitchFamily="34" charset="0"/>
            </a:endParaRPr>
          </a:p>
        </p:txBody>
      </p:sp>
      <p:pic>
        <p:nvPicPr>
          <p:cNvPr id="5" name="Picture 4">
            <a:extLst>
              <a:ext uri="{FF2B5EF4-FFF2-40B4-BE49-F238E27FC236}">
                <a16:creationId xmlns:a16="http://schemas.microsoft.com/office/drawing/2014/main" id="{EC3CEFD5-19AE-423E-B023-FD53AF5CA227}"/>
              </a:ext>
            </a:extLst>
          </p:cNvPr>
          <p:cNvPicPr/>
          <p:nvPr/>
        </p:nvPicPr>
        <p:blipFill>
          <a:blip r:embed="rId2"/>
          <a:stretch>
            <a:fillRect/>
          </a:stretch>
        </p:blipFill>
        <p:spPr>
          <a:xfrm>
            <a:off x="6850642" y="1048210"/>
            <a:ext cx="4145280" cy="2617470"/>
          </a:xfrm>
          <a:prstGeom prst="rect">
            <a:avLst/>
          </a:prstGeom>
        </p:spPr>
      </p:pic>
      <p:pic>
        <p:nvPicPr>
          <p:cNvPr id="8" name="Picture 7">
            <a:extLst>
              <a:ext uri="{FF2B5EF4-FFF2-40B4-BE49-F238E27FC236}">
                <a16:creationId xmlns:a16="http://schemas.microsoft.com/office/drawing/2014/main" id="{370FC0FF-15BF-4D27-8BA1-B824D500610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96020" y="3736822"/>
            <a:ext cx="5064125" cy="2941320"/>
          </a:xfrm>
          <a:prstGeom prst="rect">
            <a:avLst/>
          </a:prstGeom>
          <a:noFill/>
          <a:ln>
            <a:noFill/>
          </a:ln>
        </p:spPr>
      </p:pic>
    </p:spTree>
    <p:extLst>
      <p:ext uri="{BB962C8B-B14F-4D97-AF65-F5344CB8AC3E}">
        <p14:creationId xmlns:p14="http://schemas.microsoft.com/office/powerpoint/2010/main" val="15174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07" y="2591443"/>
            <a:ext cx="11301986" cy="498598"/>
          </a:xfrm>
        </p:spPr>
        <p:txBody>
          <a:bodyPr/>
          <a:lstStyle/>
          <a:p>
            <a:r>
              <a:rPr lang="en-US" dirty="0"/>
              <a:t>Azure Cognitive Services AI Integration flow</a:t>
            </a:r>
            <a:endParaRPr lang="en-GB" dirty="0"/>
          </a:p>
        </p:txBody>
      </p:sp>
    </p:spTree>
    <p:extLst>
      <p:ext uri="{BB962C8B-B14F-4D97-AF65-F5344CB8AC3E}">
        <p14:creationId xmlns:p14="http://schemas.microsoft.com/office/powerpoint/2010/main" val="231174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t>Azure Cognitive Services AI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677670" cy="4933787"/>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dirty="0"/>
              <a:t>Language Understanding (LUIS) is a cloud-based API service that applies custom machine-learning intelligence to a user's conversational, natural language text to predict overall meaning, and pull out relevant, detailed information.</a:t>
            </a:r>
            <a:endParaRPr lang="en-US" sz="2000" dirty="0">
              <a:solidFill>
                <a:srgbClr val="2F2F2F"/>
              </a:solidFill>
              <a:latin typeface="Calibri" panose="020F0502020204030204" pitchFamily="34" charset="0"/>
              <a:cs typeface="Latha"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Azure cognitive services language understanding intelligent service (LUIS) lets you understand language contextually, so your apps communicate with people in the way they speak.</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The LUIS integration in Flow enables you to make predictions on a query string.</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You can design your Flow to execute a set of actions when the desired intent is detected. </a:t>
            </a:r>
          </a:p>
          <a:p>
            <a:pPr marL="342900" lvl="0" indent="-342900" algn="just">
              <a:lnSpc>
                <a:spcPct val="107000"/>
              </a:lnSpc>
              <a:spcAft>
                <a:spcPts val="800"/>
              </a:spcAft>
              <a:buFont typeface="Wingdings" panose="05000000000000000000" pitchFamily="2" charset="2"/>
              <a:buChar char="ü"/>
            </a:pPr>
            <a:endParaRPr lang="en-GB" sz="2000" dirty="0">
              <a:solidFill>
                <a:srgbClr val="2F2F2F"/>
              </a:solidFill>
              <a:latin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8CE06F29-346E-4590-8D69-3C141105A151}"/>
              </a:ext>
            </a:extLst>
          </p:cNvPr>
          <p:cNvPicPr>
            <a:picLocks noChangeAspect="1"/>
          </p:cNvPicPr>
          <p:nvPr/>
        </p:nvPicPr>
        <p:blipFill>
          <a:blip r:embed="rId2"/>
          <a:stretch>
            <a:fillRect/>
          </a:stretch>
        </p:blipFill>
        <p:spPr>
          <a:xfrm>
            <a:off x="7257004" y="977463"/>
            <a:ext cx="4667250" cy="2590800"/>
          </a:xfrm>
          <a:prstGeom prst="rect">
            <a:avLst/>
          </a:prstGeom>
        </p:spPr>
      </p:pic>
      <p:pic>
        <p:nvPicPr>
          <p:cNvPr id="3" name="Picture 2">
            <a:extLst>
              <a:ext uri="{FF2B5EF4-FFF2-40B4-BE49-F238E27FC236}">
                <a16:creationId xmlns:a16="http://schemas.microsoft.com/office/drawing/2014/main" id="{6EA99340-74A9-458E-A051-96A2BC7BAA55}"/>
              </a:ext>
            </a:extLst>
          </p:cNvPr>
          <p:cNvPicPr>
            <a:picLocks noChangeAspect="1"/>
          </p:cNvPicPr>
          <p:nvPr/>
        </p:nvPicPr>
        <p:blipFill>
          <a:blip r:embed="rId3"/>
          <a:stretch>
            <a:fillRect/>
          </a:stretch>
        </p:blipFill>
        <p:spPr>
          <a:xfrm>
            <a:off x="7133179" y="3701403"/>
            <a:ext cx="4914900" cy="2562225"/>
          </a:xfrm>
          <a:prstGeom prst="rect">
            <a:avLst/>
          </a:prstGeom>
        </p:spPr>
      </p:pic>
    </p:spTree>
    <p:extLst>
      <p:ext uri="{BB962C8B-B14F-4D97-AF65-F5344CB8AC3E}">
        <p14:creationId xmlns:p14="http://schemas.microsoft.com/office/powerpoint/2010/main" val="293958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7</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1739591"/>
            <a:ext cx="6467867" cy="4627756"/>
          </a:xfrm>
          <a:prstGeom prst="rect">
            <a:avLst/>
          </a:prstGeom>
        </p:spPr>
        <p:txBody>
          <a:bodyPr vert="horz" lIns="91440" tIns="45720" rIns="91440" bIns="45720" rtlCol="0" anchor="ctr">
            <a:noAutofit/>
          </a:bodyPr>
          <a:lstStyle/>
          <a:p>
            <a:pPr marL="457200" lvl="0" indent="-285750">
              <a:lnSpc>
                <a:spcPct val="90000"/>
              </a:lnSpc>
              <a:spcAft>
                <a:spcPts val="600"/>
              </a:spcAft>
              <a:buFont typeface="Wingdings" panose="05000000000000000000" pitchFamily="2" charset="2"/>
              <a:buChar char="ü"/>
            </a:pPr>
            <a:r>
              <a:rPr lang="en-US" sz="1600" dirty="0">
                <a:solidFill>
                  <a:srgbClr val="4C5A67"/>
                </a:solidFill>
              </a:rPr>
              <a:t>Administer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Export and import flows </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Learn how to distribute button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Maintaining a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View history and analytics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Sharing a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Export and import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Office 365 administration for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Environments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Data policies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Data integration</a:t>
            </a:r>
            <a:endParaRPr kumimoji="0" lang="en-US" sz="16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2586660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1503081"/>
            <a:ext cx="6768085" cy="2031325"/>
          </a:xfrm>
        </p:spPr>
        <p:txBody>
          <a:bodyPr/>
          <a:lstStyle/>
          <a:p>
            <a:pPr>
              <a:lnSpc>
                <a:spcPct val="100000"/>
              </a:lnSpc>
              <a:spcBef>
                <a:spcPts val="50"/>
              </a:spcBef>
            </a:pPr>
            <a:br>
              <a:rPr lang="en-US" sz="2400" dirty="0">
                <a:latin typeface="Times New Roman"/>
                <a:cs typeface="Times New Roman"/>
              </a:rPr>
            </a:br>
            <a:r>
              <a:rPr lang="en-US" b="1" dirty="0">
                <a:latin typeface="Carlito"/>
                <a:cs typeface="Carlito"/>
              </a:rPr>
              <a:t>AN </a:t>
            </a:r>
            <a:r>
              <a:rPr lang="en-US" b="1" spc="-10" dirty="0">
                <a:latin typeface="Carlito"/>
                <a:cs typeface="Carlito"/>
              </a:rPr>
              <a:t>OVERVIEW </a:t>
            </a:r>
            <a:r>
              <a:rPr lang="en-US" b="1" dirty="0">
                <a:latin typeface="Carlito"/>
                <a:cs typeface="Carlito"/>
              </a:rPr>
              <a:t>OF  </a:t>
            </a:r>
            <a:r>
              <a:rPr lang="en-US" b="1" spc="-5" dirty="0">
                <a:latin typeface="Carlito"/>
                <a:cs typeface="Carlito"/>
              </a:rPr>
              <a:t>MICROSOFT POWER  </a:t>
            </a:r>
            <a:r>
              <a:rPr lang="en-US" b="1" spc="-20" dirty="0">
                <a:latin typeface="Carlito"/>
                <a:cs typeface="Carlito"/>
              </a:rPr>
              <a:t>PLATFORM</a:t>
            </a:r>
            <a:r>
              <a:rPr lang="en-US" b="1" spc="-60" dirty="0">
                <a:latin typeface="Carlito"/>
                <a:cs typeface="Carlito"/>
              </a:rPr>
              <a:t> </a:t>
            </a:r>
            <a:r>
              <a:rPr lang="en-US" b="1" spc="-5" dirty="0">
                <a:latin typeface="Carlito"/>
                <a:cs typeface="Carlito"/>
              </a:rPr>
              <a:t>ARCHITECTURE</a:t>
            </a:r>
            <a:endParaRPr lang="en-GB" dirty="0"/>
          </a:p>
        </p:txBody>
      </p:sp>
    </p:spTree>
    <p:extLst>
      <p:ext uri="{BB962C8B-B14F-4D97-AF65-F5344CB8AC3E}">
        <p14:creationId xmlns:p14="http://schemas.microsoft.com/office/powerpoint/2010/main" val="266230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heme/theme1.xml><?xml version="1.0" encoding="utf-8"?>
<a:theme xmlns:a="http://schemas.openxmlformats.org/drawingml/2006/main" name="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8" id="{2E754F57-7FDA-4726-8B44-AFE08F4885DC}" vid="{CE02B922-EC49-43E1-BE96-E4541713ACEE}"/>
    </a:ext>
  </a:ext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1873</TotalTime>
  <Words>9969</Words>
  <Application>Microsoft Office PowerPoint</Application>
  <PresentationFormat>Widescreen</PresentationFormat>
  <Paragraphs>1624</Paragraphs>
  <Slides>156</Slides>
  <Notes>94</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156</vt:i4>
      </vt:variant>
    </vt:vector>
  </HeadingPairs>
  <TitlesOfParts>
    <vt:vector size="180" baseType="lpstr">
      <vt:lpstr>Arial</vt:lpstr>
      <vt:lpstr>Arial Black</vt:lpstr>
      <vt:lpstr>Calibri</vt:lpstr>
      <vt:lpstr>Calibri Light</vt:lpstr>
      <vt:lpstr>Carlito</vt:lpstr>
      <vt:lpstr>Consolas</vt:lpstr>
      <vt:lpstr>Proxima Nova</vt:lpstr>
      <vt:lpstr>Segoe UI</vt:lpstr>
      <vt:lpstr>Segoe UI Light</vt:lpstr>
      <vt:lpstr>Segoe UI Semibold</vt:lpstr>
      <vt:lpstr>Segoe UI Semilight</vt:lpstr>
      <vt:lpstr>SegoeUI</vt:lpstr>
      <vt:lpstr>Tahoma</vt:lpstr>
      <vt:lpstr>Times New Roman</vt:lpstr>
      <vt:lpstr>Wingdings</vt:lpstr>
      <vt:lpstr>Office Theme</vt:lpstr>
      <vt:lpstr>2_5-50002_Ignite_Breakout_Template</vt:lpstr>
      <vt:lpstr>5-50203_Microsoft_Ignite_Template</vt:lpstr>
      <vt:lpstr>1_Office Theme</vt:lpstr>
      <vt:lpstr>5-50195_Microsoft_Build_Template</vt:lpstr>
      <vt:lpstr>2_Office Theme</vt:lpstr>
      <vt:lpstr>1_M365 PPT Template - 2017</vt:lpstr>
      <vt:lpstr>3_Office Theme</vt:lpstr>
      <vt:lpstr>4_Office Theme</vt:lpstr>
      <vt:lpstr>PowerPoint Presentation</vt:lpstr>
      <vt:lpstr>Jenkins NS</vt:lpstr>
      <vt:lpstr>PowerPoint Presentation</vt:lpstr>
      <vt:lpstr>PowerPoint Presentation</vt:lpstr>
      <vt:lpstr>Low Code Evolution</vt:lpstr>
      <vt:lpstr>The evolution of how people buy applications</vt:lpstr>
      <vt:lpstr>Benefits of low-code development platforms </vt:lpstr>
      <vt:lpstr>Power Platform loved by businesses in all segments</vt:lpstr>
      <vt:lpstr>PowerPoint Presentation</vt:lpstr>
      <vt:lpstr>Who here has a Microsoft 365 background? </vt:lpstr>
      <vt:lpstr>What about a Dynamics 365 background? </vt:lpstr>
      <vt:lpstr>Last, but not least, what about Azure?</vt:lpstr>
      <vt:lpstr>PowerPoint Presentation</vt:lpstr>
      <vt:lpstr>Power Platform Components</vt:lpstr>
      <vt:lpstr>Let’s talk about data</vt:lpstr>
      <vt:lpstr>Let’s talk about data</vt:lpstr>
      <vt:lpstr>Let’s talk about data</vt:lpstr>
      <vt:lpstr>Two Types of Data. . .</vt:lpstr>
      <vt:lpstr>Two Types of Data. . .</vt:lpstr>
      <vt:lpstr>Oh, the apps you can build. . .</vt:lpstr>
      <vt:lpstr>Why external data (Connectors)?</vt:lpstr>
      <vt:lpstr>Why external data (Connectors)?</vt:lpstr>
      <vt:lpstr>Why internal data (Common Data Service)?</vt:lpstr>
      <vt:lpstr>What is the Common Data Service (Data verse)?</vt:lpstr>
      <vt:lpstr>Module 1</vt:lpstr>
      <vt:lpstr>Introduction</vt:lpstr>
      <vt:lpstr>Where we come from </vt:lpstr>
      <vt:lpstr>Where we come from </vt:lpstr>
      <vt:lpstr>What is Power Automate?</vt:lpstr>
      <vt:lpstr>PowerPoint Presentation</vt:lpstr>
      <vt:lpstr>Microsoft Power Automate plan for you</vt:lpstr>
      <vt:lpstr>Types of Flows</vt:lpstr>
      <vt:lpstr>Flow Components</vt:lpstr>
      <vt:lpstr>Differences between Power Automate and Workflows </vt:lpstr>
      <vt:lpstr>Benefits of automation</vt:lpstr>
      <vt:lpstr>Build your own flows in an easy to use visual designer</vt:lpstr>
      <vt:lpstr>Setup Environment</vt:lpstr>
      <vt:lpstr>Module 2</vt:lpstr>
      <vt:lpstr>Actions in flows</vt:lpstr>
      <vt:lpstr>Flowing data</vt:lpstr>
      <vt:lpstr>Demo &amp; Hands-on</vt:lpstr>
      <vt:lpstr>Module 3</vt:lpstr>
      <vt:lpstr>Using expressions </vt:lpstr>
      <vt:lpstr>PowerPoint Presentation</vt:lpstr>
      <vt:lpstr>PowerPoint Presentation</vt:lpstr>
      <vt:lpstr>PowerPoint Presentation</vt:lpstr>
      <vt:lpstr>Data types and formats</vt:lpstr>
      <vt:lpstr>Handling content conversion</vt:lpstr>
      <vt:lpstr>The if() expression</vt:lpstr>
      <vt:lpstr>Handling optional values</vt:lpstr>
      <vt:lpstr>Working with Arrays</vt:lpstr>
      <vt:lpstr>What are Arrays?</vt:lpstr>
      <vt:lpstr>Apply to each</vt:lpstr>
      <vt:lpstr>Getting certain list items </vt:lpstr>
      <vt:lpstr>Convert the list to a string</vt:lpstr>
      <vt:lpstr>Filtering </vt:lpstr>
      <vt:lpstr>Transforming Arrays </vt:lpstr>
      <vt:lpstr>Passing data into arrays</vt:lpstr>
      <vt:lpstr>Checking list containment or duplicates</vt:lpstr>
      <vt:lpstr>Variables</vt:lpstr>
      <vt:lpstr>Escaping rules</vt:lpstr>
      <vt:lpstr>Module 4</vt:lpstr>
      <vt:lpstr>Control flow and action settings</vt:lpstr>
      <vt:lpstr>Parallel execution</vt:lpstr>
      <vt:lpstr>Looping</vt:lpstr>
      <vt:lpstr>Terminate flows</vt:lpstr>
      <vt:lpstr>Asynchronous Actions</vt:lpstr>
      <vt:lpstr>Module 5</vt:lpstr>
      <vt:lpstr>Approval Workflow</vt:lpstr>
      <vt:lpstr>Approve / Reject Workflow</vt:lpstr>
      <vt:lpstr>Sequential approval flows.</vt:lpstr>
      <vt:lpstr>Parallel approval flows</vt:lpstr>
      <vt:lpstr>View and manage pending approval requests</vt:lpstr>
      <vt:lpstr>Errorless workflows</vt:lpstr>
      <vt:lpstr>Normal action execution</vt:lpstr>
      <vt:lpstr>Action settings</vt:lpstr>
      <vt:lpstr>Error handling</vt:lpstr>
      <vt:lpstr>Try, Catch, Finally and Scope</vt:lpstr>
      <vt:lpstr>Power Apps Integration flow</vt:lpstr>
      <vt:lpstr>Power Apps Integration flow</vt:lpstr>
      <vt:lpstr>SQL Server Integration flow</vt:lpstr>
      <vt:lpstr>SQL Server Integration flow</vt:lpstr>
      <vt:lpstr>Module 6</vt:lpstr>
      <vt:lpstr>Connectors</vt:lpstr>
      <vt:lpstr>Why build a connector?</vt:lpstr>
      <vt:lpstr>Building a Custom Connector</vt:lpstr>
      <vt:lpstr>Building a Custom Connector</vt:lpstr>
      <vt:lpstr>Custom connector architecture</vt:lpstr>
      <vt:lpstr>Using your own Web API</vt:lpstr>
      <vt:lpstr>Securing your Web API</vt:lpstr>
      <vt:lpstr>Connectors Demo</vt:lpstr>
      <vt:lpstr>Custom Connector Resources</vt:lpstr>
      <vt:lpstr>Demo &amp; Hands-on</vt:lpstr>
      <vt:lpstr>Calling Microsoft Flow from your application</vt:lpstr>
      <vt:lpstr>Calling Microsoft Flow from your application</vt:lpstr>
      <vt:lpstr>Azure Cognitive Services AI Integration flow</vt:lpstr>
      <vt:lpstr>Azure Cognitive Services AI Integration flow</vt:lpstr>
      <vt:lpstr>Module 7</vt:lpstr>
      <vt:lpstr> AN OVERVIEW OF  MICROSOFT POWER  PLATFORM ARCHITECTURE</vt:lpstr>
      <vt:lpstr>Know your environments</vt:lpstr>
      <vt:lpstr>Know your environments</vt:lpstr>
      <vt:lpstr>Environment key facts </vt:lpstr>
      <vt:lpstr>Types of environments</vt:lpstr>
      <vt:lpstr>Establish an environment strategy</vt:lpstr>
      <vt:lpstr>Default Environment</vt:lpstr>
      <vt:lpstr>Power Platform Environments are built on Azure</vt:lpstr>
      <vt:lpstr>Office 365 Tenant and Default Environment</vt:lpstr>
      <vt:lpstr>Default Environment embedded connections</vt:lpstr>
      <vt:lpstr>Environment Permissions in Default</vt:lpstr>
      <vt:lpstr>Using On Premise Data</vt:lpstr>
      <vt:lpstr>Example environment strategy</vt:lpstr>
      <vt:lpstr>Provisioning New Environments</vt:lpstr>
      <vt:lpstr>Data Loss Prevention</vt:lpstr>
      <vt:lpstr>SECURING YOUR  ENVIRONMENTS</vt:lpstr>
      <vt:lpstr>The 5 layers of security</vt:lpstr>
      <vt:lpstr>The 5 layers of security + the one that maters most</vt:lpstr>
      <vt:lpstr>#1 - Conditional service access</vt:lpstr>
      <vt:lpstr>#2-4   Environment security and access control</vt:lpstr>
      <vt:lpstr>Security with CDS in an environment</vt:lpstr>
      <vt:lpstr>Key out-of-box security roles you need to know</vt:lpstr>
      <vt:lpstr>#5 Cross-tenant inbound &amp; outbound restrictions</vt:lpstr>
      <vt:lpstr>Cross Tenant Access – Restrict outbound</vt:lpstr>
      <vt:lpstr>Cross Tenant Access – Restrict inbound</vt:lpstr>
      <vt:lpstr>Prevent data leakage  with DLP policies</vt:lpstr>
      <vt:lpstr>Applying to environments</vt:lpstr>
      <vt:lpstr>Setup data loss prevention (DLP) policies</vt:lpstr>
      <vt:lpstr>Setup data loss prevention (DLP) policies</vt:lpstr>
      <vt:lpstr>Setup data loss prevention (DLP) policies</vt:lpstr>
      <vt:lpstr>Monitor</vt:lpstr>
      <vt:lpstr>Admin reporting and analytics in the Power Platform admin center</vt:lpstr>
      <vt:lpstr>Logs &amp; analytics – see what’s happening</vt:lpstr>
      <vt:lpstr>Logs &amp; analytics – see what’s happening</vt:lpstr>
      <vt:lpstr>Logs &amp; analytics – see what’s happening</vt:lpstr>
      <vt:lpstr>Office Audit</vt:lpstr>
      <vt:lpstr>Configure audit logs</vt:lpstr>
      <vt:lpstr>Office 365 Activity Logging</vt:lpstr>
      <vt:lpstr>Which activity logs are supported?</vt:lpstr>
      <vt:lpstr>Logs &amp; analytics – see what’s happening</vt:lpstr>
      <vt:lpstr>Logs &amp; analytics – see what’s happening</vt:lpstr>
      <vt:lpstr>Enable Office 365 activity logging</vt:lpstr>
      <vt:lpstr>Build flows to alert on key audit events</vt:lpstr>
      <vt:lpstr>CDS Auditing</vt:lpstr>
      <vt:lpstr>Enable CDS auditing for the environment</vt:lpstr>
      <vt:lpstr>Enable for Entity and Field</vt:lpstr>
      <vt:lpstr>Alert &amp; act on that activity</vt:lpstr>
      <vt:lpstr>Leverage management connectors &amp; PowerShell as powerful reporting tools + tools for action</vt:lpstr>
      <vt:lpstr>Establish and automate your audit process</vt:lpstr>
      <vt:lpstr>Welcome new makers and identify champions</vt:lpstr>
      <vt:lpstr>Power Automate Analytics </vt:lpstr>
      <vt:lpstr>Audit log info</vt:lpstr>
      <vt:lpstr>Best Practices</vt:lpstr>
      <vt:lpstr>Best Practices for Flow Authoring</vt:lpstr>
      <vt:lpstr>Microsoft Flow Documentation</vt:lpstr>
      <vt:lpstr>Q &amp; A</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28</cp:revision>
  <dcterms:created xsi:type="dcterms:W3CDTF">2020-03-19T04:07:17Z</dcterms:created>
  <dcterms:modified xsi:type="dcterms:W3CDTF">2021-08-26T04:37:00Z</dcterms:modified>
</cp:coreProperties>
</file>